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53" r:id="rId5"/>
  </p:sldMasterIdLst>
  <p:notesMasterIdLst>
    <p:notesMasterId r:id="rId67"/>
  </p:notesMasterIdLst>
  <p:handoutMasterIdLst>
    <p:handoutMasterId r:id="rId68"/>
  </p:handoutMasterIdLst>
  <p:sldIdLst>
    <p:sldId id="256" r:id="rId6"/>
    <p:sldId id="293" r:id="rId7"/>
    <p:sldId id="337" r:id="rId8"/>
    <p:sldId id="316" r:id="rId9"/>
    <p:sldId id="393" r:id="rId10"/>
    <p:sldId id="294" r:id="rId11"/>
    <p:sldId id="304" r:id="rId12"/>
    <p:sldId id="306" r:id="rId13"/>
    <p:sldId id="338" r:id="rId14"/>
    <p:sldId id="379" r:id="rId15"/>
    <p:sldId id="317" r:id="rId16"/>
    <p:sldId id="318" r:id="rId17"/>
    <p:sldId id="320" r:id="rId18"/>
    <p:sldId id="381" r:id="rId19"/>
    <p:sldId id="328" r:id="rId20"/>
    <p:sldId id="341" r:id="rId21"/>
    <p:sldId id="322" r:id="rId22"/>
    <p:sldId id="375" r:id="rId23"/>
    <p:sldId id="376" r:id="rId24"/>
    <p:sldId id="377" r:id="rId25"/>
    <p:sldId id="378" r:id="rId26"/>
    <p:sldId id="361" r:id="rId27"/>
    <p:sldId id="342" r:id="rId28"/>
    <p:sldId id="354" r:id="rId29"/>
    <p:sldId id="331" r:id="rId30"/>
    <p:sldId id="344" r:id="rId31"/>
    <p:sldId id="345" r:id="rId32"/>
    <p:sldId id="346" r:id="rId33"/>
    <p:sldId id="355" r:id="rId34"/>
    <p:sldId id="347" r:id="rId35"/>
    <p:sldId id="360" r:id="rId36"/>
    <p:sldId id="356" r:id="rId37"/>
    <p:sldId id="358" r:id="rId38"/>
    <p:sldId id="357" r:id="rId39"/>
    <p:sldId id="348" r:id="rId40"/>
    <p:sldId id="362" r:id="rId41"/>
    <p:sldId id="363" r:id="rId42"/>
    <p:sldId id="364" r:id="rId43"/>
    <p:sldId id="349" r:id="rId44"/>
    <p:sldId id="365" r:id="rId45"/>
    <p:sldId id="366" r:id="rId46"/>
    <p:sldId id="350" r:id="rId47"/>
    <p:sldId id="382" r:id="rId48"/>
    <p:sldId id="369" r:id="rId49"/>
    <p:sldId id="370" r:id="rId50"/>
    <p:sldId id="383" r:id="rId51"/>
    <p:sldId id="351" r:id="rId52"/>
    <p:sldId id="371" r:id="rId53"/>
    <p:sldId id="374" r:id="rId54"/>
    <p:sldId id="373" r:id="rId55"/>
    <p:sldId id="384" r:id="rId56"/>
    <p:sldId id="390" r:id="rId57"/>
    <p:sldId id="352" r:id="rId58"/>
    <p:sldId id="392" r:id="rId59"/>
    <p:sldId id="391" r:id="rId60"/>
    <p:sldId id="353" r:id="rId61"/>
    <p:sldId id="387" r:id="rId62"/>
    <p:sldId id="386" r:id="rId63"/>
    <p:sldId id="385" r:id="rId64"/>
    <p:sldId id="278" r:id="rId65"/>
    <p:sldId id="297" r:id="rId66"/>
  </p:sldIdLst>
  <p:sldSz cx="12188825" cy="6858000"/>
  <p:notesSz cx="9926638" cy="6797675"/>
  <p:defaultTextStyle>
    <a:defPPr>
      <a:defRPr lang="en-US"/>
    </a:defPPr>
    <a:lvl1pPr marL="0" algn="l" defTabSz="457181" rtl="0" eaLnBrk="1" latinLnBrk="0" hangingPunct="1">
      <a:defRPr sz="1900" kern="1200">
        <a:solidFill>
          <a:schemeClr val="tx1"/>
        </a:solidFill>
        <a:latin typeface="+mn-lt"/>
        <a:ea typeface="+mn-ea"/>
        <a:cs typeface="+mn-cs"/>
      </a:defRPr>
    </a:lvl1pPr>
    <a:lvl2pPr marL="457181" algn="l" defTabSz="457181" rtl="0" eaLnBrk="1" latinLnBrk="0" hangingPunct="1">
      <a:defRPr sz="1900" kern="1200">
        <a:solidFill>
          <a:schemeClr val="tx1"/>
        </a:solidFill>
        <a:latin typeface="+mn-lt"/>
        <a:ea typeface="+mn-ea"/>
        <a:cs typeface="+mn-cs"/>
      </a:defRPr>
    </a:lvl2pPr>
    <a:lvl3pPr marL="914361" algn="l" defTabSz="457181" rtl="0" eaLnBrk="1" latinLnBrk="0" hangingPunct="1">
      <a:defRPr sz="1900" kern="1200">
        <a:solidFill>
          <a:schemeClr val="tx1"/>
        </a:solidFill>
        <a:latin typeface="+mn-lt"/>
        <a:ea typeface="+mn-ea"/>
        <a:cs typeface="+mn-cs"/>
      </a:defRPr>
    </a:lvl3pPr>
    <a:lvl4pPr marL="1371543" algn="l" defTabSz="457181" rtl="0" eaLnBrk="1" latinLnBrk="0" hangingPunct="1">
      <a:defRPr sz="1900" kern="1200">
        <a:solidFill>
          <a:schemeClr val="tx1"/>
        </a:solidFill>
        <a:latin typeface="+mn-lt"/>
        <a:ea typeface="+mn-ea"/>
        <a:cs typeface="+mn-cs"/>
      </a:defRPr>
    </a:lvl4pPr>
    <a:lvl5pPr marL="1828724" algn="l" defTabSz="457181" rtl="0" eaLnBrk="1" latinLnBrk="0" hangingPunct="1">
      <a:defRPr sz="1900" kern="1200">
        <a:solidFill>
          <a:schemeClr val="tx1"/>
        </a:solidFill>
        <a:latin typeface="+mn-lt"/>
        <a:ea typeface="+mn-ea"/>
        <a:cs typeface="+mn-cs"/>
      </a:defRPr>
    </a:lvl5pPr>
    <a:lvl6pPr marL="2285905" algn="l" defTabSz="457181" rtl="0" eaLnBrk="1" latinLnBrk="0" hangingPunct="1">
      <a:defRPr sz="1900" kern="1200">
        <a:solidFill>
          <a:schemeClr val="tx1"/>
        </a:solidFill>
        <a:latin typeface="+mn-lt"/>
        <a:ea typeface="+mn-ea"/>
        <a:cs typeface="+mn-cs"/>
      </a:defRPr>
    </a:lvl6pPr>
    <a:lvl7pPr marL="2743085" algn="l" defTabSz="457181" rtl="0" eaLnBrk="1" latinLnBrk="0" hangingPunct="1">
      <a:defRPr sz="1900" kern="1200">
        <a:solidFill>
          <a:schemeClr val="tx1"/>
        </a:solidFill>
        <a:latin typeface="+mn-lt"/>
        <a:ea typeface="+mn-ea"/>
        <a:cs typeface="+mn-cs"/>
      </a:defRPr>
    </a:lvl7pPr>
    <a:lvl8pPr marL="3200267" algn="l" defTabSz="457181" rtl="0" eaLnBrk="1" latinLnBrk="0" hangingPunct="1">
      <a:defRPr sz="1900" kern="1200">
        <a:solidFill>
          <a:schemeClr val="tx1"/>
        </a:solidFill>
        <a:latin typeface="+mn-lt"/>
        <a:ea typeface="+mn-ea"/>
        <a:cs typeface="+mn-cs"/>
      </a:defRPr>
    </a:lvl8pPr>
    <a:lvl9pPr marL="3657448" algn="l" defTabSz="45718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6861">
          <p15:clr>
            <a:srgbClr val="A4A3A4"/>
          </p15:clr>
        </p15:guide>
        <p15:guide id="3" orient="horz" pos="903">
          <p15:clr>
            <a:srgbClr val="A4A3A4"/>
          </p15:clr>
        </p15:guide>
        <p15:guide id="4" orient="horz" pos="3839">
          <p15:clr>
            <a:srgbClr val="A4A3A4"/>
          </p15:clr>
        </p15:guide>
        <p15:guide id="5" pos="517">
          <p15:clr>
            <a:srgbClr val="A4A3A4"/>
          </p15:clr>
        </p15:guide>
        <p15:guide id="6" pos="6905">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Jeff" initials="BRJ" lastIdx="2" clrIdx="0"/>
  <p:cmAuthor id="1" name="eploof" initials="ehp" lastIdx="68" clrIdx="1"/>
  <p:cmAuthor id="2" name="Stuart Waldron" initials="IH" lastIdx="0" clrIdx="2"/>
  <p:cmAuthor id="3" name="Stuart Waldron" initial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636D6"/>
    <a:srgbClr val="0033CC"/>
    <a:srgbClr val="FFC000"/>
    <a:srgbClr val="F2EF86"/>
    <a:srgbClr val="FFFF66"/>
    <a:srgbClr val="FF6464"/>
    <a:srgbClr val="99CCFF"/>
    <a:srgbClr val="D5DF73"/>
    <a:srgbClr val="C2BE14"/>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autoAdjust="0"/>
    <p:restoredTop sz="84154" autoAdjust="0"/>
  </p:normalViewPr>
  <p:slideViewPr>
    <p:cSldViewPr snapToGrid="0">
      <p:cViewPr varScale="1">
        <p:scale>
          <a:sx n="109" d="100"/>
          <a:sy n="109" d="100"/>
        </p:scale>
        <p:origin x="1288" y="192"/>
      </p:cViewPr>
      <p:guideLst>
        <p:guide orient="horz" pos="4319"/>
        <p:guide pos="6861"/>
        <p:guide orient="horz" pos="903"/>
        <p:guide orient="horz" pos="3839"/>
        <p:guide pos="517"/>
        <p:guide pos="6905"/>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85" d="100"/>
          <a:sy n="85" d="100"/>
        </p:scale>
        <p:origin x="-3096" y="-84"/>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BB499-81B1-461D-BA40-28600D9A8C5A}" type="doc">
      <dgm:prSet loTypeId="urn:microsoft.com/office/officeart/2005/8/layout/venn1" loCatId="relationship" qsTypeId="urn:microsoft.com/office/officeart/2005/8/quickstyle/simple1" qsCatId="simple" csTypeId="urn:microsoft.com/office/officeart/2005/8/colors/accent1_2" csCatId="accent1" phldr="1"/>
      <dgm:spPr/>
    </dgm:pt>
    <dgm:pt modelId="{8969E2CB-94E1-4D68-BD07-C62316DAA8D2}">
      <dgm:prSet phldrT="[Text]"/>
      <dgm:spPr/>
      <dgm:t>
        <a:bodyPr/>
        <a:lstStyle/>
        <a:p>
          <a:endParaRPr lang="en-US" dirty="0"/>
        </a:p>
      </dgm:t>
    </dgm:pt>
    <dgm:pt modelId="{7DF0962D-567C-4F7B-9D59-7865F2BBD108}" type="parTrans" cxnId="{8C6E35BB-A2C9-4398-B97A-206CECBB4543}">
      <dgm:prSet/>
      <dgm:spPr/>
      <dgm:t>
        <a:bodyPr/>
        <a:lstStyle/>
        <a:p>
          <a:endParaRPr lang="en-US"/>
        </a:p>
      </dgm:t>
    </dgm:pt>
    <dgm:pt modelId="{1F2E0FB3-CC85-4C15-8415-0926215FEE69}" type="sibTrans" cxnId="{8C6E35BB-A2C9-4398-B97A-206CECBB4543}">
      <dgm:prSet/>
      <dgm:spPr/>
      <dgm:t>
        <a:bodyPr/>
        <a:lstStyle/>
        <a:p>
          <a:endParaRPr lang="en-US"/>
        </a:p>
      </dgm:t>
    </dgm:pt>
    <dgm:pt modelId="{ADC1559A-FE18-4E7F-AC4D-8C1BD8F6787C}">
      <dgm:prSet phldrT="[Text]" custT="1"/>
      <dgm:spPr/>
      <dgm:t>
        <a:bodyPr/>
        <a:lstStyle/>
        <a:p>
          <a:endParaRPr lang="en-US" sz="2400" dirty="0"/>
        </a:p>
      </dgm:t>
    </dgm:pt>
    <dgm:pt modelId="{83D980A0-7EC8-438F-8D39-CF8B77CA5B2E}" type="parTrans" cxnId="{0FC26E9D-8C9C-4C7E-BB8F-740CAB9F33AE}">
      <dgm:prSet/>
      <dgm:spPr/>
      <dgm:t>
        <a:bodyPr/>
        <a:lstStyle/>
        <a:p>
          <a:endParaRPr lang="en-US"/>
        </a:p>
      </dgm:t>
    </dgm:pt>
    <dgm:pt modelId="{0E84C087-E3C4-447C-BCF1-4BD43D7B9BA5}" type="sibTrans" cxnId="{0FC26E9D-8C9C-4C7E-BB8F-740CAB9F33AE}">
      <dgm:prSet/>
      <dgm:spPr/>
      <dgm:t>
        <a:bodyPr/>
        <a:lstStyle/>
        <a:p>
          <a:endParaRPr lang="en-US"/>
        </a:p>
      </dgm:t>
    </dgm:pt>
    <dgm:pt modelId="{7B7EB349-7C3B-4722-86A2-A53143BBAD76}">
      <dgm:prSet phldrT="[Text]"/>
      <dgm:spPr>
        <a:solidFill>
          <a:srgbClr val="00B050">
            <a:alpha val="50000"/>
          </a:srgbClr>
        </a:solidFill>
      </dgm:spPr>
      <dgm:t>
        <a:bodyPr/>
        <a:lstStyle/>
        <a:p>
          <a:endParaRPr lang="en-US" dirty="0"/>
        </a:p>
      </dgm:t>
    </dgm:pt>
    <dgm:pt modelId="{9B03D65A-0AAD-4FC6-AEA5-5A1BAE27D4ED}" type="parTrans" cxnId="{C3044373-EA3B-4A5F-BF61-56CAF383CD3B}">
      <dgm:prSet/>
      <dgm:spPr/>
      <dgm:t>
        <a:bodyPr/>
        <a:lstStyle/>
        <a:p>
          <a:endParaRPr lang="en-US"/>
        </a:p>
      </dgm:t>
    </dgm:pt>
    <dgm:pt modelId="{EFBE16F8-F84B-4C7E-9B39-D2DDC0328CFD}" type="sibTrans" cxnId="{C3044373-EA3B-4A5F-BF61-56CAF383CD3B}">
      <dgm:prSet/>
      <dgm:spPr/>
      <dgm:t>
        <a:bodyPr/>
        <a:lstStyle/>
        <a:p>
          <a:endParaRPr lang="en-US"/>
        </a:p>
      </dgm:t>
    </dgm:pt>
    <dgm:pt modelId="{18CE34ED-747C-47E4-B133-F370830DC99B}" type="pres">
      <dgm:prSet presAssocID="{7E4BB499-81B1-461D-BA40-28600D9A8C5A}" presName="compositeShape" presStyleCnt="0">
        <dgm:presLayoutVars>
          <dgm:chMax val="7"/>
          <dgm:dir/>
          <dgm:resizeHandles val="exact"/>
        </dgm:presLayoutVars>
      </dgm:prSet>
      <dgm:spPr/>
    </dgm:pt>
    <dgm:pt modelId="{0BAB44E3-9362-4140-A6B6-D974C444B3C7}" type="pres">
      <dgm:prSet presAssocID="{8969E2CB-94E1-4D68-BD07-C62316DAA8D2}" presName="circ1" presStyleLbl="vennNode1" presStyleIdx="0" presStyleCnt="3" custLinFactNeighborX="-4559" custLinFactNeighborY="13364"/>
      <dgm:spPr/>
    </dgm:pt>
    <dgm:pt modelId="{336FB8CB-8D35-4A1F-9112-F855F4FE6E62}" type="pres">
      <dgm:prSet presAssocID="{8969E2CB-94E1-4D68-BD07-C62316DAA8D2}" presName="circ1Tx" presStyleLbl="revTx" presStyleIdx="0" presStyleCnt="0">
        <dgm:presLayoutVars>
          <dgm:chMax val="0"/>
          <dgm:chPref val="0"/>
          <dgm:bulletEnabled val="1"/>
        </dgm:presLayoutVars>
      </dgm:prSet>
      <dgm:spPr/>
    </dgm:pt>
    <dgm:pt modelId="{B5D8E6AE-5333-45C5-A2F6-08F78B893A0B}" type="pres">
      <dgm:prSet presAssocID="{ADC1559A-FE18-4E7F-AC4D-8C1BD8F6787C}" presName="circ2" presStyleLbl="vennNode1" presStyleIdx="1" presStyleCnt="3" custLinFactNeighborX="-10348" custLinFactNeighborY="-6151"/>
      <dgm:spPr/>
    </dgm:pt>
    <dgm:pt modelId="{69D7EEEF-B91C-4F68-97A5-7E7086FA57BD}" type="pres">
      <dgm:prSet presAssocID="{ADC1559A-FE18-4E7F-AC4D-8C1BD8F6787C}" presName="circ2Tx" presStyleLbl="revTx" presStyleIdx="0" presStyleCnt="0">
        <dgm:presLayoutVars>
          <dgm:chMax val="0"/>
          <dgm:chPref val="0"/>
          <dgm:bulletEnabled val="1"/>
        </dgm:presLayoutVars>
      </dgm:prSet>
      <dgm:spPr/>
    </dgm:pt>
    <dgm:pt modelId="{E41188B3-E395-4487-B6E9-9DD1A231B7EE}" type="pres">
      <dgm:prSet presAssocID="{7B7EB349-7C3B-4722-86A2-A53143BBAD76}" presName="circ3" presStyleLbl="vennNode1" presStyleIdx="2" presStyleCnt="3" custLinFactNeighborX="7484" custLinFactNeighborY="-6351"/>
      <dgm:spPr/>
    </dgm:pt>
    <dgm:pt modelId="{0D277E70-2785-47BF-B2A4-71321FEAA1C7}" type="pres">
      <dgm:prSet presAssocID="{7B7EB349-7C3B-4722-86A2-A53143BBAD76}" presName="circ3Tx" presStyleLbl="revTx" presStyleIdx="0" presStyleCnt="0">
        <dgm:presLayoutVars>
          <dgm:chMax val="0"/>
          <dgm:chPref val="0"/>
          <dgm:bulletEnabled val="1"/>
        </dgm:presLayoutVars>
      </dgm:prSet>
      <dgm:spPr/>
    </dgm:pt>
  </dgm:ptLst>
  <dgm:cxnLst>
    <dgm:cxn modelId="{8F828E02-A0F9-4362-BD8E-68655684B70B}" type="presOf" srcId="{ADC1559A-FE18-4E7F-AC4D-8C1BD8F6787C}" destId="{69D7EEEF-B91C-4F68-97A5-7E7086FA57BD}" srcOrd="1" destOrd="0" presId="urn:microsoft.com/office/officeart/2005/8/layout/venn1"/>
    <dgm:cxn modelId="{6F1CCA56-2DD9-4497-8A34-897CE55F2115}" type="presOf" srcId="{8969E2CB-94E1-4D68-BD07-C62316DAA8D2}" destId="{336FB8CB-8D35-4A1F-9112-F855F4FE6E62}" srcOrd="1" destOrd="0" presId="urn:microsoft.com/office/officeart/2005/8/layout/venn1"/>
    <dgm:cxn modelId="{83F29571-617E-40C2-B7BA-BBCD2C1C4B9F}" type="presOf" srcId="{7E4BB499-81B1-461D-BA40-28600D9A8C5A}" destId="{18CE34ED-747C-47E4-B133-F370830DC99B}" srcOrd="0" destOrd="0" presId="urn:microsoft.com/office/officeart/2005/8/layout/venn1"/>
    <dgm:cxn modelId="{C3044373-EA3B-4A5F-BF61-56CAF383CD3B}" srcId="{7E4BB499-81B1-461D-BA40-28600D9A8C5A}" destId="{7B7EB349-7C3B-4722-86A2-A53143BBAD76}" srcOrd="2" destOrd="0" parTransId="{9B03D65A-0AAD-4FC6-AEA5-5A1BAE27D4ED}" sibTransId="{EFBE16F8-F84B-4C7E-9B39-D2DDC0328CFD}"/>
    <dgm:cxn modelId="{0FC26E9D-8C9C-4C7E-BB8F-740CAB9F33AE}" srcId="{7E4BB499-81B1-461D-BA40-28600D9A8C5A}" destId="{ADC1559A-FE18-4E7F-AC4D-8C1BD8F6787C}" srcOrd="1" destOrd="0" parTransId="{83D980A0-7EC8-438F-8D39-CF8B77CA5B2E}" sibTransId="{0E84C087-E3C4-447C-BCF1-4BD43D7B9BA5}"/>
    <dgm:cxn modelId="{01C037AA-62AC-4583-A69B-B49CCEFFE838}" type="presOf" srcId="{ADC1559A-FE18-4E7F-AC4D-8C1BD8F6787C}" destId="{B5D8E6AE-5333-45C5-A2F6-08F78B893A0B}" srcOrd="0" destOrd="0" presId="urn:microsoft.com/office/officeart/2005/8/layout/venn1"/>
    <dgm:cxn modelId="{5F7C4FAA-76BE-4AD6-8CB9-6CE49BAD099E}" type="presOf" srcId="{7B7EB349-7C3B-4722-86A2-A53143BBAD76}" destId="{E41188B3-E395-4487-B6E9-9DD1A231B7EE}" srcOrd="0" destOrd="0" presId="urn:microsoft.com/office/officeart/2005/8/layout/venn1"/>
    <dgm:cxn modelId="{8C6E35BB-A2C9-4398-B97A-206CECBB4543}" srcId="{7E4BB499-81B1-461D-BA40-28600D9A8C5A}" destId="{8969E2CB-94E1-4D68-BD07-C62316DAA8D2}" srcOrd="0" destOrd="0" parTransId="{7DF0962D-567C-4F7B-9D59-7865F2BBD108}" sibTransId="{1F2E0FB3-CC85-4C15-8415-0926215FEE69}"/>
    <dgm:cxn modelId="{01881DD4-990A-4FDE-A0BA-9CAE9F9B0304}" type="presOf" srcId="{8969E2CB-94E1-4D68-BD07-C62316DAA8D2}" destId="{0BAB44E3-9362-4140-A6B6-D974C444B3C7}" srcOrd="0" destOrd="0" presId="urn:microsoft.com/office/officeart/2005/8/layout/venn1"/>
    <dgm:cxn modelId="{1117D3D4-A300-43DF-AE57-7E3681639139}" type="presOf" srcId="{7B7EB349-7C3B-4722-86A2-A53143BBAD76}" destId="{0D277E70-2785-47BF-B2A4-71321FEAA1C7}" srcOrd="1" destOrd="0" presId="urn:microsoft.com/office/officeart/2005/8/layout/venn1"/>
    <dgm:cxn modelId="{B0A49D6C-7542-4573-9A5E-0F6F7EF89529}" type="presParOf" srcId="{18CE34ED-747C-47E4-B133-F370830DC99B}" destId="{0BAB44E3-9362-4140-A6B6-D974C444B3C7}" srcOrd="0" destOrd="0" presId="urn:microsoft.com/office/officeart/2005/8/layout/venn1"/>
    <dgm:cxn modelId="{DDADB478-2DB2-450C-83DE-18E9A87FD8F9}" type="presParOf" srcId="{18CE34ED-747C-47E4-B133-F370830DC99B}" destId="{336FB8CB-8D35-4A1F-9112-F855F4FE6E62}" srcOrd="1" destOrd="0" presId="urn:microsoft.com/office/officeart/2005/8/layout/venn1"/>
    <dgm:cxn modelId="{FE779C5F-BDEB-4BBF-9E84-4F902127156D}" type="presParOf" srcId="{18CE34ED-747C-47E4-B133-F370830DC99B}" destId="{B5D8E6AE-5333-45C5-A2F6-08F78B893A0B}" srcOrd="2" destOrd="0" presId="urn:microsoft.com/office/officeart/2005/8/layout/venn1"/>
    <dgm:cxn modelId="{BBB11673-57BD-4EFF-A528-8BB5B9812899}" type="presParOf" srcId="{18CE34ED-747C-47E4-B133-F370830DC99B}" destId="{69D7EEEF-B91C-4F68-97A5-7E7086FA57BD}" srcOrd="3" destOrd="0" presId="urn:microsoft.com/office/officeart/2005/8/layout/venn1"/>
    <dgm:cxn modelId="{67556378-C81A-43F0-A3D3-06F2EE7E56B1}" type="presParOf" srcId="{18CE34ED-747C-47E4-B133-F370830DC99B}" destId="{E41188B3-E395-4487-B6E9-9DD1A231B7EE}" srcOrd="4" destOrd="0" presId="urn:microsoft.com/office/officeart/2005/8/layout/venn1"/>
    <dgm:cxn modelId="{903EDBD6-258E-4400-9B71-553013BF9AD5}" type="presParOf" srcId="{18CE34ED-747C-47E4-B133-F370830DC99B}" destId="{0D277E70-2785-47BF-B2A4-71321FEAA1C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B44E3-9362-4140-A6B6-D974C444B3C7}">
      <dsp:nvSpPr>
        <dsp:cNvPr id="0" name=""/>
        <dsp:cNvSpPr/>
      </dsp:nvSpPr>
      <dsp:spPr>
        <a:xfrm>
          <a:off x="1393046" y="423162"/>
          <a:ext cx="2739390" cy="27393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58298" y="902555"/>
        <a:ext cx="2008886" cy="1232725"/>
      </dsp:txXfrm>
    </dsp:sp>
    <dsp:sp modelId="{B5D8E6AE-5333-45C5-A2F6-08F78B893A0B}">
      <dsp:nvSpPr>
        <dsp:cNvPr id="0" name=""/>
        <dsp:cNvSpPr/>
      </dsp:nvSpPr>
      <dsp:spPr>
        <a:xfrm>
          <a:off x="2222926" y="1600689"/>
          <a:ext cx="2739390" cy="27393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3060723" y="2308365"/>
        <a:ext cx="1643634" cy="1506664"/>
      </dsp:txXfrm>
    </dsp:sp>
    <dsp:sp modelId="{E41188B3-E395-4487-B6E9-9DD1A231B7EE}">
      <dsp:nvSpPr>
        <dsp:cNvPr id="0" name=""/>
        <dsp:cNvSpPr/>
      </dsp:nvSpPr>
      <dsp:spPr>
        <a:xfrm>
          <a:off x="734488" y="1595210"/>
          <a:ext cx="2739390" cy="2739390"/>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992447" y="2302886"/>
        <a:ext cx="1643634" cy="15066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39884"/>
          </a:xfrm>
          <a:prstGeom prst="rect">
            <a:avLst/>
          </a:prstGeom>
        </p:spPr>
        <p:txBody>
          <a:bodyPr vert="horz" lIns="93031" tIns="46516" rIns="93031" bIns="46516" rtlCol="0"/>
          <a:lstStyle>
            <a:lvl1pPr algn="l">
              <a:defRPr sz="1200"/>
            </a:lvl1pPr>
          </a:lstStyle>
          <a:p>
            <a:endParaRPr lang="en-US"/>
          </a:p>
        </p:txBody>
      </p:sp>
      <p:sp>
        <p:nvSpPr>
          <p:cNvPr id="3" name="Date Placeholder 2"/>
          <p:cNvSpPr>
            <a:spLocks noGrp="1"/>
          </p:cNvSpPr>
          <p:nvPr>
            <p:ph type="dt" sz="quarter" idx="1"/>
          </p:nvPr>
        </p:nvSpPr>
        <p:spPr>
          <a:xfrm>
            <a:off x="5622800" y="0"/>
            <a:ext cx="4301543" cy="339884"/>
          </a:xfrm>
          <a:prstGeom prst="rect">
            <a:avLst/>
          </a:prstGeom>
        </p:spPr>
        <p:txBody>
          <a:bodyPr vert="horz" lIns="93031" tIns="46516" rIns="93031" bIns="46516" rtlCol="0"/>
          <a:lstStyle>
            <a:lvl1pPr algn="r">
              <a:defRPr sz="1200"/>
            </a:lvl1pPr>
          </a:lstStyle>
          <a:p>
            <a:fld id="{E72D30EF-8F20-0B47-8B5D-39A8BC29E860}" type="datetimeFigureOut">
              <a:rPr lang="en-US" smtClean="0"/>
              <a:pPr/>
              <a:t>11/8/19</a:t>
            </a:fld>
            <a:endParaRPr lang="en-US"/>
          </a:p>
        </p:txBody>
      </p:sp>
      <p:sp>
        <p:nvSpPr>
          <p:cNvPr id="4" name="Footer Placeholder 3"/>
          <p:cNvSpPr>
            <a:spLocks noGrp="1"/>
          </p:cNvSpPr>
          <p:nvPr>
            <p:ph type="ftr" sz="quarter" idx="2"/>
          </p:nvPr>
        </p:nvSpPr>
        <p:spPr>
          <a:xfrm>
            <a:off x="2" y="6456612"/>
            <a:ext cx="4301543" cy="339884"/>
          </a:xfrm>
          <a:prstGeom prst="rect">
            <a:avLst/>
          </a:prstGeom>
        </p:spPr>
        <p:txBody>
          <a:bodyPr vert="horz" lIns="93031" tIns="46516" rIns="93031" bIns="46516" rtlCol="0" anchor="b"/>
          <a:lstStyle>
            <a:lvl1pPr algn="l">
              <a:defRPr sz="1200"/>
            </a:lvl1pPr>
          </a:lstStyle>
          <a:p>
            <a:endParaRPr lang="en-US"/>
          </a:p>
        </p:txBody>
      </p:sp>
      <p:sp>
        <p:nvSpPr>
          <p:cNvPr id="5" name="Slide Number Placeholder 4"/>
          <p:cNvSpPr>
            <a:spLocks noGrp="1"/>
          </p:cNvSpPr>
          <p:nvPr>
            <p:ph type="sldNum" sz="quarter" idx="3"/>
          </p:nvPr>
        </p:nvSpPr>
        <p:spPr>
          <a:xfrm>
            <a:off x="5622800" y="6456612"/>
            <a:ext cx="4301543" cy="339884"/>
          </a:xfrm>
          <a:prstGeom prst="rect">
            <a:avLst/>
          </a:prstGeom>
        </p:spPr>
        <p:txBody>
          <a:bodyPr vert="horz" lIns="93031" tIns="46516" rIns="93031" bIns="46516" rtlCol="0" anchor="b"/>
          <a:lstStyle>
            <a:lvl1pPr algn="r">
              <a:defRPr sz="1200"/>
            </a:lvl1pPr>
          </a:lstStyle>
          <a:p>
            <a:fld id="{5AD7AEC5-6202-3E49-9724-6DF8556784EB}" type="slidenum">
              <a:rPr lang="en-US" smtClean="0"/>
              <a:pPr/>
              <a:t>‹#›</a:t>
            </a:fld>
            <a:endParaRPr lang="en-US"/>
          </a:p>
        </p:txBody>
      </p:sp>
    </p:spTree>
    <p:extLst>
      <p:ext uri="{BB962C8B-B14F-4D97-AF65-F5344CB8AC3E}">
        <p14:creationId xmlns:p14="http://schemas.microsoft.com/office/powerpoint/2010/main" val="1062686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39884"/>
          </a:xfrm>
          <a:prstGeom prst="rect">
            <a:avLst/>
          </a:prstGeom>
        </p:spPr>
        <p:txBody>
          <a:bodyPr vert="horz" lIns="93031" tIns="46516" rIns="93031" bIns="46516" rtlCol="0"/>
          <a:lstStyle>
            <a:lvl1pPr algn="l">
              <a:defRPr sz="1200"/>
            </a:lvl1pPr>
          </a:lstStyle>
          <a:p>
            <a:endParaRPr lang="en-US"/>
          </a:p>
        </p:txBody>
      </p:sp>
      <p:sp>
        <p:nvSpPr>
          <p:cNvPr id="3" name="Date Placeholder 2"/>
          <p:cNvSpPr>
            <a:spLocks noGrp="1"/>
          </p:cNvSpPr>
          <p:nvPr>
            <p:ph type="dt" idx="1"/>
          </p:nvPr>
        </p:nvSpPr>
        <p:spPr>
          <a:xfrm>
            <a:off x="5622800" y="0"/>
            <a:ext cx="4301543" cy="339884"/>
          </a:xfrm>
          <a:prstGeom prst="rect">
            <a:avLst/>
          </a:prstGeom>
        </p:spPr>
        <p:txBody>
          <a:bodyPr vert="horz" lIns="93031" tIns="46516" rIns="93031" bIns="46516" rtlCol="0"/>
          <a:lstStyle>
            <a:lvl1pPr algn="r">
              <a:defRPr sz="1200"/>
            </a:lvl1pPr>
          </a:lstStyle>
          <a:p>
            <a:fld id="{77EDD36E-1E02-F241-9611-1F1D9EAAD326}" type="datetimeFigureOut">
              <a:rPr lang="en-US" smtClean="0"/>
              <a:pPr/>
              <a:t>11/8/19</a:t>
            </a:fld>
            <a:endParaRPr lang="en-US"/>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3031" tIns="46516" rIns="93031" bIns="46516" rtlCol="0" anchor="ctr"/>
          <a:lstStyle/>
          <a:p>
            <a:endParaRPr lang="en-US"/>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3031" tIns="46516" rIns="93031" bIns="46516"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6456612"/>
            <a:ext cx="4301543" cy="339884"/>
          </a:xfrm>
          <a:prstGeom prst="rect">
            <a:avLst/>
          </a:prstGeom>
        </p:spPr>
        <p:txBody>
          <a:bodyPr vert="horz" lIns="93031" tIns="46516" rIns="93031" bIns="46516" rtlCol="0" anchor="b"/>
          <a:lstStyle>
            <a:lvl1pPr algn="l">
              <a:defRPr sz="1200"/>
            </a:lvl1pPr>
          </a:lstStyle>
          <a:p>
            <a:endParaRPr lang="en-US"/>
          </a:p>
        </p:txBody>
      </p:sp>
      <p:sp>
        <p:nvSpPr>
          <p:cNvPr id="7" name="Slide Number Placeholder 6"/>
          <p:cNvSpPr>
            <a:spLocks noGrp="1"/>
          </p:cNvSpPr>
          <p:nvPr>
            <p:ph type="sldNum" sz="quarter" idx="5"/>
          </p:nvPr>
        </p:nvSpPr>
        <p:spPr>
          <a:xfrm>
            <a:off x="5622800" y="6456612"/>
            <a:ext cx="4301543" cy="339884"/>
          </a:xfrm>
          <a:prstGeom prst="rect">
            <a:avLst/>
          </a:prstGeom>
        </p:spPr>
        <p:txBody>
          <a:bodyPr vert="horz" lIns="93031" tIns="46516" rIns="93031" bIns="46516" rtlCol="0" anchor="b"/>
          <a:lstStyle>
            <a:lvl1pPr algn="r">
              <a:defRPr sz="1200"/>
            </a:lvl1pPr>
          </a:lstStyle>
          <a:p>
            <a:fld id="{579786E7-EDAB-724E-B5AE-1BDD6B8AC677}" type="slidenum">
              <a:rPr lang="en-US" smtClean="0"/>
              <a:pPr/>
              <a:t>‹#›</a:t>
            </a:fld>
            <a:endParaRPr lang="en-US"/>
          </a:p>
        </p:txBody>
      </p:sp>
    </p:spTree>
    <p:extLst>
      <p:ext uri="{BB962C8B-B14F-4D97-AF65-F5344CB8AC3E}">
        <p14:creationId xmlns:p14="http://schemas.microsoft.com/office/powerpoint/2010/main" val="1306268336"/>
      </p:ext>
    </p:extLst>
  </p:cSld>
  <p:clrMap bg1="lt1" tx1="dk1" bg2="lt2" tx2="dk2" accent1="accent1" accent2="accent2" accent3="accent3" accent4="accent4" accent5="accent5" accent6="accent6" hlink="hlink" folHlink="folHlink"/>
  <p:hf hdr="0" ftr="0" dt="0"/>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1"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5" algn="l" defTabSz="457181" rtl="0" eaLnBrk="1" latinLnBrk="0" hangingPunct="1">
      <a:defRPr sz="1200" kern="1200">
        <a:solidFill>
          <a:schemeClr val="tx1"/>
        </a:solidFill>
        <a:latin typeface="+mn-lt"/>
        <a:ea typeface="+mn-ea"/>
        <a:cs typeface="+mn-cs"/>
      </a:defRPr>
    </a:lvl7pPr>
    <a:lvl8pPr marL="3200267"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Aircraf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a:t>
            </a:r>
            <a:r>
              <a:rPr lang="en-US" sz="1200" b="0" i="0" u="none" strike="noStrike" kern="1200" dirty="0">
                <a:solidFill>
                  <a:schemeClr val="tx1"/>
                </a:solidFill>
                <a:effectLst/>
                <a:latin typeface="+mn-lt"/>
                <a:ea typeface="+mn-ea"/>
                <a:cs typeface="+mn-cs"/>
                <a:hlinkClick r:id="rId3" tooltip="Aircraft"/>
              </a:rPr>
              <a:t>aircraft</a:t>
            </a:r>
            <a:r>
              <a:rPr lang="en-US" sz="1200" b="0" i="0" kern="1200" dirty="0">
                <a:solidFill>
                  <a:schemeClr val="tx1"/>
                </a:solidFill>
                <a:effectLst/>
                <a:latin typeface="+mn-lt"/>
                <a:ea typeface="+mn-ea"/>
                <a:cs typeface="+mn-cs"/>
              </a:rPr>
              <a:t> in flight is free to rotate in three dimensions. Pitch, nose up or down, rotation about the y axis running from wing to wing. Roll, rotation about the x axis running from nose to tail. Yaw, nose left or right, rotation about the z axis running up and down.</a:t>
            </a:r>
          </a:p>
        </p:txBody>
      </p:sp>
      <p:sp>
        <p:nvSpPr>
          <p:cNvPr id="4" name="Slide Number Placeholder 3"/>
          <p:cNvSpPr>
            <a:spLocks noGrp="1"/>
          </p:cNvSpPr>
          <p:nvPr>
            <p:ph type="sldNum" sz="quarter" idx="5"/>
          </p:nvPr>
        </p:nvSpPr>
        <p:spPr/>
        <p:txBody>
          <a:bodyPr/>
          <a:lstStyle/>
          <a:p>
            <a:fld id="{579786E7-EDAB-724E-B5AE-1BDD6B8AC677}" type="slidenum">
              <a:rPr lang="en-US" smtClean="0"/>
              <a:pPr/>
              <a:t>9</a:t>
            </a:fld>
            <a:endParaRPr lang="en-US"/>
          </a:p>
        </p:txBody>
      </p:sp>
    </p:spTree>
    <p:extLst>
      <p:ext uri="{BB962C8B-B14F-4D97-AF65-F5344CB8AC3E}">
        <p14:creationId xmlns:p14="http://schemas.microsoft.com/office/powerpoint/2010/main" val="159751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sets of rotors rotates in opposite directions. </a:t>
            </a:r>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10</a:t>
            </a:fld>
            <a:endParaRPr lang="en-US"/>
          </a:p>
        </p:txBody>
      </p:sp>
    </p:spTree>
    <p:extLst>
      <p:ext uri="{BB962C8B-B14F-4D97-AF65-F5344CB8AC3E}">
        <p14:creationId xmlns:p14="http://schemas.microsoft.com/office/powerpoint/2010/main" val="291223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181" rtl="0" eaLnBrk="1" fontAlgn="auto" latinLnBrk="0" hangingPunct="1">
              <a:lnSpc>
                <a:spcPct val="100000"/>
              </a:lnSpc>
              <a:spcBef>
                <a:spcPts val="0"/>
              </a:spcBef>
              <a:spcAft>
                <a:spcPts val="0"/>
              </a:spcAft>
              <a:buClrTx/>
              <a:buSzTx/>
              <a:buFontTx/>
              <a:buNone/>
              <a:tabLst/>
              <a:defRPr/>
            </a:pPr>
            <a:r>
              <a:rPr kumimoji="1" lang="en-US" altLang="ja-JP" sz="1200" dirty="0"/>
              <a:t>If all rotors are spinning at the same speed, with </a:t>
            </a:r>
            <a:r>
              <a:rPr kumimoji="1" lang="en-US" altLang="zh-CN" sz="1200" b="0"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wo sets of rotors rotate in opposite directions</a:t>
            </a:r>
            <a:r>
              <a:rPr kumimoji="1" lang="en-US" altLang="ja-JP" sz="1200" dirty="0"/>
              <a:t>, </a:t>
            </a:r>
            <a:r>
              <a:rPr lang="en-US" sz="1200" b="0" i="0" kern="1200" dirty="0">
                <a:solidFill>
                  <a:schemeClr val="tx1"/>
                </a:solidFill>
                <a:effectLst/>
                <a:latin typeface="+mn-lt"/>
                <a:ea typeface="+mn-ea"/>
                <a:cs typeface="+mn-cs"/>
              </a:rPr>
              <a:t>the total torque is zero. </a:t>
            </a:r>
            <a:r>
              <a:rPr kumimoji="1" lang="en-US" altLang="ja-JP" sz="1200" dirty="0"/>
              <a:t>So there is no need for a tail rotor like on conventional helicopters. </a:t>
            </a:r>
            <a:r>
              <a:rPr lang="en-US" sz="1200" b="0" i="0" kern="1200" dirty="0">
                <a:solidFill>
                  <a:schemeClr val="tx1"/>
                </a:solidFill>
                <a:effectLst/>
                <a:latin typeface="+mn-lt"/>
                <a:ea typeface="+mn-ea"/>
                <a:cs typeface="+mn-cs"/>
              </a:rPr>
              <a:t>If all the rotors were to spin in the same direction, it would result in a net Torque causing the complete Quad to rotate.</a:t>
            </a:r>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11</a:t>
            </a:fld>
            <a:endParaRPr lang="en-US"/>
          </a:p>
        </p:txBody>
      </p:sp>
    </p:spTree>
    <p:extLst>
      <p:ext uri="{BB962C8B-B14F-4D97-AF65-F5344CB8AC3E}">
        <p14:creationId xmlns:p14="http://schemas.microsoft.com/office/powerpoint/2010/main" val="349633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Euler angles are more human understandable and also good for decomposing rotations into individual degrees of freedom.  Quaternions are more computationally efficient. You have to make three rotations and multiply them together when rotating by Euler angles, whereas a Quaternion is only one rotation and as it already encodes the sin and cos, the conversion from quaternion to matrix is quite efficient.</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There's an ambiguity in the specification of Euler angles: which angle applies to which axis? Code that uses the convention (yaw, pitch, roll) won't interoperate with code that assumes (roll, pitch, yaw), and it may not be obvious, from looking at the code, which interpretation is being used.</a:t>
            </a:r>
          </a:p>
          <a:p>
            <a:pPr fontAlgn="base"/>
            <a:r>
              <a:rPr lang="en-US" sz="1200" b="0" i="0" kern="1200" dirty="0">
                <a:solidFill>
                  <a:schemeClr val="tx1"/>
                </a:solidFill>
                <a:effectLst/>
                <a:latin typeface="+mn-lt"/>
                <a:ea typeface="+mn-ea"/>
                <a:cs typeface="+mn-cs"/>
              </a:rPr>
              <a:t>Quaternions don't suffer from this ambiguity, since they only represent a single rotation, with a well-defined axis.</a:t>
            </a:r>
          </a:p>
          <a:p>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42</a:t>
            </a:fld>
            <a:endParaRPr lang="en-US"/>
          </a:p>
        </p:txBody>
      </p:sp>
    </p:spTree>
    <p:extLst>
      <p:ext uri="{BB962C8B-B14F-4D97-AF65-F5344CB8AC3E}">
        <p14:creationId xmlns:p14="http://schemas.microsoft.com/office/powerpoint/2010/main" val="9033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is a single-mode Bluetooth low energy master/slave network processor module compliant with Bluetooth® v4.1.</a:t>
            </a:r>
          </a:p>
          <a:p>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52</a:t>
            </a:fld>
            <a:endParaRPr lang="en-US"/>
          </a:p>
        </p:txBody>
      </p:sp>
    </p:spTree>
    <p:extLst>
      <p:ext uri="{BB962C8B-B14F-4D97-AF65-F5344CB8AC3E}">
        <p14:creationId xmlns:p14="http://schemas.microsoft.com/office/powerpoint/2010/main" val="147303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typical BLE system consists of an LE controller and a host. The LE controller consists of a physical layer (PHY) including the radio, a link layer (LL) and a standard host controller interface (HCI). The host consists of a HCI and other higher protocol layers, e.g. L2CAP, </a:t>
            </a:r>
            <a:r>
              <a:rPr lang="sv-SE" sz="1200" b="0" i="0" u="none" strike="noStrike" kern="1200" baseline="0" dirty="0">
                <a:solidFill>
                  <a:schemeClr val="tx1"/>
                </a:solidFill>
                <a:latin typeface="+mn-lt"/>
                <a:ea typeface="+mn-ea"/>
                <a:cs typeface="+mn-cs"/>
              </a:rPr>
              <a:t>SM, ATT/GATT, GAP etc. </a:t>
            </a:r>
          </a:p>
          <a:p>
            <a:endParaRPr lang="sv-S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many designs the LE controller and the host reside in two separate silicon chips and are controlled by 2 different microcontrollers. Communication between the two is transmitted via a hardware connection, e.g. UART, SPI, USB, etc. The host can send HCI commands to control the LE controller. The HCI interface and the HCI commands are standardized by the Bluetooth core specification. Please refer to the official document for more information.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Sometimes the LE controller and the host can be combined into a single chipset solution.</a:t>
            </a:r>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53</a:t>
            </a:fld>
            <a:endParaRPr lang="en-US"/>
          </a:p>
        </p:txBody>
      </p:sp>
    </p:spTree>
    <p:extLst>
      <p:ext uri="{BB962C8B-B14F-4D97-AF65-F5344CB8AC3E}">
        <p14:creationId xmlns:p14="http://schemas.microsoft.com/office/powerpoint/2010/main" val="344607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9786E7-EDAB-724E-B5AE-1BDD6B8AC677}" type="slidenum">
              <a:rPr lang="en-US" smtClean="0"/>
              <a:pPr/>
              <a:t>54</a:t>
            </a:fld>
            <a:endParaRPr lang="en-US"/>
          </a:p>
        </p:txBody>
      </p:sp>
    </p:spTree>
    <p:extLst>
      <p:ext uri="{BB962C8B-B14F-4D97-AF65-F5344CB8AC3E}">
        <p14:creationId xmlns:p14="http://schemas.microsoft.com/office/powerpoint/2010/main" val="2106720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191" y="395793"/>
            <a:ext cx="6996765" cy="1168411"/>
          </a:xfrm>
        </p:spPr>
        <p:txBody>
          <a:bodyPr/>
          <a:lstStyle>
            <a:lvl1pPr>
              <a:lnSpc>
                <a:spcPts val="4533"/>
              </a:lnSpc>
              <a:defRPr sz="4400" b="0" spc="0">
                <a:solidFill>
                  <a:schemeClr val="bg1"/>
                </a:solidFill>
              </a:defRPr>
            </a:lvl1pPr>
          </a:lstStyle>
          <a:p>
            <a:r>
              <a:rPr lang="en-GB" noProof="0" dirty="0"/>
              <a:t>Click to edit </a:t>
            </a:r>
            <a:br>
              <a:rPr lang="en-GB" noProof="0" dirty="0"/>
            </a:br>
            <a:r>
              <a:rPr lang="en-GB" noProof="0" dirty="0"/>
              <a:t>master title style</a:t>
            </a:r>
          </a:p>
        </p:txBody>
      </p:sp>
      <p:sp>
        <p:nvSpPr>
          <p:cNvPr id="10" name="Text Placeholder 9"/>
          <p:cNvSpPr>
            <a:spLocks noGrp="1"/>
          </p:cNvSpPr>
          <p:nvPr>
            <p:ph type="body" sz="quarter" idx="10" hasCustomPrompt="1"/>
          </p:nvPr>
        </p:nvSpPr>
        <p:spPr>
          <a:xfrm>
            <a:off x="3111975" y="3366959"/>
            <a:ext cx="5173786" cy="428100"/>
          </a:xfrm>
        </p:spPr>
        <p:txBody>
          <a:bodyPr/>
          <a:lstStyle>
            <a:lvl1pPr marL="0" indent="0">
              <a:lnSpc>
                <a:spcPct val="100000"/>
              </a:lnSpc>
              <a:spcBef>
                <a:spcPts val="0"/>
              </a:spcBef>
              <a:buNone/>
              <a:defRPr sz="2400" spc="0" baseline="0">
                <a:solidFill>
                  <a:schemeClr val="bg1"/>
                </a:solidFill>
                <a:latin typeface="+mj-lt"/>
              </a:defRPr>
            </a:lvl1pPr>
            <a:lvl2pPr marL="0" indent="0">
              <a:lnSpc>
                <a:spcPct val="100000"/>
              </a:lnSpc>
              <a:spcBef>
                <a:spcPts val="0"/>
              </a:spcBef>
              <a:buNone/>
              <a:defRPr sz="2700" spc="0">
                <a:solidFill>
                  <a:schemeClr val="bg1"/>
                </a:solidFill>
              </a:defRPr>
            </a:lvl2pPr>
            <a:lvl3pPr marL="0" indent="0">
              <a:lnSpc>
                <a:spcPts val="2666"/>
              </a:lnSpc>
              <a:spcBef>
                <a:spcPts val="1066"/>
              </a:spcBef>
              <a:buFontTx/>
              <a:buNone/>
              <a:defRPr sz="2700" spc="-67">
                <a:solidFill>
                  <a:schemeClr val="bg1"/>
                </a:solidFill>
              </a:defRPr>
            </a:lvl3pPr>
            <a:lvl4pPr marL="0" indent="0">
              <a:lnSpc>
                <a:spcPts val="2666"/>
              </a:lnSpc>
              <a:buFontTx/>
              <a:buNone/>
              <a:defRPr sz="2700" spc="-67">
                <a:solidFill>
                  <a:schemeClr val="bg1"/>
                </a:solidFill>
              </a:defRPr>
            </a:lvl4pPr>
            <a:lvl5pPr marL="0" indent="0">
              <a:lnSpc>
                <a:spcPts val="2666"/>
              </a:lnSpc>
              <a:buFontTx/>
              <a:buNone/>
              <a:defRPr sz="2700" spc="-67">
                <a:solidFill>
                  <a:schemeClr val="bg1"/>
                </a:solidFill>
              </a:defRPr>
            </a:lvl5pPr>
          </a:lstStyle>
          <a:p>
            <a:pPr lvl="0"/>
            <a:r>
              <a:rPr lang="en-GB" noProof="0" dirty="0"/>
              <a:t>Speaker name</a:t>
            </a:r>
          </a:p>
          <a:p>
            <a:pPr lvl="0"/>
            <a:endParaRPr lang="en-GB" noProof="0" dirty="0"/>
          </a:p>
        </p:txBody>
      </p:sp>
      <p:sp>
        <p:nvSpPr>
          <p:cNvPr id="6" name="Text Placeholder 9"/>
          <p:cNvSpPr>
            <a:spLocks noGrp="1"/>
          </p:cNvSpPr>
          <p:nvPr>
            <p:ph type="body" sz="quarter" idx="12" hasCustomPrompt="1"/>
          </p:nvPr>
        </p:nvSpPr>
        <p:spPr>
          <a:xfrm>
            <a:off x="3111975" y="5438820"/>
            <a:ext cx="5173786" cy="303589"/>
          </a:xfrm>
        </p:spPr>
        <p:txBody>
          <a:bodyPr/>
          <a:lstStyle>
            <a:lvl1pPr marL="0" indent="0">
              <a:lnSpc>
                <a:spcPct val="100000"/>
              </a:lnSpc>
              <a:spcBef>
                <a:spcPts val="0"/>
              </a:spcBef>
              <a:buNone/>
              <a:defRPr sz="2000" spc="0" baseline="0">
                <a:solidFill>
                  <a:schemeClr val="bg1"/>
                </a:solidFill>
                <a:latin typeface="+mj-lt"/>
              </a:defRPr>
            </a:lvl1pPr>
            <a:lvl2pPr marL="0" indent="0">
              <a:lnSpc>
                <a:spcPct val="100000"/>
              </a:lnSpc>
              <a:spcBef>
                <a:spcPts val="0"/>
              </a:spcBef>
              <a:buNone/>
              <a:defRPr sz="2700" spc="0">
                <a:solidFill>
                  <a:schemeClr val="bg1"/>
                </a:solidFill>
              </a:defRPr>
            </a:lvl2pPr>
            <a:lvl3pPr marL="0" indent="0">
              <a:lnSpc>
                <a:spcPts val="2666"/>
              </a:lnSpc>
              <a:spcBef>
                <a:spcPts val="1066"/>
              </a:spcBef>
              <a:buFontTx/>
              <a:buNone/>
              <a:defRPr sz="2700" spc="-67">
                <a:solidFill>
                  <a:schemeClr val="bg1"/>
                </a:solidFill>
              </a:defRPr>
            </a:lvl3pPr>
            <a:lvl4pPr marL="0" indent="0">
              <a:lnSpc>
                <a:spcPts val="2666"/>
              </a:lnSpc>
              <a:buFontTx/>
              <a:buNone/>
              <a:defRPr sz="2700" spc="-67">
                <a:solidFill>
                  <a:schemeClr val="bg1"/>
                </a:solidFill>
              </a:defRPr>
            </a:lvl4pPr>
            <a:lvl5pPr marL="0" indent="0">
              <a:lnSpc>
                <a:spcPts val="2666"/>
              </a:lnSpc>
              <a:buFontTx/>
              <a:buNone/>
              <a:defRPr sz="2700" spc="-67">
                <a:solidFill>
                  <a:schemeClr val="bg1"/>
                </a:solidFill>
              </a:defRPr>
            </a:lvl5pPr>
          </a:lstStyle>
          <a:p>
            <a:pPr lvl="0"/>
            <a:r>
              <a:rPr lang="en-GB" noProof="0" dirty="0"/>
              <a:t>Location / Meeting / Speaking venue</a:t>
            </a:r>
          </a:p>
        </p:txBody>
      </p:sp>
      <p:sp>
        <p:nvSpPr>
          <p:cNvPr id="4" name="Text Placeholder 3"/>
          <p:cNvSpPr>
            <a:spLocks noGrp="1"/>
          </p:cNvSpPr>
          <p:nvPr>
            <p:ph type="body" sz="quarter" idx="14" hasCustomPrompt="1"/>
          </p:nvPr>
        </p:nvSpPr>
        <p:spPr>
          <a:xfrm>
            <a:off x="3117539" y="3805024"/>
            <a:ext cx="5167677" cy="428313"/>
          </a:xfrm>
        </p:spPr>
        <p:txBody>
          <a:bodyPr/>
          <a:lstStyle>
            <a:lvl1pPr marL="0" indent="0" algn="l">
              <a:buNone/>
              <a:defRPr sz="2400" baseline="0">
                <a:solidFill>
                  <a:schemeClr val="bg1"/>
                </a:solidFill>
              </a:defRPr>
            </a:lvl1pPr>
          </a:lstStyle>
          <a:p>
            <a:pPr lvl="0"/>
            <a:r>
              <a:rPr lang="en-GB" dirty="0"/>
              <a:t>Title / Affiliation</a:t>
            </a:r>
            <a:endParaRPr lang="en-US" dirty="0"/>
          </a:p>
        </p:txBody>
      </p:sp>
      <p:sp>
        <p:nvSpPr>
          <p:cNvPr id="11" name="Text Placeholder 9"/>
          <p:cNvSpPr>
            <a:spLocks noGrp="1"/>
          </p:cNvSpPr>
          <p:nvPr>
            <p:ph type="body" sz="quarter" idx="15" hasCustomPrompt="1"/>
          </p:nvPr>
        </p:nvSpPr>
        <p:spPr>
          <a:xfrm>
            <a:off x="3111975" y="5749044"/>
            <a:ext cx="5173786" cy="303589"/>
          </a:xfrm>
        </p:spPr>
        <p:txBody>
          <a:bodyPr/>
          <a:lstStyle>
            <a:lvl1pPr marL="0" indent="0">
              <a:lnSpc>
                <a:spcPct val="100000"/>
              </a:lnSpc>
              <a:spcBef>
                <a:spcPts val="0"/>
              </a:spcBef>
              <a:buNone/>
              <a:defRPr sz="2000" spc="0" baseline="0">
                <a:solidFill>
                  <a:schemeClr val="bg1"/>
                </a:solidFill>
                <a:latin typeface="+mj-lt"/>
              </a:defRPr>
            </a:lvl1pPr>
            <a:lvl2pPr marL="0" indent="0">
              <a:lnSpc>
                <a:spcPct val="100000"/>
              </a:lnSpc>
              <a:spcBef>
                <a:spcPts val="0"/>
              </a:spcBef>
              <a:buNone/>
              <a:defRPr sz="2700" spc="0">
                <a:solidFill>
                  <a:schemeClr val="bg1"/>
                </a:solidFill>
              </a:defRPr>
            </a:lvl2pPr>
            <a:lvl3pPr marL="0" indent="0">
              <a:lnSpc>
                <a:spcPts val="2666"/>
              </a:lnSpc>
              <a:spcBef>
                <a:spcPts val="1066"/>
              </a:spcBef>
              <a:buFontTx/>
              <a:buNone/>
              <a:defRPr sz="2700" spc="-67">
                <a:solidFill>
                  <a:schemeClr val="bg1"/>
                </a:solidFill>
              </a:defRPr>
            </a:lvl3pPr>
            <a:lvl4pPr marL="0" indent="0">
              <a:lnSpc>
                <a:spcPts val="2666"/>
              </a:lnSpc>
              <a:buFontTx/>
              <a:buNone/>
              <a:defRPr sz="2700" spc="-67">
                <a:solidFill>
                  <a:schemeClr val="bg1"/>
                </a:solidFill>
              </a:defRPr>
            </a:lvl4pPr>
            <a:lvl5pPr marL="0" indent="0">
              <a:lnSpc>
                <a:spcPts val="2666"/>
              </a:lnSpc>
              <a:buFontTx/>
              <a:buNone/>
              <a:defRPr sz="2700" spc="-67">
                <a:solidFill>
                  <a:schemeClr val="bg1"/>
                </a:solidFill>
              </a:defRPr>
            </a:lvl5pPr>
          </a:lstStyle>
          <a:p>
            <a:pPr lvl="0"/>
            <a:r>
              <a:rPr lang="en-GB" noProof="0" dirty="0"/>
              <a:t>Month / day / year</a:t>
            </a:r>
          </a:p>
        </p:txBody>
      </p:sp>
      <p:sp>
        <p:nvSpPr>
          <p:cNvPr id="9" name="TextBox 8"/>
          <p:cNvSpPr txBox="1"/>
          <p:nvPr userDrawn="1"/>
        </p:nvSpPr>
        <p:spPr>
          <a:xfrm>
            <a:off x="-1828642" y="423333"/>
            <a:ext cx="1828642" cy="307777"/>
          </a:xfrm>
          <a:prstGeom prst="rect">
            <a:avLst/>
          </a:prstGeom>
          <a:noFill/>
        </p:spPr>
        <p:txBody>
          <a:bodyPr wrap="square" rtlCol="0">
            <a:spAutoFit/>
          </a:bodyPr>
          <a:lstStyle/>
          <a:p>
            <a:pPr algn="r"/>
            <a:r>
              <a:rPr lang="en-US" sz="1400" dirty="0"/>
              <a:t>Title 44pt Title Case</a:t>
            </a:r>
          </a:p>
        </p:txBody>
      </p:sp>
      <p:sp>
        <p:nvSpPr>
          <p:cNvPr id="12" name="TextBox 11"/>
          <p:cNvSpPr txBox="1"/>
          <p:nvPr userDrawn="1"/>
        </p:nvSpPr>
        <p:spPr>
          <a:xfrm>
            <a:off x="-2421256" y="3652250"/>
            <a:ext cx="2421256" cy="307777"/>
          </a:xfrm>
          <a:prstGeom prst="rect">
            <a:avLst/>
          </a:prstGeom>
          <a:noFill/>
        </p:spPr>
        <p:txBody>
          <a:bodyPr wrap="square" rtlCol="0">
            <a:spAutoFit/>
          </a:bodyPr>
          <a:lstStyle/>
          <a:p>
            <a:pPr algn="r"/>
            <a:r>
              <a:rPr lang="en-US" sz="1400" dirty="0"/>
              <a:t>Affiliations 24pt sentence</a:t>
            </a:r>
            <a:r>
              <a:rPr lang="en-US" sz="1400" baseline="0" dirty="0"/>
              <a:t> c</a:t>
            </a:r>
            <a:r>
              <a:rPr lang="en-US" sz="1400" dirty="0"/>
              <a:t>ase</a:t>
            </a:r>
          </a:p>
        </p:txBody>
      </p:sp>
      <p:sp>
        <p:nvSpPr>
          <p:cNvPr id="14" name="TextBox 13"/>
          <p:cNvSpPr txBox="1"/>
          <p:nvPr userDrawn="1"/>
        </p:nvSpPr>
        <p:spPr>
          <a:xfrm>
            <a:off x="-2421256" y="5546822"/>
            <a:ext cx="2421256" cy="307777"/>
          </a:xfrm>
          <a:prstGeom prst="rect">
            <a:avLst/>
          </a:prstGeom>
          <a:noFill/>
        </p:spPr>
        <p:txBody>
          <a:bodyPr wrap="square" rtlCol="0">
            <a:spAutoFit/>
          </a:bodyPr>
          <a:lstStyle/>
          <a:p>
            <a:pPr algn="r"/>
            <a:r>
              <a:rPr lang="en-US" sz="1400" dirty="0"/>
              <a:t>20pt sentence</a:t>
            </a:r>
            <a:r>
              <a:rPr lang="en-US" sz="1400" baseline="0" dirty="0"/>
              <a:t> c</a:t>
            </a:r>
            <a:r>
              <a:rPr lang="en-US" sz="1400" dirty="0"/>
              <a:t>ase</a:t>
            </a:r>
          </a:p>
        </p:txBody>
      </p:sp>
      <p:pic>
        <p:nvPicPr>
          <p:cNvPr id="5" name="Picture 4">
            <a:extLst>
              <a:ext uri="{FF2B5EF4-FFF2-40B4-BE49-F238E27FC236}">
                <a16:creationId xmlns:a16="http://schemas.microsoft.com/office/drawing/2014/main" id="{5D83D00E-B0D5-417F-AE41-D297EB78498B}"/>
              </a:ext>
            </a:extLst>
          </p:cNvPr>
          <p:cNvPicPr>
            <a:picLocks noChangeAspect="1"/>
          </p:cNvPicPr>
          <p:nvPr userDrawn="1"/>
        </p:nvPicPr>
        <p:blipFill>
          <a:blip r:embed="rId2"/>
          <a:stretch>
            <a:fillRect/>
          </a:stretch>
        </p:blipFill>
        <p:spPr>
          <a:xfrm>
            <a:off x="805324" y="2998321"/>
            <a:ext cx="975360" cy="975360"/>
          </a:xfrm>
          <a:prstGeom prst="rect">
            <a:avLst/>
          </a:prstGeom>
        </p:spPr>
      </p:pic>
      <p:pic>
        <p:nvPicPr>
          <p:cNvPr id="15" name="Picture 2" descr="C:\Users\sadgul01\AppData\Local\Microsoft\Windows\Temporary Internet Files\Content.Outlook\WW9AT85E\ST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5324" y="4240033"/>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79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 column with chart">
    <p:spTree>
      <p:nvGrpSpPr>
        <p:cNvPr id="1" name=""/>
        <p:cNvGrpSpPr/>
        <p:nvPr/>
      </p:nvGrpSpPr>
      <p:grpSpPr>
        <a:xfrm>
          <a:off x="0" y="0"/>
          <a:ext cx="0" cy="0"/>
          <a:chOff x="0" y="0"/>
          <a:chExt cx="0" cy="0"/>
        </a:xfrm>
      </p:grpSpPr>
      <p:sp>
        <p:nvSpPr>
          <p:cNvPr id="7" name="Chart Placeholder 6"/>
          <p:cNvSpPr>
            <a:spLocks noGrp="1"/>
          </p:cNvSpPr>
          <p:nvPr>
            <p:ph type="chart" sz="quarter" idx="14"/>
          </p:nvPr>
        </p:nvSpPr>
        <p:spPr>
          <a:xfrm>
            <a:off x="5652231" y="1416100"/>
            <a:ext cx="5730442" cy="4597399"/>
          </a:xfrm>
        </p:spPr>
        <p:txBody>
          <a:bodyPr/>
          <a:lstStyle>
            <a:lvl1pPr>
              <a:defRPr sz="2700"/>
            </a:lvl1pPr>
          </a:lstStyle>
          <a:p>
            <a:r>
              <a:rPr lang="en-US" noProof="0"/>
              <a:t>Click icon to add chart</a:t>
            </a:r>
            <a:endParaRPr lang="en-GB" noProof="0" dirty="0"/>
          </a:p>
        </p:txBody>
      </p:sp>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5" name="Content Placeholder 2"/>
          <p:cNvSpPr>
            <a:spLocks noGrp="1"/>
          </p:cNvSpPr>
          <p:nvPr>
            <p:ph idx="15" hasCustomPrompt="1"/>
          </p:nvPr>
        </p:nvSpPr>
        <p:spPr>
          <a:xfrm>
            <a:off x="817331" y="1433176"/>
            <a:ext cx="4545215"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3951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slide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7" name="Picture Placeholder 8"/>
          <p:cNvSpPr>
            <a:spLocks noGrp="1"/>
          </p:cNvSpPr>
          <p:nvPr>
            <p:ph type="pic" sz="quarter" idx="15"/>
          </p:nvPr>
        </p:nvSpPr>
        <p:spPr>
          <a:xfrm>
            <a:off x="815498" y="1433178"/>
            <a:ext cx="10128104" cy="4564985"/>
          </a:xfrm>
        </p:spPr>
        <p:txBody>
          <a:bodyPr/>
          <a:lstStyle>
            <a:lvl1pPr>
              <a:defRPr sz="2100"/>
            </a:lvl1pPr>
          </a:lstStyle>
          <a:p>
            <a:r>
              <a:rPr lang="en-US" noProof="0"/>
              <a:t>Click icon to add picture</a:t>
            </a:r>
            <a:endParaRPr lang="en-GB" noProof="0" dirty="0"/>
          </a:p>
        </p:txBody>
      </p:sp>
    </p:spTree>
    <p:extLst>
      <p:ext uri="{BB962C8B-B14F-4D97-AF65-F5344CB8AC3E}">
        <p14:creationId xmlns:p14="http://schemas.microsoft.com/office/powerpoint/2010/main" val="132967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88825" cy="6866259"/>
          </a:xfrm>
        </p:spPr>
        <p:txBody>
          <a:bodyPr/>
          <a:lstStyle/>
          <a:p>
            <a:r>
              <a:rPr lang="en-US" noProof="0"/>
              <a:t>Click icon to add picture</a:t>
            </a:r>
            <a:endParaRPr lang="en-GB" noProof="0"/>
          </a:p>
        </p:txBody>
      </p:sp>
      <p:sp>
        <p:nvSpPr>
          <p:cNvPr id="3"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Tree>
    <p:extLst>
      <p:ext uri="{BB962C8B-B14F-4D97-AF65-F5344CB8AC3E}">
        <p14:creationId xmlns:p14="http://schemas.microsoft.com/office/powerpoint/2010/main" val="2365996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4" name="Table Placeholder 3"/>
          <p:cNvSpPr>
            <a:spLocks noGrp="1"/>
          </p:cNvSpPr>
          <p:nvPr>
            <p:ph type="tbl" sz="quarter" idx="14"/>
          </p:nvPr>
        </p:nvSpPr>
        <p:spPr>
          <a:xfrm>
            <a:off x="817328" y="1433185"/>
            <a:ext cx="10133094" cy="4531823"/>
          </a:xfrm>
        </p:spPr>
        <p:txBody>
          <a:bodyPr/>
          <a:lstStyle>
            <a:lvl1pPr>
              <a:lnSpc>
                <a:spcPts val="1600"/>
              </a:lnSpc>
              <a:defRPr sz="1300">
                <a:latin typeface="+mj-lt"/>
              </a:defRPr>
            </a:lvl1pPr>
          </a:lstStyle>
          <a:p>
            <a:r>
              <a:rPr lang="en-US" noProof="0"/>
              <a:t>Click icon to add table</a:t>
            </a:r>
            <a:endParaRPr lang="en-GB" noProof="0"/>
          </a:p>
        </p:txBody>
      </p:sp>
    </p:spTree>
    <p:extLst>
      <p:ext uri="{BB962C8B-B14F-4D97-AF65-F5344CB8AC3E}">
        <p14:creationId xmlns:p14="http://schemas.microsoft.com/office/powerpoint/2010/main" val="67171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05375" y="6299410"/>
            <a:ext cx="672923" cy="201079"/>
          </a:xfrm>
          <a:prstGeom prst="rect">
            <a:avLst/>
          </a:prstGeom>
        </p:spPr>
      </p:pic>
      <p:sp>
        <p:nvSpPr>
          <p:cNvPr id="5" name="Text Placeholder 4"/>
          <p:cNvSpPr>
            <a:spLocks noGrp="1"/>
          </p:cNvSpPr>
          <p:nvPr>
            <p:ph type="body" sz="quarter" idx="13" hasCustomPrompt="1"/>
          </p:nvPr>
        </p:nvSpPr>
        <p:spPr>
          <a:xfrm>
            <a:off x="767800" y="2294400"/>
            <a:ext cx="10576445" cy="2294400"/>
          </a:xfrm>
        </p:spPr>
        <p:txBody>
          <a:bodyPr/>
          <a:lstStyle>
            <a:lvl1pPr marL="0" indent="0" algn="ctr">
              <a:lnSpc>
                <a:spcPts val="5599"/>
              </a:lnSpc>
              <a:buNone/>
              <a:defRPr sz="5400" spc="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noProof="0" dirty="0"/>
              <a:t>Click to edit master text styles</a:t>
            </a:r>
          </a:p>
        </p:txBody>
      </p:sp>
      <p:sp>
        <p:nvSpPr>
          <p:cNvPr id="9" name="Text Placeholder 4"/>
          <p:cNvSpPr>
            <a:spLocks noGrp="1"/>
          </p:cNvSpPr>
          <p:nvPr>
            <p:ph type="body" sz="quarter" idx="14"/>
          </p:nvPr>
        </p:nvSpPr>
        <p:spPr>
          <a:xfrm>
            <a:off x="2140242" y="3734400"/>
            <a:ext cx="7836359" cy="1219200"/>
          </a:xfrm>
        </p:spPr>
        <p:txBody>
          <a:bodyPr/>
          <a:lstStyle>
            <a:lvl1pPr marL="0" indent="0" algn="ctr">
              <a:lnSpc>
                <a:spcPts val="5599"/>
              </a:lnSpc>
              <a:buNone/>
              <a:defRPr sz="2400" spc="0">
                <a:solidFill>
                  <a:schemeClr val="bg2"/>
                </a:solidFill>
                <a:latin typeface="Gill Sans M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10" name="Footer Placeholder 4"/>
          <p:cNvSpPr txBox="1">
            <a:spLocks/>
          </p:cNvSpPr>
          <p:nvPr userDrawn="1"/>
        </p:nvSpPr>
        <p:spPr>
          <a:xfrm>
            <a:off x="824150" y="6375674"/>
            <a:ext cx="3859795" cy="128240"/>
          </a:xfrm>
          <a:prstGeom prst="rect">
            <a:avLst/>
          </a:prstGeom>
        </p:spPr>
        <p:txBody>
          <a:bodyPr vert="horz" lIns="0" tIns="0" rIns="0" bIns="0" rtlCol="0" anchor="ctr">
            <a:spAutoFit/>
          </a:bodyPr>
          <a:lstStyle>
            <a:defPPr>
              <a:defRPr lang="en-US"/>
            </a:defPPr>
            <a:lvl1pPr marL="0" algn="l" defTabSz="457200" rtl="0" eaLnBrk="1" latinLnBrk="0" hangingPunct="1">
              <a:lnSpc>
                <a:spcPts val="1000"/>
              </a:lnSpc>
              <a:defRPr sz="800" kern="1200" spc="-5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0" dirty="0">
                <a:solidFill>
                  <a:srgbClr val="FFFFFF"/>
                </a:solidFill>
                <a:latin typeface="Gill Sans MT"/>
              </a:rPr>
              <a:t>© ARM 2016 </a:t>
            </a:r>
          </a:p>
        </p:txBody>
      </p:sp>
      <p:sp>
        <p:nvSpPr>
          <p:cNvPr id="11" name="Slide Number Placeholder 5"/>
          <p:cNvSpPr txBox="1">
            <a:spLocks/>
          </p:cNvSpPr>
          <p:nvPr userDrawn="1"/>
        </p:nvSpPr>
        <p:spPr>
          <a:xfrm>
            <a:off x="411247" y="6370972"/>
            <a:ext cx="316302" cy="137645"/>
          </a:xfrm>
          <a:prstGeom prst="rect">
            <a:avLst/>
          </a:prstGeom>
        </p:spPr>
        <p:txBody>
          <a:bodyPr vert="horz" wrap="square" lIns="0" tIns="0" rIns="0" bIns="0" rtlCol="0" anchor="ctr">
            <a:spAutoFit/>
          </a:bodyPr>
          <a:lstStyle>
            <a:defPPr>
              <a:defRPr lang="en-US"/>
            </a:defPPr>
            <a:lvl1pPr marL="0" algn="l" defTabSz="457200" rtl="0" eaLnBrk="1" latinLnBrk="0" hangingPunct="1">
              <a:lnSpc>
                <a:spcPts val="1000"/>
              </a:lnSpc>
              <a:defRPr sz="800" kern="1200" spc="-5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234901-3CD3-3044-A890-7A1D647B3CBE}" type="slidenum">
              <a:rPr lang="en-GB" sz="1200" smtClean="0">
                <a:solidFill>
                  <a:srgbClr val="FFFFFF"/>
                </a:solidFill>
                <a:latin typeface="Gill Sans MT"/>
              </a:rPr>
              <a:pPr/>
              <a:t>‹#›</a:t>
            </a:fld>
            <a:endParaRPr lang="en-GB" sz="1200" dirty="0">
              <a:solidFill>
                <a:srgbClr val="FFFFFF"/>
              </a:solidFill>
              <a:latin typeface="Gill Sans MT"/>
            </a:endParaRPr>
          </a:p>
        </p:txBody>
      </p:sp>
      <p:sp>
        <p:nvSpPr>
          <p:cNvPr id="8" name="TextBox 7"/>
          <p:cNvSpPr txBox="1"/>
          <p:nvPr userDrawn="1"/>
        </p:nvSpPr>
        <p:spPr>
          <a:xfrm>
            <a:off x="-2218074" y="2449965"/>
            <a:ext cx="2218074" cy="307777"/>
          </a:xfrm>
          <a:prstGeom prst="rect">
            <a:avLst/>
          </a:prstGeom>
          <a:noFill/>
        </p:spPr>
        <p:txBody>
          <a:bodyPr wrap="square" rtlCol="0">
            <a:spAutoFit/>
          </a:bodyPr>
          <a:lstStyle/>
          <a:p>
            <a:pPr algn="r"/>
            <a:r>
              <a:rPr lang="en-US" sz="1400" dirty="0"/>
              <a:t>Text</a:t>
            </a:r>
            <a:r>
              <a:rPr lang="en-US" sz="1400" baseline="0" dirty="0"/>
              <a:t> 5</a:t>
            </a:r>
            <a:r>
              <a:rPr lang="en-US" sz="1400" dirty="0"/>
              <a:t>4pt sentence</a:t>
            </a:r>
            <a:r>
              <a:rPr lang="en-US" sz="1400" baseline="0" dirty="0"/>
              <a:t> c</a:t>
            </a:r>
            <a:r>
              <a:rPr lang="en-US" sz="1400" dirty="0"/>
              <a:t>ase</a:t>
            </a:r>
          </a:p>
        </p:txBody>
      </p:sp>
    </p:spTree>
    <p:extLst>
      <p:ext uri="{BB962C8B-B14F-4D97-AF65-F5344CB8AC3E}">
        <p14:creationId xmlns:p14="http://schemas.microsoft.com/office/powerpoint/2010/main" val="1825100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05375" y="6299410"/>
            <a:ext cx="672923" cy="201079"/>
          </a:xfrm>
          <a:prstGeom prst="rect">
            <a:avLst/>
          </a:prstGeom>
        </p:spPr>
      </p:pic>
      <p:sp>
        <p:nvSpPr>
          <p:cNvPr id="5" name="Text Placeholder 4"/>
          <p:cNvSpPr>
            <a:spLocks noGrp="1"/>
          </p:cNvSpPr>
          <p:nvPr>
            <p:ph type="body" sz="quarter" idx="13" hasCustomPrompt="1"/>
          </p:nvPr>
        </p:nvSpPr>
        <p:spPr>
          <a:xfrm>
            <a:off x="0" y="2794000"/>
            <a:ext cx="12188825" cy="1794800"/>
          </a:xfrm>
        </p:spPr>
        <p:txBody>
          <a:bodyPr/>
          <a:lstStyle>
            <a:lvl1pPr marL="0" indent="0" algn="ctr">
              <a:lnSpc>
                <a:spcPts val="5599"/>
              </a:lnSpc>
              <a:buNone/>
              <a:defRPr sz="5400" spc="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noProof="0" dirty="0"/>
              <a:t>Click to edit master text styles</a:t>
            </a:r>
          </a:p>
        </p:txBody>
      </p:sp>
      <p:sp>
        <p:nvSpPr>
          <p:cNvPr id="10" name="Footer Placeholder 4"/>
          <p:cNvSpPr txBox="1">
            <a:spLocks/>
          </p:cNvSpPr>
          <p:nvPr userDrawn="1"/>
        </p:nvSpPr>
        <p:spPr>
          <a:xfrm>
            <a:off x="824150" y="6375674"/>
            <a:ext cx="3859795" cy="128240"/>
          </a:xfrm>
          <a:prstGeom prst="rect">
            <a:avLst/>
          </a:prstGeom>
        </p:spPr>
        <p:txBody>
          <a:bodyPr vert="horz" lIns="0" tIns="0" rIns="0" bIns="0" rtlCol="0" anchor="ctr">
            <a:spAutoFit/>
          </a:bodyPr>
          <a:lstStyle>
            <a:defPPr>
              <a:defRPr lang="en-US"/>
            </a:defPPr>
            <a:lvl1pPr marL="0" algn="l" defTabSz="457200" rtl="0" eaLnBrk="1" latinLnBrk="0" hangingPunct="1">
              <a:lnSpc>
                <a:spcPts val="1000"/>
              </a:lnSpc>
              <a:defRPr sz="800" kern="1200" spc="-5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0" dirty="0">
                <a:solidFill>
                  <a:srgbClr val="FFFFFF"/>
                </a:solidFill>
                <a:latin typeface="Gill Sans MT"/>
              </a:rPr>
              <a:t>© ARM 2016 </a:t>
            </a:r>
          </a:p>
        </p:txBody>
      </p:sp>
      <p:sp>
        <p:nvSpPr>
          <p:cNvPr id="11" name="Slide Number Placeholder 5"/>
          <p:cNvSpPr txBox="1">
            <a:spLocks/>
          </p:cNvSpPr>
          <p:nvPr userDrawn="1"/>
        </p:nvSpPr>
        <p:spPr>
          <a:xfrm>
            <a:off x="411247" y="6370972"/>
            <a:ext cx="316302" cy="137645"/>
          </a:xfrm>
          <a:prstGeom prst="rect">
            <a:avLst/>
          </a:prstGeom>
        </p:spPr>
        <p:txBody>
          <a:bodyPr vert="horz" wrap="square" lIns="0" tIns="0" rIns="0" bIns="0" rtlCol="0" anchor="ctr">
            <a:spAutoFit/>
          </a:bodyPr>
          <a:lstStyle>
            <a:defPPr>
              <a:defRPr lang="en-US"/>
            </a:defPPr>
            <a:lvl1pPr marL="0" algn="l" defTabSz="457200" rtl="0" eaLnBrk="1" latinLnBrk="0" hangingPunct="1">
              <a:lnSpc>
                <a:spcPts val="1000"/>
              </a:lnSpc>
              <a:defRPr sz="800" kern="1200" spc="-5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234901-3CD3-3044-A890-7A1D647B3CBE}" type="slidenum">
              <a:rPr lang="en-GB" sz="1200" smtClean="0">
                <a:solidFill>
                  <a:srgbClr val="FFFFFF"/>
                </a:solidFill>
                <a:latin typeface="Gill Sans MT"/>
              </a:rPr>
              <a:pPr/>
              <a:t>‹#›</a:t>
            </a:fld>
            <a:endParaRPr lang="en-GB" sz="1200" dirty="0">
              <a:solidFill>
                <a:srgbClr val="FFFFFF"/>
              </a:solidFill>
              <a:latin typeface="Gill Sans MT"/>
            </a:endParaRPr>
          </a:p>
        </p:txBody>
      </p:sp>
      <p:sp>
        <p:nvSpPr>
          <p:cNvPr id="8" name="TextBox 7"/>
          <p:cNvSpPr txBox="1"/>
          <p:nvPr userDrawn="1"/>
        </p:nvSpPr>
        <p:spPr>
          <a:xfrm>
            <a:off x="-2218074" y="2957955"/>
            <a:ext cx="2218074" cy="307777"/>
          </a:xfrm>
          <a:prstGeom prst="rect">
            <a:avLst/>
          </a:prstGeom>
          <a:noFill/>
        </p:spPr>
        <p:txBody>
          <a:bodyPr wrap="square" rtlCol="0">
            <a:spAutoFit/>
          </a:bodyPr>
          <a:lstStyle/>
          <a:p>
            <a:pPr algn="r"/>
            <a:r>
              <a:rPr lang="en-US" sz="1400" dirty="0"/>
              <a:t>Text</a:t>
            </a:r>
            <a:r>
              <a:rPr lang="en-US" sz="1400" baseline="0" dirty="0"/>
              <a:t> 5</a:t>
            </a:r>
            <a:r>
              <a:rPr lang="en-US" sz="1400" dirty="0"/>
              <a:t>4pt sentence</a:t>
            </a:r>
            <a:r>
              <a:rPr lang="en-US" sz="1400" baseline="0" dirty="0"/>
              <a:t> c</a:t>
            </a:r>
            <a:r>
              <a:rPr lang="en-US" sz="1400" dirty="0"/>
              <a:t>ase</a:t>
            </a:r>
          </a:p>
        </p:txBody>
      </p:sp>
    </p:spTree>
    <p:extLst>
      <p:ext uri="{BB962C8B-B14F-4D97-AF65-F5344CB8AC3E}">
        <p14:creationId xmlns:p14="http://schemas.microsoft.com/office/powerpoint/2010/main" val="378759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lvl1pPr>
              <a:defRPr spc="0"/>
            </a:lvl1pPr>
          </a:lstStyle>
          <a:p>
            <a:r>
              <a:rPr lang="en-GB" noProof="0" dirty="0"/>
              <a:t>Click to edit master title style</a:t>
            </a:r>
          </a:p>
        </p:txBody>
      </p:sp>
      <p:sp>
        <p:nvSpPr>
          <p:cNvPr id="3" name="Content Placeholder 2"/>
          <p:cNvSpPr>
            <a:spLocks noGrp="1"/>
          </p:cNvSpPr>
          <p:nvPr>
            <p:ph idx="1" hasCustomPrompt="1"/>
          </p:nvPr>
        </p:nvSpPr>
        <p:spPr>
          <a:xfrm>
            <a:off x="816034" y="1433176"/>
            <a:ext cx="10129064" cy="4564984"/>
          </a:xfrm>
        </p:spPr>
        <p:txBody>
          <a:bodyPr/>
          <a:lstStyle>
            <a:lvl1pPr marL="239937" indent="-239937">
              <a:lnSpc>
                <a:spcPct val="100000"/>
              </a:lnSpc>
              <a:defRPr sz="2400" spc="0"/>
            </a:lvl1pPr>
            <a:lvl2pPr marL="479876" indent="-239937">
              <a:lnSpc>
                <a:spcPct val="100000"/>
              </a:lnSpc>
              <a:defRPr sz="2000" spc="0"/>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spc="0"/>
            </a:lvl3pPr>
            <a:lvl4pPr>
              <a:defRPr sz="2000"/>
            </a:lvl4pPr>
          </a:lstStyle>
          <a:p>
            <a:pPr lvl="0"/>
            <a:r>
              <a:rPr lang="en-GB" noProof="0" dirty="0"/>
              <a:t>Click to edit master text styles</a:t>
            </a:r>
          </a:p>
          <a:p>
            <a:pPr lvl="1"/>
            <a:r>
              <a:rPr lang="en-GB" noProof="0" dirty="0"/>
              <a:t>Second level</a:t>
            </a:r>
          </a:p>
          <a:p>
            <a:pPr lvl="2"/>
            <a:r>
              <a:rPr lang="en-GB" noProof="0" dirty="0"/>
              <a:t>Third level</a:t>
            </a:r>
          </a:p>
          <a:p>
            <a:pPr marL="959752" marR="0" lvl="3"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a:pPr>
            <a:r>
              <a:rPr lang="en-GB" noProof="0" dirty="0"/>
              <a:t>Fourth level</a:t>
            </a:r>
          </a:p>
          <a:p>
            <a:pPr lvl="2"/>
            <a:endParaRPr lang="en-GB" noProof="0" dirty="0"/>
          </a:p>
        </p:txBody>
      </p:sp>
      <p:sp>
        <p:nvSpPr>
          <p:cNvPr id="6" name="Content Placeholder 5"/>
          <p:cNvSpPr>
            <a:spLocks noGrp="1"/>
          </p:cNvSpPr>
          <p:nvPr>
            <p:ph sz="quarter" idx="10" hasCustomPrompt="1"/>
          </p:nvPr>
        </p:nvSpPr>
        <p:spPr>
          <a:xfrm>
            <a:off x="834107" y="936043"/>
            <a:ext cx="10128250" cy="365125"/>
          </a:xfrm>
        </p:spPr>
        <p:txBody>
          <a:bodyPr/>
          <a:lstStyle>
            <a:lvl1pPr marL="0" indent="0">
              <a:buNone/>
              <a:defRPr sz="3000">
                <a:solidFill>
                  <a:schemeClr val="accent3"/>
                </a:solidFill>
              </a:defRPr>
            </a:lvl1pPr>
          </a:lstStyle>
          <a:p>
            <a:pPr lvl="0"/>
            <a:r>
              <a:rPr lang="en-US" dirty="0"/>
              <a:t>Click to add subtitle</a:t>
            </a:r>
          </a:p>
        </p:txBody>
      </p:sp>
      <p:sp>
        <p:nvSpPr>
          <p:cNvPr id="7" name="TextBox 6"/>
          <p:cNvSpPr txBox="1"/>
          <p:nvPr userDrawn="1"/>
        </p:nvSpPr>
        <p:spPr>
          <a:xfrm>
            <a:off x="-2218074" y="1002155"/>
            <a:ext cx="2218074" cy="307777"/>
          </a:xfrm>
          <a:prstGeom prst="rect">
            <a:avLst/>
          </a:prstGeom>
          <a:noFill/>
        </p:spPr>
        <p:txBody>
          <a:bodyPr wrap="square" rtlCol="0">
            <a:spAutoFit/>
          </a:bodyPr>
          <a:lstStyle/>
          <a:p>
            <a:pPr algn="r"/>
            <a:r>
              <a:rPr lang="en-US" sz="1400" dirty="0"/>
              <a:t>Text</a:t>
            </a:r>
            <a:r>
              <a:rPr lang="en-US" sz="1400" baseline="0" dirty="0"/>
              <a:t> 30</a:t>
            </a:r>
            <a:r>
              <a:rPr lang="en-US" sz="1400" dirty="0"/>
              <a:t>pt sentence</a:t>
            </a:r>
            <a:r>
              <a:rPr lang="en-US" sz="1400" baseline="0" dirty="0"/>
              <a:t> c</a:t>
            </a:r>
            <a:r>
              <a:rPr lang="en-US" sz="1400" dirty="0"/>
              <a:t>ase</a:t>
            </a:r>
          </a:p>
        </p:txBody>
      </p:sp>
    </p:spTree>
    <p:extLst>
      <p:ext uri="{BB962C8B-B14F-4D97-AF65-F5344CB8AC3E}">
        <p14:creationId xmlns:p14="http://schemas.microsoft.com/office/powerpoint/2010/main" val="674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10" name="Content Placeholder 2"/>
          <p:cNvSpPr>
            <a:spLocks noGrp="1"/>
          </p:cNvSpPr>
          <p:nvPr>
            <p:ph idx="14" hasCustomPrompt="1"/>
          </p:nvPr>
        </p:nvSpPr>
        <p:spPr>
          <a:xfrm>
            <a:off x="817328" y="1433176"/>
            <a:ext cx="4798750"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959752"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marL="959752" marR="0" lvl="3"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a:pPr>
            <a:r>
              <a:rPr lang="en-GB" noProof="0" dirty="0"/>
              <a:t>Fourth level</a:t>
            </a:r>
          </a:p>
        </p:txBody>
      </p:sp>
      <p:sp>
        <p:nvSpPr>
          <p:cNvPr id="11" name="Content Placeholder 2"/>
          <p:cNvSpPr>
            <a:spLocks noGrp="1"/>
          </p:cNvSpPr>
          <p:nvPr>
            <p:ph idx="15" hasCustomPrompt="1"/>
          </p:nvPr>
        </p:nvSpPr>
        <p:spPr>
          <a:xfrm>
            <a:off x="6160613" y="1430867"/>
            <a:ext cx="4798750"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indent="239937">
              <a:lnSpc>
                <a:spcPct val="100000"/>
              </a:lnSpc>
              <a:buFont typeface="Wingdings" charset="2"/>
              <a:buChar char="§"/>
              <a:defRPr sz="2000"/>
            </a:lvl4pPr>
            <a:lvl5pPr marL="161865"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5" name="Content Placeholder 5"/>
          <p:cNvSpPr>
            <a:spLocks noGrp="1"/>
          </p:cNvSpPr>
          <p:nvPr>
            <p:ph sz="quarter" idx="10" hasCustomPrompt="1"/>
          </p:nvPr>
        </p:nvSpPr>
        <p:spPr>
          <a:xfrm>
            <a:off x="834107" y="936043"/>
            <a:ext cx="10128250" cy="365125"/>
          </a:xfrm>
        </p:spPr>
        <p:txBody>
          <a:bodyPr/>
          <a:lstStyle>
            <a:lvl1pPr marL="0" indent="0">
              <a:buNone/>
              <a:defRPr sz="3000">
                <a:solidFill>
                  <a:schemeClr val="accent3"/>
                </a:solidFill>
              </a:defRPr>
            </a:lvl1pPr>
          </a:lstStyle>
          <a:p>
            <a:pPr lvl="0"/>
            <a:r>
              <a:rPr lang="en-US" dirty="0"/>
              <a:t>Click to add subtitle</a:t>
            </a:r>
          </a:p>
        </p:txBody>
      </p:sp>
      <p:sp>
        <p:nvSpPr>
          <p:cNvPr id="6" name="TextBox 5"/>
          <p:cNvSpPr txBox="1"/>
          <p:nvPr userDrawn="1"/>
        </p:nvSpPr>
        <p:spPr>
          <a:xfrm>
            <a:off x="-2218074" y="1002155"/>
            <a:ext cx="2218074" cy="307777"/>
          </a:xfrm>
          <a:prstGeom prst="rect">
            <a:avLst/>
          </a:prstGeom>
          <a:noFill/>
        </p:spPr>
        <p:txBody>
          <a:bodyPr wrap="square" rtlCol="0">
            <a:spAutoFit/>
          </a:bodyPr>
          <a:lstStyle/>
          <a:p>
            <a:pPr algn="r"/>
            <a:r>
              <a:rPr lang="en-US" sz="1400" dirty="0"/>
              <a:t>Text</a:t>
            </a:r>
            <a:r>
              <a:rPr lang="en-US" sz="1400" baseline="0" dirty="0"/>
              <a:t> 30</a:t>
            </a:r>
            <a:r>
              <a:rPr lang="en-US" sz="1400" dirty="0"/>
              <a:t>pt sentence</a:t>
            </a:r>
            <a:r>
              <a:rPr lang="en-US" sz="1400" baseline="0" dirty="0"/>
              <a:t> c</a:t>
            </a:r>
            <a:r>
              <a:rPr lang="en-US" sz="1400" dirty="0"/>
              <a:t>ase</a:t>
            </a:r>
          </a:p>
        </p:txBody>
      </p:sp>
    </p:spTree>
    <p:extLst>
      <p:ext uri="{BB962C8B-B14F-4D97-AF65-F5344CB8AC3E}">
        <p14:creationId xmlns:p14="http://schemas.microsoft.com/office/powerpoint/2010/main" val="96709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column slide with col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10" name="Content Placeholder 2"/>
          <p:cNvSpPr>
            <a:spLocks noGrp="1"/>
          </p:cNvSpPr>
          <p:nvPr>
            <p:ph idx="14" hasCustomPrompt="1"/>
          </p:nvPr>
        </p:nvSpPr>
        <p:spPr>
          <a:xfrm>
            <a:off x="817328" y="1860513"/>
            <a:ext cx="4798750" cy="4152937"/>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959752"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marL="959752" marR="0" lvl="3"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a:pPr>
            <a:r>
              <a:rPr lang="en-GB" noProof="0" dirty="0"/>
              <a:t>Fourth level</a:t>
            </a:r>
          </a:p>
        </p:txBody>
      </p:sp>
      <p:sp>
        <p:nvSpPr>
          <p:cNvPr id="11" name="Content Placeholder 2"/>
          <p:cNvSpPr>
            <a:spLocks noGrp="1"/>
          </p:cNvSpPr>
          <p:nvPr>
            <p:ph idx="15" hasCustomPrompt="1"/>
          </p:nvPr>
        </p:nvSpPr>
        <p:spPr>
          <a:xfrm>
            <a:off x="6160613" y="1859797"/>
            <a:ext cx="4798750" cy="4154400"/>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indent="239937">
              <a:lnSpc>
                <a:spcPct val="100000"/>
              </a:lnSpc>
              <a:buFont typeface="Wingdings" charset="2"/>
              <a:buChar char="§"/>
              <a:defRPr sz="2000"/>
            </a:lvl4pPr>
            <a:lvl5pPr marL="161865"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5" name="Content Placeholder 5"/>
          <p:cNvSpPr>
            <a:spLocks noGrp="1"/>
          </p:cNvSpPr>
          <p:nvPr>
            <p:ph sz="quarter" idx="10" hasCustomPrompt="1"/>
          </p:nvPr>
        </p:nvSpPr>
        <p:spPr>
          <a:xfrm>
            <a:off x="820738" y="1433513"/>
            <a:ext cx="4818062" cy="365125"/>
          </a:xfrm>
        </p:spPr>
        <p:txBody>
          <a:bodyPr/>
          <a:lstStyle>
            <a:lvl1pPr marL="0" indent="0">
              <a:buNone/>
              <a:defRPr sz="3000">
                <a:solidFill>
                  <a:schemeClr val="accent3"/>
                </a:solidFill>
              </a:defRPr>
            </a:lvl1pPr>
          </a:lstStyle>
          <a:p>
            <a:pPr lvl="0"/>
            <a:r>
              <a:rPr lang="en-US" dirty="0"/>
              <a:t>Click to add subtitle</a:t>
            </a:r>
          </a:p>
        </p:txBody>
      </p:sp>
      <p:sp>
        <p:nvSpPr>
          <p:cNvPr id="6" name="Content Placeholder 5"/>
          <p:cNvSpPr>
            <a:spLocks noGrp="1"/>
          </p:cNvSpPr>
          <p:nvPr>
            <p:ph sz="quarter" idx="16" hasCustomPrompt="1"/>
          </p:nvPr>
        </p:nvSpPr>
        <p:spPr>
          <a:xfrm>
            <a:off x="6160560" y="1433513"/>
            <a:ext cx="4818062" cy="365125"/>
          </a:xfrm>
        </p:spPr>
        <p:txBody>
          <a:bodyPr/>
          <a:lstStyle>
            <a:lvl1pPr marL="0" indent="0">
              <a:buNone/>
              <a:defRPr sz="3000">
                <a:solidFill>
                  <a:schemeClr val="accent3"/>
                </a:solidFill>
              </a:defRPr>
            </a:lvl1pPr>
          </a:lstStyle>
          <a:p>
            <a:pPr lvl="0"/>
            <a:r>
              <a:rPr lang="en-US" dirty="0"/>
              <a:t>Click to add subtitle</a:t>
            </a:r>
          </a:p>
        </p:txBody>
      </p:sp>
    </p:spTree>
    <p:extLst>
      <p:ext uri="{BB962C8B-B14F-4D97-AF65-F5344CB8AC3E}">
        <p14:creationId xmlns:p14="http://schemas.microsoft.com/office/powerpoint/2010/main" val="193667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Guest head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191" y="395793"/>
            <a:ext cx="6996765" cy="1168411"/>
          </a:xfrm>
        </p:spPr>
        <p:txBody>
          <a:bodyPr/>
          <a:lstStyle>
            <a:lvl1pPr>
              <a:lnSpc>
                <a:spcPts val="4533"/>
              </a:lnSpc>
              <a:defRPr sz="4400" b="0" spc="0">
                <a:solidFill>
                  <a:schemeClr val="bg1"/>
                </a:solidFill>
              </a:defRPr>
            </a:lvl1pPr>
          </a:lstStyle>
          <a:p>
            <a:r>
              <a:rPr lang="en-GB" noProof="0" dirty="0"/>
              <a:t>Click to edit </a:t>
            </a:r>
            <a:br>
              <a:rPr lang="en-GB" noProof="0" dirty="0"/>
            </a:br>
            <a:r>
              <a:rPr lang="en-GB" noProof="0" dirty="0"/>
              <a:t>master title style</a:t>
            </a:r>
          </a:p>
        </p:txBody>
      </p:sp>
      <p:sp>
        <p:nvSpPr>
          <p:cNvPr id="5" name="Text Placeholder 9"/>
          <p:cNvSpPr>
            <a:spLocks noGrp="1"/>
          </p:cNvSpPr>
          <p:nvPr>
            <p:ph type="body" sz="quarter" idx="10" hasCustomPrompt="1"/>
          </p:nvPr>
        </p:nvSpPr>
        <p:spPr>
          <a:xfrm>
            <a:off x="3111975" y="3366959"/>
            <a:ext cx="5173786" cy="2274432"/>
          </a:xfrm>
        </p:spPr>
        <p:txBody>
          <a:bodyPr/>
          <a:lstStyle>
            <a:lvl1pPr marL="0" indent="0">
              <a:lnSpc>
                <a:spcPct val="100000"/>
              </a:lnSpc>
              <a:spcBef>
                <a:spcPts val="0"/>
              </a:spcBef>
              <a:buNone/>
              <a:defRPr sz="2400" spc="0">
                <a:solidFill>
                  <a:schemeClr val="bg1"/>
                </a:solidFill>
                <a:latin typeface="+mj-lt"/>
              </a:defRPr>
            </a:lvl1pPr>
            <a:lvl2pPr marL="0" indent="0">
              <a:lnSpc>
                <a:spcPct val="100000"/>
              </a:lnSpc>
              <a:spcBef>
                <a:spcPts val="0"/>
              </a:spcBef>
              <a:buNone/>
              <a:defRPr sz="2400" spc="0">
                <a:solidFill>
                  <a:schemeClr val="bg1"/>
                </a:solidFill>
              </a:defRPr>
            </a:lvl2pPr>
            <a:lvl3pPr marL="0" indent="0">
              <a:lnSpc>
                <a:spcPts val="2666"/>
              </a:lnSpc>
              <a:spcBef>
                <a:spcPts val="1066"/>
              </a:spcBef>
              <a:buFontTx/>
              <a:buNone/>
              <a:defRPr sz="2700" spc="-67">
                <a:solidFill>
                  <a:schemeClr val="bg1"/>
                </a:solidFill>
              </a:defRPr>
            </a:lvl3pPr>
            <a:lvl4pPr marL="0" indent="0">
              <a:lnSpc>
                <a:spcPts val="2666"/>
              </a:lnSpc>
              <a:buFontTx/>
              <a:buNone/>
              <a:defRPr sz="2700" spc="-67">
                <a:solidFill>
                  <a:schemeClr val="bg1"/>
                </a:solidFill>
              </a:defRPr>
            </a:lvl4pPr>
            <a:lvl5pPr marL="0" indent="0">
              <a:lnSpc>
                <a:spcPts val="2666"/>
              </a:lnSpc>
              <a:buFontTx/>
              <a:buNone/>
              <a:defRPr sz="2700" spc="-67">
                <a:solidFill>
                  <a:schemeClr val="bg1"/>
                </a:solidFill>
              </a:defRPr>
            </a:lvl5pPr>
          </a:lstStyle>
          <a:p>
            <a:pPr lvl="0"/>
            <a:r>
              <a:rPr lang="en-GB" noProof="0" dirty="0"/>
              <a:t>Click to edit master text styles</a:t>
            </a:r>
          </a:p>
          <a:p>
            <a:pPr lvl="1"/>
            <a:r>
              <a:rPr lang="en-GB" noProof="0" dirty="0"/>
              <a:t>Second level</a:t>
            </a:r>
          </a:p>
        </p:txBody>
      </p:sp>
      <p:sp>
        <p:nvSpPr>
          <p:cNvPr id="4" name="Footer Placeholder 4"/>
          <p:cNvSpPr txBox="1">
            <a:spLocks/>
          </p:cNvSpPr>
          <p:nvPr userDrawn="1"/>
        </p:nvSpPr>
        <p:spPr>
          <a:xfrm>
            <a:off x="3112886" y="6375673"/>
            <a:ext cx="3859795" cy="128240"/>
          </a:xfrm>
          <a:prstGeom prst="rect">
            <a:avLst/>
          </a:prstGeom>
        </p:spPr>
        <p:txBody>
          <a:bodyPr vert="horz" lIns="0" tIns="0" rIns="0" bIns="0" rtlCol="0" anchor="ctr">
            <a:spAutoFit/>
          </a:bodyPr>
          <a:lstStyle>
            <a:defPPr>
              <a:defRPr lang="en-US"/>
            </a:defPPr>
            <a:lvl1pPr marL="0" algn="l" defTabSz="457200" rtl="0" eaLnBrk="1" latinLnBrk="0" hangingPunct="1">
              <a:lnSpc>
                <a:spcPts val="1000"/>
              </a:lnSpc>
              <a:defRPr sz="800" kern="1200" spc="-5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0" dirty="0">
                <a:solidFill>
                  <a:schemeClr val="bg2"/>
                </a:solidFill>
                <a:latin typeface="Gill Sans MT"/>
              </a:rPr>
              <a:t>© ARM 2016 </a:t>
            </a:r>
          </a:p>
        </p:txBody>
      </p:sp>
    </p:spTree>
    <p:extLst>
      <p:ext uri="{BB962C8B-B14F-4D97-AF65-F5344CB8AC3E}">
        <p14:creationId xmlns:p14="http://schemas.microsoft.com/office/powerpoint/2010/main" val="148030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lvl1pPr>
              <a:defRPr spc="0"/>
            </a:lvl1pPr>
          </a:lstStyle>
          <a:p>
            <a:r>
              <a:rPr lang="en-GB" noProof="0" dirty="0"/>
              <a:t>Click to edit master title style</a:t>
            </a:r>
          </a:p>
        </p:txBody>
      </p:sp>
      <p:sp>
        <p:nvSpPr>
          <p:cNvPr id="3" name="Content Placeholder 2"/>
          <p:cNvSpPr>
            <a:spLocks noGrp="1"/>
          </p:cNvSpPr>
          <p:nvPr>
            <p:ph idx="1" hasCustomPrompt="1"/>
          </p:nvPr>
        </p:nvSpPr>
        <p:spPr>
          <a:xfrm>
            <a:off x="817583" y="1435101"/>
            <a:ext cx="10129064" cy="4564984"/>
          </a:xfrm>
        </p:spPr>
        <p:txBody>
          <a:bodyPr/>
          <a:lstStyle>
            <a:lvl1pPr marL="239937" indent="-239937">
              <a:lnSpc>
                <a:spcPct val="100000"/>
              </a:lnSpc>
              <a:defRPr sz="2400" spc="0"/>
            </a:lvl1pPr>
            <a:lvl2pPr marL="479876" indent="-239937">
              <a:lnSpc>
                <a:spcPct val="100000"/>
              </a:lnSpc>
              <a:defRPr sz="2000" spc="0"/>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spc="0"/>
            </a:lvl3pPr>
            <a:lvl4pPr>
              <a:defRPr sz="2000"/>
            </a:lvl4pPr>
          </a:lstStyle>
          <a:p>
            <a:pPr lvl="0"/>
            <a:r>
              <a:rPr lang="en-GB" noProof="0" dirty="0"/>
              <a:t>Click to edit master text styles</a:t>
            </a:r>
          </a:p>
          <a:p>
            <a:pPr lvl="1"/>
            <a:r>
              <a:rPr lang="en-GB" noProof="0" dirty="0"/>
              <a:t>Second level</a:t>
            </a:r>
          </a:p>
          <a:p>
            <a:pPr lvl="2"/>
            <a:r>
              <a:rPr lang="en-GB" noProof="0" dirty="0"/>
              <a:t>Third level</a:t>
            </a:r>
          </a:p>
          <a:p>
            <a:pPr marL="959752" marR="0" lvl="3"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a:pPr>
            <a:r>
              <a:rPr lang="en-GB" noProof="0" dirty="0"/>
              <a:t>Fourth level</a:t>
            </a:r>
          </a:p>
          <a:p>
            <a:pPr lvl="2"/>
            <a:endParaRPr lang="en-GB" noProof="0" dirty="0"/>
          </a:p>
        </p:txBody>
      </p:sp>
    </p:spTree>
    <p:extLst>
      <p:ext uri="{BB962C8B-B14F-4D97-AF65-F5344CB8AC3E}">
        <p14:creationId xmlns:p14="http://schemas.microsoft.com/office/powerpoint/2010/main" val="2841544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9429" y="3272367"/>
            <a:ext cx="1387151" cy="414500"/>
          </a:xfrm>
          <a:prstGeom prst="rect">
            <a:avLst/>
          </a:prstGeom>
        </p:spPr>
      </p:pic>
      <p:sp>
        <p:nvSpPr>
          <p:cNvPr id="2" name="TextBox 1"/>
          <p:cNvSpPr txBox="1"/>
          <p:nvPr userDrawn="1"/>
        </p:nvSpPr>
        <p:spPr>
          <a:xfrm>
            <a:off x="3112571" y="5155174"/>
            <a:ext cx="7841180" cy="1179810"/>
          </a:xfrm>
          <a:prstGeom prst="rect">
            <a:avLst/>
          </a:prstGeom>
          <a:noFill/>
        </p:spPr>
        <p:txBody>
          <a:bodyPr wrap="square" lIns="0" tIns="0" rIns="0" bIns="0" rtlCol="0">
            <a:spAutoFit/>
          </a:bodyPr>
          <a:lstStyle/>
          <a:p>
            <a:pPr>
              <a:lnSpc>
                <a:spcPct val="100000"/>
              </a:lnSpc>
              <a:spcAft>
                <a:spcPts val="400"/>
              </a:spcAft>
            </a:pPr>
            <a:r>
              <a:rPr lang="en-GB" sz="1400" dirty="0">
                <a:solidFill>
                  <a:schemeClr val="bg2"/>
                </a:solidFill>
              </a:rPr>
              <a:t>The trademarks featured in this presentation are registered and/or unregistered trademarks of ARM Limited (or its subsidiaries) in the EU and/or elsewhere.  All rights reserved.  All other marks featured may be trademarks of their respective owners.</a:t>
            </a:r>
          </a:p>
          <a:p>
            <a:pPr>
              <a:lnSpc>
                <a:spcPct val="100000"/>
              </a:lnSpc>
              <a:spcAft>
                <a:spcPts val="400"/>
              </a:spcAft>
            </a:pPr>
            <a:r>
              <a:rPr lang="en-US" sz="1400" dirty="0">
                <a:solidFill>
                  <a:schemeClr val="bg2"/>
                </a:solidFill>
              </a:rPr>
              <a:t>Copyright © 2016 ARM Limited</a:t>
            </a:r>
          </a:p>
          <a:p>
            <a:pPr>
              <a:spcAft>
                <a:spcPts val="400"/>
              </a:spcAft>
            </a:pPr>
            <a:endParaRPr lang="en-US" sz="1400" dirty="0">
              <a:solidFill>
                <a:schemeClr val="bg2"/>
              </a:solidFill>
            </a:endParaRPr>
          </a:p>
        </p:txBody>
      </p:sp>
      <p:sp>
        <p:nvSpPr>
          <p:cNvPr id="4" name="Footer Placeholder 4"/>
          <p:cNvSpPr txBox="1">
            <a:spLocks/>
          </p:cNvSpPr>
          <p:nvPr userDrawn="1"/>
        </p:nvSpPr>
        <p:spPr>
          <a:xfrm>
            <a:off x="3112886" y="6395211"/>
            <a:ext cx="3859795" cy="128240"/>
          </a:xfrm>
          <a:prstGeom prst="rect">
            <a:avLst/>
          </a:prstGeom>
        </p:spPr>
        <p:txBody>
          <a:bodyPr vert="horz" lIns="0" tIns="0" rIns="0" bIns="0" rtlCol="0" anchor="ctr">
            <a:spAutoFit/>
          </a:bodyPr>
          <a:lstStyle>
            <a:defPPr>
              <a:defRPr lang="en-US"/>
            </a:defPPr>
            <a:lvl1pPr marL="0" algn="l" defTabSz="457200" rtl="0" eaLnBrk="1" latinLnBrk="0" hangingPunct="1">
              <a:lnSpc>
                <a:spcPts val="1000"/>
              </a:lnSpc>
              <a:defRPr sz="800" kern="1200" spc="-5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0" dirty="0">
                <a:solidFill>
                  <a:schemeClr val="bg2"/>
                </a:solidFill>
                <a:latin typeface="Gill Sans MT"/>
              </a:rPr>
              <a:t>© ARM 2016 </a:t>
            </a:r>
          </a:p>
        </p:txBody>
      </p:sp>
    </p:spTree>
    <p:extLst>
      <p:ext uri="{BB962C8B-B14F-4D97-AF65-F5344CB8AC3E}">
        <p14:creationId xmlns:p14="http://schemas.microsoft.com/office/powerpoint/2010/main" val="234306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 column slid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10" name="Content Placeholder 2"/>
          <p:cNvSpPr>
            <a:spLocks noGrp="1"/>
          </p:cNvSpPr>
          <p:nvPr>
            <p:ph idx="14" hasCustomPrompt="1"/>
          </p:nvPr>
        </p:nvSpPr>
        <p:spPr>
          <a:xfrm>
            <a:off x="817328" y="1433176"/>
            <a:ext cx="4798750"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959752"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marL="959752" marR="0" lvl="3"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a:pPr>
            <a:r>
              <a:rPr lang="en-GB" noProof="0" dirty="0"/>
              <a:t>Fourth level</a:t>
            </a:r>
          </a:p>
        </p:txBody>
      </p:sp>
      <p:sp>
        <p:nvSpPr>
          <p:cNvPr id="11" name="Content Placeholder 2"/>
          <p:cNvSpPr>
            <a:spLocks noGrp="1"/>
          </p:cNvSpPr>
          <p:nvPr>
            <p:ph idx="15" hasCustomPrompt="1"/>
          </p:nvPr>
        </p:nvSpPr>
        <p:spPr>
          <a:xfrm>
            <a:off x="6160613" y="1430867"/>
            <a:ext cx="4798750"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indent="239937">
              <a:lnSpc>
                <a:spcPct val="100000"/>
              </a:lnSpc>
              <a:buFont typeface="Wingdings" charset="2"/>
              <a:buChar char="§"/>
              <a:defRPr sz="2000"/>
            </a:lvl4pPr>
            <a:lvl5pPr marL="161865"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21887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 column slide ">
    <p:spTree>
      <p:nvGrpSpPr>
        <p:cNvPr id="1" name=""/>
        <p:cNvGrpSpPr/>
        <p:nvPr/>
      </p:nvGrpSpPr>
      <p:grpSpPr>
        <a:xfrm>
          <a:off x="0" y="0"/>
          <a:ext cx="0" cy="0"/>
          <a:chOff x="0" y="0"/>
          <a:chExt cx="0" cy="0"/>
        </a:xfrm>
      </p:grpSpPr>
      <p:sp>
        <p:nvSpPr>
          <p:cNvPr id="6" name="Content Placeholder 2"/>
          <p:cNvSpPr>
            <a:spLocks noGrp="1"/>
          </p:cNvSpPr>
          <p:nvPr>
            <p:ph idx="14" hasCustomPrompt="1"/>
          </p:nvPr>
        </p:nvSpPr>
        <p:spPr>
          <a:xfrm>
            <a:off x="817328" y="1433176"/>
            <a:ext cx="3119188"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7" name="Content Placeholder 2"/>
          <p:cNvSpPr>
            <a:spLocks noGrp="1"/>
          </p:cNvSpPr>
          <p:nvPr>
            <p:ph idx="19" hasCustomPrompt="1"/>
          </p:nvPr>
        </p:nvSpPr>
        <p:spPr>
          <a:xfrm>
            <a:off x="4322611" y="1433176"/>
            <a:ext cx="3119188"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1" name="Content Placeholder 2"/>
          <p:cNvSpPr>
            <a:spLocks noGrp="1"/>
          </p:cNvSpPr>
          <p:nvPr>
            <p:ph idx="20" hasCustomPrompt="1"/>
          </p:nvPr>
        </p:nvSpPr>
        <p:spPr>
          <a:xfrm>
            <a:off x="7830021" y="1433176"/>
            <a:ext cx="3119188"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Tree>
    <p:extLst>
      <p:ext uri="{BB962C8B-B14F-4D97-AF65-F5344CB8AC3E}">
        <p14:creationId xmlns:p14="http://schemas.microsoft.com/office/powerpoint/2010/main" val="8214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ol_narrow_wide">
    <p:spTree>
      <p:nvGrpSpPr>
        <p:cNvPr id="1" name=""/>
        <p:cNvGrpSpPr/>
        <p:nvPr/>
      </p:nvGrpSpPr>
      <p:grpSpPr>
        <a:xfrm>
          <a:off x="0" y="0"/>
          <a:ext cx="0" cy="0"/>
          <a:chOff x="0" y="0"/>
          <a:chExt cx="0" cy="0"/>
        </a:xfrm>
      </p:grpSpPr>
      <p:sp>
        <p:nvSpPr>
          <p:cNvPr id="8" name="Content Placeholder 2"/>
          <p:cNvSpPr>
            <a:spLocks noGrp="1"/>
          </p:cNvSpPr>
          <p:nvPr>
            <p:ph idx="16" hasCustomPrompt="1"/>
          </p:nvPr>
        </p:nvSpPr>
        <p:spPr>
          <a:xfrm>
            <a:off x="817326" y="1433176"/>
            <a:ext cx="3119188"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2117" indent="0">
              <a:lnSpc>
                <a:spcPts val="2666"/>
              </a:lnSpc>
              <a:buNone/>
              <a:defRPr sz="2400"/>
            </a:lvl4pPr>
            <a:lvl5pPr marL="161649" indent="-214292" defTabSz="-360895">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p:txBody>
      </p:sp>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9" name="Content Placeholder 2"/>
          <p:cNvSpPr>
            <a:spLocks noGrp="1"/>
          </p:cNvSpPr>
          <p:nvPr>
            <p:ph idx="17" hasCustomPrompt="1"/>
          </p:nvPr>
        </p:nvSpPr>
        <p:spPr>
          <a:xfrm>
            <a:off x="4320419" y="1433176"/>
            <a:ext cx="6635012"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2117" indent="0">
              <a:lnSpc>
                <a:spcPts val="2666"/>
              </a:lnSpc>
              <a:buNone/>
              <a:defRPr sz="2400"/>
            </a:lvl4pPr>
            <a:lvl5pPr marL="161865" indent="-214292" defTabSz="-360895">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62870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3 column slid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7" name="Content Placeholder 2"/>
          <p:cNvSpPr>
            <a:spLocks noGrp="1"/>
          </p:cNvSpPr>
          <p:nvPr>
            <p:ph idx="16" hasCustomPrompt="1"/>
          </p:nvPr>
        </p:nvSpPr>
        <p:spPr>
          <a:xfrm>
            <a:off x="7840175" y="1433176"/>
            <a:ext cx="3119188"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2117" indent="0">
              <a:lnSpc>
                <a:spcPts val="2666"/>
              </a:lnSpc>
              <a:buNone/>
              <a:defRPr sz="2400"/>
            </a:lvl4pPr>
            <a:lvl5pPr marL="161649" indent="-214292" defTabSz="-360895">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7" hasCustomPrompt="1"/>
          </p:nvPr>
        </p:nvSpPr>
        <p:spPr>
          <a:xfrm>
            <a:off x="816821" y="1433176"/>
            <a:ext cx="6635012"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2117" indent="0">
              <a:lnSpc>
                <a:spcPts val="2666"/>
              </a:lnSpc>
              <a:buNone/>
              <a:defRPr sz="2400"/>
            </a:lvl4pPr>
            <a:lvl5pPr marL="161865" indent="-214292" defTabSz="-360895">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90360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8" name="Content Placeholder 2"/>
          <p:cNvSpPr>
            <a:spLocks noGrp="1"/>
          </p:cNvSpPr>
          <p:nvPr>
            <p:ph idx="16" hasCustomPrompt="1"/>
          </p:nvPr>
        </p:nvSpPr>
        <p:spPr>
          <a:xfrm>
            <a:off x="817326" y="1433176"/>
            <a:ext cx="3119188" cy="4564984"/>
          </a:xfrm>
        </p:spPr>
        <p:txBody>
          <a:bodyPr/>
          <a:lstStyle>
            <a:lvl1pPr marL="0" indent="0" algn="ctr">
              <a:lnSpc>
                <a:spcPct val="100000"/>
              </a:lnSpc>
              <a:buFont typeface="Arial"/>
              <a:buNone/>
              <a:defRPr sz="2400"/>
            </a:lvl1pPr>
            <a:lvl2pPr marL="323715" indent="-157416">
              <a:lnSpc>
                <a:spcPts val="2666"/>
              </a:lnSpc>
              <a:defRPr sz="2400"/>
            </a:lvl2pPr>
            <a:lvl3pPr marL="499930" indent="-155299">
              <a:lnSpc>
                <a:spcPts val="2666"/>
              </a:lnSpc>
              <a:defRPr sz="2400"/>
            </a:lvl3pPr>
            <a:lvl4pPr marL="2117" indent="0">
              <a:lnSpc>
                <a:spcPts val="2666"/>
              </a:lnSpc>
              <a:buNone/>
              <a:defRPr sz="2400"/>
            </a:lvl4pPr>
            <a:lvl5pPr marL="161649" indent="-214292" defTabSz="-360895">
              <a:lnSpc>
                <a:spcPts val="2666"/>
              </a:lnSpc>
              <a:defRPr sz="2400"/>
            </a:lvl5pPr>
          </a:lstStyle>
          <a:p>
            <a:pPr lvl="0"/>
            <a:r>
              <a:rPr lang="en-GB" noProof="0" dirty="0"/>
              <a:t>Click to edit master text styles</a:t>
            </a:r>
          </a:p>
        </p:txBody>
      </p:sp>
      <p:sp>
        <p:nvSpPr>
          <p:cNvPr id="9" name="Content Placeholder 2"/>
          <p:cNvSpPr>
            <a:spLocks noGrp="1"/>
          </p:cNvSpPr>
          <p:nvPr>
            <p:ph idx="17" hasCustomPrompt="1"/>
          </p:nvPr>
        </p:nvSpPr>
        <p:spPr>
          <a:xfrm>
            <a:off x="4334164" y="1433176"/>
            <a:ext cx="3119188" cy="4564984"/>
          </a:xfrm>
        </p:spPr>
        <p:txBody>
          <a:bodyPr/>
          <a:lstStyle>
            <a:lvl1pPr marL="0" indent="0" algn="ctr">
              <a:lnSpc>
                <a:spcPct val="100000"/>
              </a:lnSpc>
              <a:buFont typeface="Arial"/>
              <a:buNone/>
              <a:defRPr sz="2400"/>
            </a:lvl1pPr>
            <a:lvl2pPr marL="323715" indent="-157416">
              <a:lnSpc>
                <a:spcPts val="2666"/>
              </a:lnSpc>
              <a:defRPr sz="2400"/>
            </a:lvl2pPr>
            <a:lvl3pPr marL="499930" indent="-155299">
              <a:lnSpc>
                <a:spcPts val="2666"/>
              </a:lnSpc>
              <a:defRPr sz="2400"/>
            </a:lvl3pPr>
            <a:lvl4pPr marL="2117" indent="0">
              <a:lnSpc>
                <a:spcPts val="2666"/>
              </a:lnSpc>
              <a:buNone/>
              <a:defRPr sz="2400"/>
            </a:lvl4pPr>
            <a:lvl5pPr marL="161865" indent="-214292" defTabSz="-360895">
              <a:lnSpc>
                <a:spcPts val="2666"/>
              </a:lnSpc>
              <a:defRPr sz="2400"/>
            </a:lvl5pPr>
          </a:lstStyle>
          <a:p>
            <a:pPr lvl="0"/>
            <a:r>
              <a:rPr lang="en-GB" noProof="0" dirty="0"/>
              <a:t>Click to edit master text styles</a:t>
            </a:r>
          </a:p>
        </p:txBody>
      </p:sp>
      <p:sp>
        <p:nvSpPr>
          <p:cNvPr id="10" name="Content Placeholder 2"/>
          <p:cNvSpPr>
            <a:spLocks noGrp="1"/>
          </p:cNvSpPr>
          <p:nvPr>
            <p:ph idx="18" hasCustomPrompt="1"/>
          </p:nvPr>
        </p:nvSpPr>
        <p:spPr>
          <a:xfrm>
            <a:off x="7841133" y="1433176"/>
            <a:ext cx="3119188" cy="4564984"/>
          </a:xfrm>
        </p:spPr>
        <p:txBody>
          <a:bodyPr/>
          <a:lstStyle>
            <a:lvl1pPr marL="0" indent="0" algn="ctr">
              <a:lnSpc>
                <a:spcPct val="100000"/>
              </a:lnSpc>
              <a:buFont typeface="Arial"/>
              <a:buNone/>
              <a:defRPr sz="2400"/>
            </a:lvl1pPr>
            <a:lvl2pPr marL="323715" indent="-157416">
              <a:lnSpc>
                <a:spcPts val="2666"/>
              </a:lnSpc>
              <a:defRPr sz="2400"/>
            </a:lvl2pPr>
            <a:lvl3pPr marL="499930" indent="-155299">
              <a:lnSpc>
                <a:spcPts val="2666"/>
              </a:lnSpc>
              <a:defRPr sz="2400"/>
            </a:lvl3pPr>
            <a:lvl4pPr marL="2117" indent="0">
              <a:lnSpc>
                <a:spcPts val="2666"/>
              </a:lnSpc>
              <a:buNone/>
              <a:defRPr sz="2400"/>
            </a:lvl4pPr>
            <a:lvl5pPr marL="161865" indent="-214292">
              <a:lnSpc>
                <a:spcPts val="2666"/>
              </a:lnSpc>
              <a:defRPr sz="2400"/>
            </a:lvl5pPr>
          </a:lstStyle>
          <a:p>
            <a:pPr lvl="0"/>
            <a:r>
              <a:rPr lang="en-GB" noProof="0" dirty="0"/>
              <a:t>Click to edit master text styles</a:t>
            </a:r>
          </a:p>
        </p:txBody>
      </p:sp>
      <p:sp>
        <p:nvSpPr>
          <p:cNvPr id="6" name="Picture Placeholder 8"/>
          <p:cNvSpPr>
            <a:spLocks noGrp="1"/>
          </p:cNvSpPr>
          <p:nvPr>
            <p:ph type="pic" sz="quarter" idx="15"/>
          </p:nvPr>
        </p:nvSpPr>
        <p:spPr>
          <a:xfrm>
            <a:off x="4333271" y="2379535"/>
            <a:ext cx="3119188" cy="2880000"/>
          </a:xfrm>
        </p:spPr>
        <p:txBody>
          <a:bodyPr/>
          <a:lstStyle>
            <a:lvl1pPr>
              <a:defRPr sz="2100"/>
            </a:lvl1pPr>
          </a:lstStyle>
          <a:p>
            <a:r>
              <a:rPr lang="en-US" noProof="0"/>
              <a:t>Click icon to add picture</a:t>
            </a:r>
            <a:endParaRPr lang="en-GB" noProof="0" dirty="0"/>
          </a:p>
        </p:txBody>
      </p:sp>
      <p:sp>
        <p:nvSpPr>
          <p:cNvPr id="12" name="Picture Placeholder 8"/>
          <p:cNvSpPr>
            <a:spLocks noGrp="1"/>
          </p:cNvSpPr>
          <p:nvPr>
            <p:ph type="pic" sz="quarter" idx="19"/>
          </p:nvPr>
        </p:nvSpPr>
        <p:spPr>
          <a:xfrm>
            <a:off x="818561" y="2379535"/>
            <a:ext cx="3119188" cy="2880000"/>
          </a:xfrm>
        </p:spPr>
        <p:txBody>
          <a:bodyPr/>
          <a:lstStyle>
            <a:lvl1pPr>
              <a:defRPr sz="2100"/>
            </a:lvl1pPr>
          </a:lstStyle>
          <a:p>
            <a:r>
              <a:rPr lang="en-US" noProof="0"/>
              <a:t>Click icon to add picture</a:t>
            </a:r>
            <a:endParaRPr lang="en-GB" noProof="0" dirty="0"/>
          </a:p>
        </p:txBody>
      </p:sp>
      <p:sp>
        <p:nvSpPr>
          <p:cNvPr id="13" name="Picture Placeholder 8"/>
          <p:cNvSpPr>
            <a:spLocks noGrp="1"/>
          </p:cNvSpPr>
          <p:nvPr>
            <p:ph type="pic" sz="quarter" idx="20"/>
          </p:nvPr>
        </p:nvSpPr>
        <p:spPr>
          <a:xfrm>
            <a:off x="7841157" y="2379535"/>
            <a:ext cx="3119188" cy="2880000"/>
          </a:xfrm>
        </p:spPr>
        <p:txBody>
          <a:bodyPr/>
          <a:lstStyle>
            <a:lvl1pPr>
              <a:defRPr sz="2100"/>
            </a:lvl1pPr>
          </a:lstStyle>
          <a:p>
            <a:r>
              <a:rPr lang="en-US" noProof="0"/>
              <a:t>Click icon to add picture</a:t>
            </a:r>
            <a:endParaRPr lang="en-GB" noProof="0" dirty="0"/>
          </a:p>
        </p:txBody>
      </p:sp>
    </p:spTree>
    <p:extLst>
      <p:ext uri="{BB962C8B-B14F-4D97-AF65-F5344CB8AC3E}">
        <p14:creationId xmlns:p14="http://schemas.microsoft.com/office/powerpoint/2010/main" val="214121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column text with image">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817332" y="1433176"/>
            <a:ext cx="2364233"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2" name="Content Placeholder 2"/>
          <p:cNvSpPr>
            <a:spLocks noGrp="1"/>
          </p:cNvSpPr>
          <p:nvPr>
            <p:ph idx="25" hasCustomPrompt="1"/>
          </p:nvPr>
        </p:nvSpPr>
        <p:spPr>
          <a:xfrm>
            <a:off x="5998430" y="1433176"/>
            <a:ext cx="2364233"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15" name="Picture Placeholder 8"/>
          <p:cNvSpPr>
            <a:spLocks noGrp="1"/>
          </p:cNvSpPr>
          <p:nvPr>
            <p:ph type="pic" sz="quarter" idx="15"/>
          </p:nvPr>
        </p:nvSpPr>
        <p:spPr>
          <a:xfrm>
            <a:off x="3215162" y="1507200"/>
            <a:ext cx="2519344" cy="1920000"/>
          </a:xfrm>
        </p:spPr>
        <p:txBody>
          <a:bodyPr/>
          <a:lstStyle>
            <a:lvl1pPr>
              <a:defRPr sz="2100"/>
            </a:lvl1pPr>
          </a:lstStyle>
          <a:p>
            <a:r>
              <a:rPr lang="en-US" noProof="0"/>
              <a:t>Click icon to add picture</a:t>
            </a:r>
            <a:endParaRPr lang="en-GB" noProof="0" dirty="0"/>
          </a:p>
        </p:txBody>
      </p:sp>
      <p:sp>
        <p:nvSpPr>
          <p:cNvPr id="13" name="Picture Placeholder 8"/>
          <p:cNvSpPr>
            <a:spLocks noGrp="1"/>
          </p:cNvSpPr>
          <p:nvPr>
            <p:ph type="pic" sz="quarter" idx="20"/>
          </p:nvPr>
        </p:nvSpPr>
        <p:spPr>
          <a:xfrm>
            <a:off x="8409444" y="1507200"/>
            <a:ext cx="2519344" cy="1920000"/>
          </a:xfrm>
        </p:spPr>
        <p:txBody>
          <a:bodyPr/>
          <a:lstStyle>
            <a:lvl1pPr>
              <a:defRPr sz="2100"/>
            </a:lvl1pPr>
          </a:lstStyle>
          <a:p>
            <a:r>
              <a:rPr lang="en-US" noProof="0"/>
              <a:t>Click icon to add picture</a:t>
            </a:r>
            <a:endParaRPr lang="en-GB" noProof="0" dirty="0"/>
          </a:p>
        </p:txBody>
      </p:sp>
      <p:sp>
        <p:nvSpPr>
          <p:cNvPr id="16" name="Picture Placeholder 8"/>
          <p:cNvSpPr>
            <a:spLocks noGrp="1"/>
          </p:cNvSpPr>
          <p:nvPr>
            <p:ph type="pic" sz="quarter" idx="21"/>
          </p:nvPr>
        </p:nvSpPr>
        <p:spPr>
          <a:xfrm>
            <a:off x="3215162" y="3552000"/>
            <a:ext cx="2519344" cy="1920000"/>
          </a:xfrm>
        </p:spPr>
        <p:txBody>
          <a:bodyPr/>
          <a:lstStyle>
            <a:lvl1pPr>
              <a:defRPr sz="2100"/>
            </a:lvl1pPr>
          </a:lstStyle>
          <a:p>
            <a:r>
              <a:rPr lang="en-US" noProof="0"/>
              <a:t>Click icon to add picture</a:t>
            </a:r>
            <a:endParaRPr lang="en-GB" noProof="0" dirty="0"/>
          </a:p>
        </p:txBody>
      </p:sp>
      <p:sp>
        <p:nvSpPr>
          <p:cNvPr id="20" name="Picture Placeholder 8"/>
          <p:cNvSpPr>
            <a:spLocks noGrp="1"/>
          </p:cNvSpPr>
          <p:nvPr>
            <p:ph type="pic" sz="quarter" idx="22"/>
          </p:nvPr>
        </p:nvSpPr>
        <p:spPr>
          <a:xfrm>
            <a:off x="8409444" y="3552000"/>
            <a:ext cx="2519344" cy="1920000"/>
          </a:xfrm>
        </p:spPr>
        <p:txBody>
          <a:bodyPr/>
          <a:lstStyle>
            <a:lvl1pPr>
              <a:defRPr sz="2100"/>
            </a:lvl1pPr>
          </a:lstStyle>
          <a:p>
            <a:r>
              <a:rPr lang="en-US" noProof="0"/>
              <a:t>Click icon to add picture</a:t>
            </a:r>
            <a:endParaRPr lang="en-GB" noProof="0" dirty="0"/>
          </a:p>
        </p:txBody>
      </p:sp>
    </p:spTree>
    <p:extLst>
      <p:ext uri="{BB962C8B-B14F-4D97-AF65-F5344CB8AC3E}">
        <p14:creationId xmlns:p14="http://schemas.microsoft.com/office/powerpoint/2010/main" val="188923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4413" y="358342"/>
            <a:ext cx="10133095" cy="558487"/>
          </a:xfrm>
        </p:spPr>
        <p:txBody>
          <a:bodyPr/>
          <a:lstStyle/>
          <a:p>
            <a:r>
              <a:rPr lang="en-GB" noProof="0" dirty="0"/>
              <a:t>Click to edit master title style</a:t>
            </a:r>
          </a:p>
        </p:txBody>
      </p:sp>
      <p:sp>
        <p:nvSpPr>
          <p:cNvPr id="9" name="Picture Placeholder 8"/>
          <p:cNvSpPr>
            <a:spLocks noGrp="1"/>
          </p:cNvSpPr>
          <p:nvPr>
            <p:ph type="pic" sz="quarter" idx="14"/>
          </p:nvPr>
        </p:nvSpPr>
        <p:spPr>
          <a:xfrm>
            <a:off x="5897035" y="1553123"/>
            <a:ext cx="5066743" cy="4250599"/>
          </a:xfrm>
        </p:spPr>
        <p:txBody>
          <a:bodyPr/>
          <a:lstStyle>
            <a:lvl1pPr>
              <a:defRPr sz="2100"/>
            </a:lvl1pPr>
          </a:lstStyle>
          <a:p>
            <a:r>
              <a:rPr lang="en-US" noProof="0"/>
              <a:t>Click icon to add picture</a:t>
            </a:r>
            <a:endParaRPr lang="en-GB" noProof="0" dirty="0"/>
          </a:p>
        </p:txBody>
      </p:sp>
      <p:sp>
        <p:nvSpPr>
          <p:cNvPr id="5" name="Content Placeholder 2"/>
          <p:cNvSpPr>
            <a:spLocks noGrp="1"/>
          </p:cNvSpPr>
          <p:nvPr>
            <p:ph idx="17" hasCustomPrompt="1"/>
          </p:nvPr>
        </p:nvSpPr>
        <p:spPr>
          <a:xfrm>
            <a:off x="817331" y="1433176"/>
            <a:ext cx="4929483" cy="4564984"/>
          </a:xfrm>
        </p:spPr>
        <p:txBody>
          <a:bodyPr/>
          <a:lstStyle>
            <a:lvl1pPr marL="239937" indent="-239937">
              <a:lnSpc>
                <a:spcPct val="100000"/>
              </a:lnSpc>
              <a:buFont typeface="Wingdings" panose="05000000000000000000" pitchFamily="2" charset="2"/>
              <a:buChar char="§"/>
              <a:defRPr sz="2400"/>
            </a:lvl1pPr>
            <a:lvl2pPr marL="479876" indent="-239937">
              <a:lnSpc>
                <a:spcPct val="100000"/>
              </a:lnSpc>
              <a:defRPr sz="2000"/>
            </a:lvl2pPr>
            <a:lvl3pPr marL="719813" indent="-239937">
              <a:lnSpc>
                <a:spcPct val="100000"/>
              </a:lnSpc>
              <a:defRPr sz="2000"/>
            </a:lvl3pPr>
            <a:lvl4pPr marL="719813" marR="0" indent="239937" algn="l" defTabSz="795545" rtl="0" eaLnBrk="1" fontAlgn="auto" latinLnBrk="0" hangingPunct="1">
              <a:lnSpc>
                <a:spcPct val="100000"/>
              </a:lnSpc>
              <a:spcBef>
                <a:spcPts val="400"/>
              </a:spcBef>
              <a:spcAft>
                <a:spcPts val="0"/>
              </a:spcAft>
              <a:buClr>
                <a:schemeClr val="accent1"/>
              </a:buClr>
              <a:buSzPct val="76000"/>
              <a:buFont typeface="Wingdings" charset="2"/>
              <a:buChar char="§"/>
              <a:tabLst/>
              <a:defRPr sz="2000"/>
            </a:lvl4pPr>
            <a:lvl5pPr marL="214292" indent="-214292">
              <a:lnSpc>
                <a:spcPts val="2666"/>
              </a:lnSpc>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307488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4411" y="358084"/>
            <a:ext cx="10133095" cy="558557"/>
          </a:xfrm>
          <a:prstGeom prst="rect">
            <a:avLst/>
          </a:prstGeom>
        </p:spPr>
        <p:txBody>
          <a:bodyPr vert="horz" wrap="square" lIns="0" tIns="0" rIns="0" bIns="0" rtlCol="0" anchor="t">
            <a:sp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824410" y="1428277"/>
            <a:ext cx="10133095" cy="4564984"/>
          </a:xfrm>
          <a:prstGeom prst="rect">
            <a:avLst/>
          </a:prstGeom>
        </p:spPr>
        <p:txBody>
          <a:bodyPr vert="horz" lIns="0" tIns="0" rIns="0" bIns="0" rtlCol="0" anchor="t">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8" name="Picture 7" descr="ARM_logo.emf"/>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1091384" y="6294968"/>
            <a:ext cx="686914" cy="205261"/>
          </a:xfrm>
          <a:prstGeom prst="rect">
            <a:avLst/>
          </a:prstGeom>
        </p:spPr>
      </p:pic>
      <p:sp>
        <p:nvSpPr>
          <p:cNvPr id="7" name="Footer Placeholder 4"/>
          <p:cNvSpPr txBox="1">
            <a:spLocks/>
          </p:cNvSpPr>
          <p:nvPr/>
        </p:nvSpPr>
        <p:spPr>
          <a:xfrm>
            <a:off x="824150" y="6373366"/>
            <a:ext cx="3859795" cy="132857"/>
          </a:xfrm>
          <a:prstGeom prst="rect">
            <a:avLst/>
          </a:prstGeom>
        </p:spPr>
        <p:txBody>
          <a:bodyPr vert="horz" lIns="0" tIns="0" rIns="0" bIns="0" rtlCol="0" anchor="ctr">
            <a:spAutoFit/>
          </a:bodyPr>
          <a:lstStyle>
            <a:defPPr>
              <a:defRPr lang="en-US"/>
            </a:defPPr>
            <a:lvl1pPr marL="0" algn="l" defTabSz="457200" rtl="0" eaLnBrk="1" latinLnBrk="0" hangingPunct="1">
              <a:lnSpc>
                <a:spcPts val="1000"/>
              </a:lnSpc>
              <a:defRPr sz="800" kern="1200" spc="-5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0" dirty="0">
                <a:solidFill>
                  <a:schemeClr val="tx2"/>
                </a:solidFill>
                <a:latin typeface="Gill Sans MT"/>
              </a:rPr>
              <a:t>Copyright</a:t>
            </a:r>
            <a:r>
              <a:rPr lang="en-GB" sz="1200" b="0" baseline="0" dirty="0">
                <a:solidFill>
                  <a:schemeClr val="tx2"/>
                </a:solidFill>
                <a:latin typeface="Gill Sans MT"/>
              </a:rPr>
              <a:t> </a:t>
            </a:r>
            <a:r>
              <a:rPr lang="en-GB" sz="1200" b="0" dirty="0">
                <a:solidFill>
                  <a:schemeClr val="tx2"/>
                </a:solidFill>
                <a:latin typeface="Gill Sans MT"/>
              </a:rPr>
              <a:t>© 2016  ARM Limited   </a:t>
            </a:r>
          </a:p>
        </p:txBody>
      </p:sp>
      <p:sp>
        <p:nvSpPr>
          <p:cNvPr id="9" name="Slide Number Placeholder 5"/>
          <p:cNvSpPr txBox="1">
            <a:spLocks/>
          </p:cNvSpPr>
          <p:nvPr/>
        </p:nvSpPr>
        <p:spPr>
          <a:xfrm>
            <a:off x="411247" y="6370972"/>
            <a:ext cx="316302" cy="137645"/>
          </a:xfrm>
          <a:prstGeom prst="rect">
            <a:avLst/>
          </a:prstGeom>
        </p:spPr>
        <p:txBody>
          <a:bodyPr vert="horz" wrap="square" lIns="0" tIns="0" rIns="0" bIns="0" rtlCol="0" anchor="ctr">
            <a:spAutoFit/>
          </a:bodyPr>
          <a:lstStyle>
            <a:defPPr>
              <a:defRPr lang="en-US"/>
            </a:defPPr>
            <a:lvl1pPr marL="0" algn="l" defTabSz="457200" rtl="0" eaLnBrk="1" latinLnBrk="0" hangingPunct="1">
              <a:lnSpc>
                <a:spcPts val="1000"/>
              </a:lnSpc>
              <a:defRPr sz="800" kern="1200" spc="-5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234901-3CD3-3044-A890-7A1D647B3CBE}" type="slidenum">
              <a:rPr lang="en-GB" sz="1200" smtClean="0">
                <a:latin typeface="Gill Sans MT"/>
              </a:rPr>
              <a:pPr/>
              <a:t>‹#›</a:t>
            </a:fld>
            <a:endParaRPr lang="en-GB" sz="1200" dirty="0">
              <a:latin typeface="Gill Sans MT"/>
            </a:endParaRPr>
          </a:p>
        </p:txBody>
      </p:sp>
      <p:sp>
        <p:nvSpPr>
          <p:cNvPr id="6" name="TextBox 5"/>
          <p:cNvSpPr txBox="1"/>
          <p:nvPr/>
        </p:nvSpPr>
        <p:spPr>
          <a:xfrm>
            <a:off x="-1828642" y="423333"/>
            <a:ext cx="1828642" cy="307777"/>
          </a:xfrm>
          <a:prstGeom prst="rect">
            <a:avLst/>
          </a:prstGeom>
          <a:noFill/>
        </p:spPr>
        <p:txBody>
          <a:bodyPr wrap="square" rtlCol="0">
            <a:spAutoFit/>
          </a:bodyPr>
          <a:lstStyle/>
          <a:p>
            <a:pPr algn="r"/>
            <a:r>
              <a:rPr lang="en-US" sz="1400" dirty="0"/>
              <a:t>Title 40pt Title Case</a:t>
            </a:r>
          </a:p>
        </p:txBody>
      </p:sp>
      <p:sp>
        <p:nvSpPr>
          <p:cNvPr id="10" name="TextBox 9"/>
          <p:cNvSpPr txBox="1"/>
          <p:nvPr/>
        </p:nvSpPr>
        <p:spPr>
          <a:xfrm>
            <a:off x="-2218074" y="1484784"/>
            <a:ext cx="2218074" cy="307777"/>
          </a:xfrm>
          <a:prstGeom prst="rect">
            <a:avLst/>
          </a:prstGeom>
          <a:noFill/>
        </p:spPr>
        <p:txBody>
          <a:bodyPr wrap="square" rtlCol="0">
            <a:spAutoFit/>
          </a:bodyPr>
          <a:lstStyle/>
          <a:p>
            <a:pPr algn="r"/>
            <a:r>
              <a:rPr lang="en-US" sz="1400" dirty="0"/>
              <a:t>Bullets 24pt sentence</a:t>
            </a:r>
            <a:r>
              <a:rPr lang="en-US" sz="1400" baseline="0" dirty="0"/>
              <a:t> c</a:t>
            </a:r>
            <a:r>
              <a:rPr lang="en-US" sz="1400" dirty="0"/>
              <a:t>ase</a:t>
            </a:r>
          </a:p>
        </p:txBody>
      </p:sp>
      <p:sp>
        <p:nvSpPr>
          <p:cNvPr id="11" name="TextBox 10"/>
          <p:cNvSpPr txBox="1"/>
          <p:nvPr/>
        </p:nvSpPr>
        <p:spPr>
          <a:xfrm>
            <a:off x="-2455120" y="1806682"/>
            <a:ext cx="2455120" cy="307777"/>
          </a:xfrm>
          <a:prstGeom prst="rect">
            <a:avLst/>
          </a:prstGeom>
          <a:noFill/>
        </p:spPr>
        <p:txBody>
          <a:bodyPr wrap="square" rtlCol="0">
            <a:spAutoFit/>
          </a:bodyPr>
          <a:lstStyle/>
          <a:p>
            <a:pPr algn="r"/>
            <a:r>
              <a:rPr lang="en-US" sz="1400" dirty="0"/>
              <a:t>Sub-bullets 20pt sentence</a:t>
            </a:r>
            <a:r>
              <a:rPr lang="en-US" sz="1400" baseline="0" dirty="0"/>
              <a:t> c</a:t>
            </a:r>
            <a:r>
              <a:rPr lang="en-US" sz="1400" dirty="0"/>
              <a:t>ase</a:t>
            </a:r>
          </a:p>
        </p:txBody>
      </p:sp>
    </p:spTree>
    <p:extLst>
      <p:ext uri="{BB962C8B-B14F-4D97-AF65-F5344CB8AC3E}">
        <p14:creationId xmlns:p14="http://schemas.microsoft.com/office/powerpoint/2010/main" val="4196457055"/>
      </p:ext>
    </p:extLst>
  </p:cSld>
  <p:clrMap bg1="lt1" tx1="dk1" bg2="lt2" tx2="dk2" accent1="accent1" accent2="accent2" accent3="accent3" accent4="accent4" accent5="accent5" accent6="accent6" hlink="hlink" folHlink="folHlink"/>
  <p:sldLayoutIdLst>
    <p:sldLayoutId id="2147483754"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71" r:id="rId15"/>
    <p:sldLayoutId id="2147483772" r:id="rId16"/>
    <p:sldLayoutId id="2147483773" r:id="rId17"/>
    <p:sldLayoutId id="2147483774" r:id="rId18"/>
    <p:sldLayoutId id="2147483755" r:id="rId19"/>
    <p:sldLayoutId id="2147483769" r:id="rId20"/>
  </p:sldLayoutIdLst>
  <p:hf hdr="0" ftr="0" dt="0"/>
  <p:txStyles>
    <p:titleStyle>
      <a:lvl1pPr algn="l" defTabSz="604554" rtl="0" eaLnBrk="1" latinLnBrk="0" hangingPunct="1">
        <a:lnSpc>
          <a:spcPts val="4266"/>
        </a:lnSpc>
        <a:spcBef>
          <a:spcPct val="0"/>
        </a:spcBef>
        <a:buNone/>
        <a:defRPr sz="4000" b="0" kern="1200" spc="0">
          <a:solidFill>
            <a:schemeClr val="accent1"/>
          </a:solidFill>
          <a:latin typeface="+mj-lt"/>
          <a:ea typeface="+mj-ea"/>
          <a:cs typeface="+mj-cs"/>
        </a:defRPr>
      </a:lvl1pPr>
    </p:titleStyle>
    <p:bodyStyle>
      <a:lvl1pPr marL="239947" indent="-23994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96" indent="-23994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43" indent="-23994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4554" rtl="0" eaLnBrk="1" latinLnBrk="0" hangingPunct="1">
        <a:defRPr sz="2400" kern="1200">
          <a:solidFill>
            <a:schemeClr val="tx1"/>
          </a:solidFill>
          <a:latin typeface="+mn-lt"/>
          <a:ea typeface="+mn-ea"/>
          <a:cs typeface="+mn-cs"/>
        </a:defRPr>
      </a:lvl1pPr>
      <a:lvl2pPr marL="604554" algn="l" defTabSz="604554" rtl="0" eaLnBrk="1" latinLnBrk="0" hangingPunct="1">
        <a:defRPr sz="2400" kern="1200">
          <a:solidFill>
            <a:schemeClr val="tx1"/>
          </a:solidFill>
          <a:latin typeface="+mn-lt"/>
          <a:ea typeface="+mn-ea"/>
          <a:cs typeface="+mn-cs"/>
        </a:defRPr>
      </a:lvl2pPr>
      <a:lvl3pPr marL="1209111" algn="l" defTabSz="604554" rtl="0" eaLnBrk="1" latinLnBrk="0" hangingPunct="1">
        <a:defRPr sz="2400" kern="1200">
          <a:solidFill>
            <a:schemeClr val="tx1"/>
          </a:solidFill>
          <a:latin typeface="+mn-lt"/>
          <a:ea typeface="+mn-ea"/>
          <a:cs typeface="+mn-cs"/>
        </a:defRPr>
      </a:lvl3pPr>
      <a:lvl4pPr marL="1813664" algn="l" defTabSz="604554" rtl="0" eaLnBrk="1" latinLnBrk="0" hangingPunct="1">
        <a:defRPr sz="2400" kern="1200">
          <a:solidFill>
            <a:schemeClr val="tx1"/>
          </a:solidFill>
          <a:latin typeface="+mn-lt"/>
          <a:ea typeface="+mn-ea"/>
          <a:cs typeface="+mn-cs"/>
        </a:defRPr>
      </a:lvl4pPr>
      <a:lvl5pPr marL="2418261" algn="l" defTabSz="604554" rtl="0" eaLnBrk="1" latinLnBrk="0" hangingPunct="1">
        <a:defRPr sz="2400" kern="1200">
          <a:solidFill>
            <a:schemeClr val="tx1"/>
          </a:solidFill>
          <a:latin typeface="+mn-lt"/>
          <a:ea typeface="+mn-ea"/>
          <a:cs typeface="+mn-cs"/>
        </a:defRPr>
      </a:lvl5pPr>
      <a:lvl6pPr marL="3022790" algn="l" defTabSz="604554" rtl="0" eaLnBrk="1" latinLnBrk="0" hangingPunct="1">
        <a:defRPr sz="2400" kern="1200">
          <a:solidFill>
            <a:schemeClr val="tx1"/>
          </a:solidFill>
          <a:latin typeface="+mn-lt"/>
          <a:ea typeface="+mn-ea"/>
          <a:cs typeface="+mn-cs"/>
        </a:defRPr>
      </a:lvl6pPr>
      <a:lvl7pPr marL="3627326" algn="l" defTabSz="604554" rtl="0" eaLnBrk="1" latinLnBrk="0" hangingPunct="1">
        <a:defRPr sz="2400" kern="1200">
          <a:solidFill>
            <a:schemeClr val="tx1"/>
          </a:solidFill>
          <a:latin typeface="+mn-lt"/>
          <a:ea typeface="+mn-ea"/>
          <a:cs typeface="+mn-cs"/>
        </a:defRPr>
      </a:lvl7pPr>
      <a:lvl8pPr marL="4231946" algn="l" defTabSz="604554" rtl="0" eaLnBrk="1" latinLnBrk="0" hangingPunct="1">
        <a:defRPr sz="2400" kern="1200">
          <a:solidFill>
            <a:schemeClr val="tx1"/>
          </a:solidFill>
          <a:latin typeface="+mn-lt"/>
          <a:ea typeface="+mn-ea"/>
          <a:cs typeface="+mn-cs"/>
        </a:defRPr>
      </a:lvl8pPr>
      <a:lvl9pPr marL="4836453" algn="l" defTabSz="60455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STMicroelectronics-CentralLabs/ST_Drone_FCU_F401"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721.png"/><Relationship Id="rId7" Type="http://schemas.openxmlformats.org/officeDocument/2006/relationships/image" Target="../media/image730.png"/><Relationship Id="rId1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660.png"/><Relationship Id="rId11" Type="http://schemas.openxmlformats.org/officeDocument/2006/relationships/image" Target="../media/image760.png"/><Relationship Id="rId5" Type="http://schemas.openxmlformats.org/officeDocument/2006/relationships/image" Target="../media/image731.png"/><Relationship Id="rId10" Type="http://schemas.openxmlformats.org/officeDocument/2006/relationships/image" Target="../media/image761.png"/><Relationship Id="rId4" Type="http://schemas.openxmlformats.org/officeDocument/2006/relationships/image" Target="../media/image720.png"/><Relationship Id="rId9" Type="http://schemas.openxmlformats.org/officeDocument/2006/relationships/image" Target="../media/image750.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0.png"/><Relationship Id="rId7" Type="http://schemas.openxmlformats.org/officeDocument/2006/relationships/image" Target="../media/image50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3.e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eb.eece.maine.edu/~zhu/book/" TargetMode="External"/><Relationship Id="rId2" Type="http://schemas.openxmlformats.org/officeDocument/2006/relationships/hyperlink" Target="mailto:Yifeng.Zhu@maine.edu" TargetMode="External"/><Relationship Id="rId1" Type="http://schemas.openxmlformats.org/officeDocument/2006/relationships/slideLayout" Target="../slideLayouts/slideLayout2.xml"/><Relationship Id="rId4" Type="http://schemas.openxmlformats.org/officeDocument/2006/relationships/hyperlink" Target="https://www.youtube.com/channel/UCY0sQ9hpSR6yZobt1qOv6D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channel/UCY0sQ9hpSR6yZobt1qOv6D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3725" y="792501"/>
            <a:ext cx="7165075" cy="1154162"/>
          </a:xfrm>
        </p:spPr>
        <p:txBody>
          <a:bodyPr/>
          <a:lstStyle/>
          <a:p>
            <a:r>
              <a:rPr lang="en-US" dirty="0"/>
              <a:t>Teaching Embedded Systems with Drones</a:t>
            </a:r>
          </a:p>
        </p:txBody>
      </p:sp>
      <p:sp>
        <p:nvSpPr>
          <p:cNvPr id="3" name="Text Placeholder 2"/>
          <p:cNvSpPr>
            <a:spLocks noGrp="1"/>
          </p:cNvSpPr>
          <p:nvPr>
            <p:ph type="body" sz="quarter" idx="10"/>
          </p:nvPr>
        </p:nvSpPr>
        <p:spPr>
          <a:xfrm>
            <a:off x="2289834" y="2901610"/>
            <a:ext cx="9343810" cy="428100"/>
          </a:xfrm>
        </p:spPr>
        <p:txBody>
          <a:bodyPr/>
          <a:lstStyle/>
          <a:p>
            <a:r>
              <a:rPr lang="en-US" dirty="0"/>
              <a:t>Sean Cashman, Steven Ferrarese, </a:t>
            </a:r>
            <a:r>
              <a:rPr lang="en-US" dirty="0" err="1"/>
              <a:t>Atheer</a:t>
            </a:r>
            <a:r>
              <a:rPr lang="en-US" dirty="0"/>
              <a:t> </a:t>
            </a:r>
            <a:r>
              <a:rPr lang="en-US" dirty="0" err="1"/>
              <a:t>Oufi</a:t>
            </a:r>
            <a:r>
              <a:rPr lang="en-US" dirty="0"/>
              <a:t>, Spencer </a:t>
            </a:r>
            <a:r>
              <a:rPr lang="en-US" dirty="0" err="1"/>
              <a:t>Goulette</a:t>
            </a:r>
            <a:r>
              <a:rPr lang="en-US" dirty="0"/>
              <a:t>, </a:t>
            </a:r>
            <a:r>
              <a:rPr lang="en-US" dirty="0" err="1"/>
              <a:t>Yifeng</a:t>
            </a:r>
            <a:r>
              <a:rPr lang="en-US" dirty="0"/>
              <a:t> Zhu</a:t>
            </a:r>
          </a:p>
        </p:txBody>
      </p:sp>
      <p:sp>
        <p:nvSpPr>
          <p:cNvPr id="4" name="Text Placeholder 3"/>
          <p:cNvSpPr>
            <a:spLocks noGrp="1"/>
          </p:cNvSpPr>
          <p:nvPr>
            <p:ph type="body" sz="quarter" idx="12"/>
          </p:nvPr>
        </p:nvSpPr>
        <p:spPr>
          <a:xfrm>
            <a:off x="2283725" y="5438819"/>
            <a:ext cx="5173786" cy="303589"/>
          </a:xfrm>
        </p:spPr>
        <p:txBody>
          <a:bodyPr/>
          <a:lstStyle/>
          <a:p>
            <a:r>
              <a:rPr lang="en-US" dirty="0"/>
              <a:t>ASEE 2019</a:t>
            </a:r>
          </a:p>
        </p:txBody>
      </p:sp>
      <p:sp>
        <p:nvSpPr>
          <p:cNvPr id="5" name="Text Placeholder 4"/>
          <p:cNvSpPr>
            <a:spLocks noGrp="1"/>
          </p:cNvSpPr>
          <p:nvPr>
            <p:ph type="body" sz="quarter" idx="14"/>
          </p:nvPr>
        </p:nvSpPr>
        <p:spPr>
          <a:xfrm>
            <a:off x="2289834" y="3329710"/>
            <a:ext cx="5167677" cy="428313"/>
          </a:xfrm>
        </p:spPr>
        <p:txBody>
          <a:bodyPr/>
          <a:lstStyle/>
          <a:p>
            <a:r>
              <a:rPr lang="en-US" dirty="0"/>
              <a:t>University of Maine</a:t>
            </a:r>
          </a:p>
          <a:p>
            <a:endParaRPr lang="en-US" dirty="0"/>
          </a:p>
          <a:p>
            <a:r>
              <a:rPr lang="en-US" dirty="0"/>
              <a:t>Marco De Fazio, Giorgio Mariano</a:t>
            </a:r>
            <a:br>
              <a:rPr lang="en-US" dirty="0"/>
            </a:br>
            <a:r>
              <a:rPr lang="en-US" dirty="0"/>
              <a:t>STMicroelectronics, Geneva, Switzerland</a:t>
            </a:r>
          </a:p>
          <a:p>
            <a:endParaRPr lang="en-US" dirty="0"/>
          </a:p>
        </p:txBody>
      </p:sp>
      <p:pic>
        <p:nvPicPr>
          <p:cNvPr id="4098" name="Picture 2" descr="Image result for university of maine logo">
            <a:extLst>
              <a:ext uri="{FF2B5EF4-FFF2-40B4-BE49-F238E27FC236}">
                <a16:creationId xmlns:a16="http://schemas.microsoft.com/office/drawing/2014/main" id="{2D93D4FC-86A8-4F4B-8716-3AEC811D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44" y="2734263"/>
            <a:ext cx="831629" cy="11908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Micro">
            <a:extLst>
              <a:ext uri="{FF2B5EF4-FFF2-40B4-BE49-F238E27FC236}">
                <a16:creationId xmlns:a16="http://schemas.microsoft.com/office/drawing/2014/main" id="{FEC27798-69DB-4950-A538-97107AF7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75" y="4242997"/>
            <a:ext cx="1275398" cy="96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305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58C7A53-3341-4503-B8DF-0BEF78704178}"/>
              </a:ext>
            </a:extLst>
          </p:cNvPr>
          <p:cNvPicPr>
            <a:picLocks noChangeAspect="1"/>
          </p:cNvPicPr>
          <p:nvPr/>
        </p:nvPicPr>
        <p:blipFill>
          <a:blip r:embed="rId3"/>
          <a:stretch>
            <a:fillRect/>
          </a:stretch>
        </p:blipFill>
        <p:spPr>
          <a:xfrm>
            <a:off x="7631077" y="1090464"/>
            <a:ext cx="4191000" cy="4191000"/>
          </a:xfrm>
          <a:prstGeom prst="rect">
            <a:avLst/>
          </a:prstGeom>
        </p:spPr>
      </p:pic>
      <p:sp>
        <p:nvSpPr>
          <p:cNvPr id="2" name="Title 1"/>
          <p:cNvSpPr>
            <a:spLocks noGrp="1"/>
          </p:cNvSpPr>
          <p:nvPr>
            <p:ph type="title"/>
          </p:nvPr>
        </p:nvSpPr>
        <p:spPr/>
        <p:txBody>
          <a:bodyPr/>
          <a:lstStyle/>
          <a:p>
            <a:r>
              <a:rPr lang="en-US" dirty="0"/>
              <a:t>Quadcopter basics: flight control dynamics</a:t>
            </a:r>
          </a:p>
        </p:txBody>
      </p:sp>
      <p:sp>
        <p:nvSpPr>
          <p:cNvPr id="4" name="Rectangle 3"/>
          <p:cNvSpPr/>
          <p:nvPr/>
        </p:nvSpPr>
        <p:spPr>
          <a:xfrm>
            <a:off x="2303365" y="2887375"/>
            <a:ext cx="1030548" cy="94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FCU</a:t>
            </a:r>
            <a:endParaRPr kumimoji="1" lang="ja-JP" altLang="en-US" dirty="0"/>
          </a:p>
        </p:txBody>
      </p:sp>
      <p:sp>
        <p:nvSpPr>
          <p:cNvPr id="5" name="Right Arrow 4"/>
          <p:cNvSpPr/>
          <p:nvPr/>
        </p:nvSpPr>
        <p:spPr>
          <a:xfrm rot="16200000">
            <a:off x="2357001" y="2086683"/>
            <a:ext cx="923278" cy="354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Box 5"/>
          <p:cNvSpPr txBox="1"/>
          <p:nvPr/>
        </p:nvSpPr>
        <p:spPr>
          <a:xfrm>
            <a:off x="1943997" y="1380992"/>
            <a:ext cx="1677318" cy="384721"/>
          </a:xfrm>
          <a:prstGeom prst="rect">
            <a:avLst/>
          </a:prstGeom>
          <a:noFill/>
        </p:spPr>
        <p:txBody>
          <a:bodyPr wrap="none" rtlCol="0">
            <a:spAutoFit/>
          </a:bodyPr>
          <a:lstStyle/>
          <a:p>
            <a:pPr algn="ctr"/>
            <a:r>
              <a:rPr kumimoji="1" lang="en-US" altLang="ja-JP" dirty="0"/>
              <a:t>Front direction</a:t>
            </a:r>
            <a:endParaRPr kumimoji="1" lang="ja-JP" altLang="en-US" dirty="0"/>
          </a:p>
        </p:txBody>
      </p:sp>
      <p:cxnSp>
        <p:nvCxnSpPr>
          <p:cNvPr id="7" name="Straight Connector 6"/>
          <p:cNvCxnSpPr/>
          <p:nvPr/>
        </p:nvCxnSpPr>
        <p:spPr>
          <a:xfrm flipV="1">
            <a:off x="3333913" y="2024290"/>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517572" y="3827749"/>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3372559" y="3789103"/>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1478926" y="2062936"/>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868510" y="1990834"/>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p:nvSpPr>
        <p:spPr>
          <a:xfrm>
            <a:off x="1353328" y="1995305"/>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Oval 12"/>
          <p:cNvSpPr/>
          <p:nvPr/>
        </p:nvSpPr>
        <p:spPr>
          <a:xfrm>
            <a:off x="1353327" y="4533030"/>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Oval 13"/>
          <p:cNvSpPr/>
          <p:nvPr/>
        </p:nvSpPr>
        <p:spPr>
          <a:xfrm>
            <a:off x="4032754" y="4533030"/>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Curved Left Arrow 14"/>
          <p:cNvSpPr/>
          <p:nvPr/>
        </p:nvSpPr>
        <p:spPr>
          <a:xfrm flipV="1">
            <a:off x="3911986" y="1671651"/>
            <a:ext cx="492731" cy="888848"/>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Curved Left Arrow 15"/>
          <p:cNvSpPr/>
          <p:nvPr/>
        </p:nvSpPr>
        <p:spPr>
          <a:xfrm flipH="1" flipV="1">
            <a:off x="1126288" y="1691331"/>
            <a:ext cx="492731" cy="888848"/>
          </a:xfrm>
          <a:prstGeom prst="curved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Curved Left Arrow 16"/>
          <p:cNvSpPr/>
          <p:nvPr/>
        </p:nvSpPr>
        <p:spPr>
          <a:xfrm>
            <a:off x="4105749" y="4285055"/>
            <a:ext cx="492731" cy="888848"/>
          </a:xfrm>
          <a:prstGeom prst="curved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Curved Left Arrow 17"/>
          <p:cNvSpPr/>
          <p:nvPr/>
        </p:nvSpPr>
        <p:spPr>
          <a:xfrm flipH="1">
            <a:off x="1076360" y="4295788"/>
            <a:ext cx="492731" cy="888848"/>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TextBox 19"/>
          <p:cNvSpPr txBox="1"/>
          <p:nvPr/>
        </p:nvSpPr>
        <p:spPr>
          <a:xfrm>
            <a:off x="1199238" y="3093071"/>
            <a:ext cx="1591080" cy="523220"/>
          </a:xfrm>
          <a:prstGeom prst="rect">
            <a:avLst/>
          </a:prstGeom>
          <a:noFill/>
        </p:spPr>
        <p:txBody>
          <a:bodyPr wrap="square" rtlCol="0">
            <a:spAutoFit/>
          </a:bodyPr>
          <a:lstStyle/>
          <a:p>
            <a:r>
              <a:rPr kumimoji="1" lang="en-US" altLang="ja-JP" sz="1400" b="1" dirty="0">
                <a:solidFill>
                  <a:srgbClr val="0070C0"/>
                </a:solidFill>
              </a:rPr>
              <a:t>FCU</a:t>
            </a:r>
            <a:r>
              <a:rPr kumimoji="1" lang="en-US" altLang="ja-JP" sz="1400" dirty="0"/>
              <a:t>: Flight Control Unit</a:t>
            </a:r>
            <a:endParaRPr kumimoji="1" lang="ja-JP" altLang="en-US" sz="1400" dirty="0"/>
          </a:p>
        </p:txBody>
      </p:sp>
      <p:sp>
        <p:nvSpPr>
          <p:cNvPr id="21" name="TextBox 20"/>
          <p:cNvSpPr txBox="1"/>
          <p:nvPr/>
        </p:nvSpPr>
        <p:spPr>
          <a:xfrm>
            <a:off x="678585" y="1529864"/>
            <a:ext cx="612810" cy="461772"/>
          </a:xfrm>
          <a:prstGeom prst="rect">
            <a:avLst/>
          </a:prstGeom>
          <a:noFill/>
        </p:spPr>
        <p:txBody>
          <a:bodyPr wrap="none" rtlCol="0">
            <a:spAutoFit/>
          </a:bodyPr>
          <a:lstStyle/>
          <a:p>
            <a:r>
              <a:rPr kumimoji="1" lang="en-US" altLang="ja-JP" dirty="0"/>
              <a:t>M3</a:t>
            </a:r>
            <a:endParaRPr kumimoji="1" lang="ja-JP" altLang="en-US" dirty="0"/>
          </a:p>
        </p:txBody>
      </p:sp>
      <p:sp>
        <p:nvSpPr>
          <p:cNvPr id="22" name="TextBox 21"/>
          <p:cNvSpPr txBox="1"/>
          <p:nvPr/>
        </p:nvSpPr>
        <p:spPr>
          <a:xfrm>
            <a:off x="4554698" y="4884150"/>
            <a:ext cx="612810" cy="461772"/>
          </a:xfrm>
          <a:prstGeom prst="rect">
            <a:avLst/>
          </a:prstGeom>
          <a:noFill/>
        </p:spPr>
        <p:txBody>
          <a:bodyPr wrap="none" rtlCol="0">
            <a:spAutoFit/>
          </a:bodyPr>
          <a:lstStyle/>
          <a:p>
            <a:r>
              <a:rPr kumimoji="1" lang="en-US" altLang="ja-JP" dirty="0"/>
              <a:t>M1</a:t>
            </a:r>
            <a:endParaRPr kumimoji="1" lang="ja-JP" altLang="en-US" dirty="0"/>
          </a:p>
        </p:txBody>
      </p:sp>
      <p:sp>
        <p:nvSpPr>
          <p:cNvPr id="23" name="TextBox 22"/>
          <p:cNvSpPr txBox="1"/>
          <p:nvPr/>
        </p:nvSpPr>
        <p:spPr>
          <a:xfrm>
            <a:off x="4302006" y="1510118"/>
            <a:ext cx="612810" cy="461772"/>
          </a:xfrm>
          <a:prstGeom prst="rect">
            <a:avLst/>
          </a:prstGeom>
          <a:noFill/>
        </p:spPr>
        <p:txBody>
          <a:bodyPr wrap="none" rtlCol="0">
            <a:spAutoFit/>
          </a:bodyPr>
          <a:lstStyle/>
          <a:p>
            <a:r>
              <a:rPr kumimoji="1" lang="en-US" altLang="ja-JP" dirty="0"/>
              <a:t>M2</a:t>
            </a:r>
            <a:endParaRPr kumimoji="1" lang="ja-JP" altLang="en-US" dirty="0"/>
          </a:p>
        </p:txBody>
      </p:sp>
      <p:sp>
        <p:nvSpPr>
          <p:cNvPr id="24" name="TextBox 23"/>
          <p:cNvSpPr txBox="1"/>
          <p:nvPr/>
        </p:nvSpPr>
        <p:spPr>
          <a:xfrm>
            <a:off x="586428" y="4898208"/>
            <a:ext cx="612810" cy="461772"/>
          </a:xfrm>
          <a:prstGeom prst="rect">
            <a:avLst/>
          </a:prstGeom>
          <a:noFill/>
        </p:spPr>
        <p:txBody>
          <a:bodyPr wrap="none" rtlCol="0">
            <a:spAutoFit/>
          </a:bodyPr>
          <a:lstStyle/>
          <a:p>
            <a:r>
              <a:rPr kumimoji="1" lang="en-US" altLang="ja-JP" dirty="0"/>
              <a:t>M4</a:t>
            </a:r>
            <a:endParaRPr kumimoji="1" lang="ja-JP" altLang="en-US"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480" y="4532859"/>
            <a:ext cx="2020078" cy="1966799"/>
          </a:xfrm>
          <a:prstGeom prst="rect">
            <a:avLst/>
          </a:prstGeom>
        </p:spPr>
      </p:pic>
      <p:sp>
        <p:nvSpPr>
          <p:cNvPr id="26" name="TextBox 25"/>
          <p:cNvSpPr txBox="1"/>
          <p:nvPr/>
        </p:nvSpPr>
        <p:spPr>
          <a:xfrm>
            <a:off x="7298494" y="4401658"/>
            <a:ext cx="1480172" cy="677108"/>
          </a:xfrm>
          <a:prstGeom prst="rect">
            <a:avLst/>
          </a:prstGeom>
          <a:noFill/>
        </p:spPr>
        <p:txBody>
          <a:bodyPr wrap="square" rtlCol="0">
            <a:spAutoFit/>
          </a:bodyPr>
          <a:lstStyle/>
          <a:p>
            <a:r>
              <a:rPr kumimoji="1" lang="en-US" altLang="ja-JP" dirty="0"/>
              <a:t>Front Direction</a:t>
            </a:r>
            <a:endParaRPr kumimoji="1" lang="ja-JP" altLang="en-US" dirty="0"/>
          </a:p>
        </p:txBody>
      </p:sp>
      <p:sp>
        <p:nvSpPr>
          <p:cNvPr id="27" name="Right Arrow 26"/>
          <p:cNvSpPr/>
          <p:nvPr/>
        </p:nvSpPr>
        <p:spPr>
          <a:xfrm rot="16200000">
            <a:off x="7493684" y="5164739"/>
            <a:ext cx="550157" cy="32000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cxnSp>
        <p:nvCxnSpPr>
          <p:cNvPr id="28" name="Straight Connector 27"/>
          <p:cNvCxnSpPr>
            <a:endCxn id="27" idx="3"/>
          </p:cNvCxnSpPr>
          <p:nvPr/>
        </p:nvCxnSpPr>
        <p:spPr>
          <a:xfrm flipV="1">
            <a:off x="6627036" y="5049665"/>
            <a:ext cx="1141727" cy="662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7" idx="1"/>
          </p:cNvCxnSpPr>
          <p:nvPr/>
        </p:nvCxnSpPr>
        <p:spPr>
          <a:xfrm flipV="1">
            <a:off x="6653669" y="5599822"/>
            <a:ext cx="1115094" cy="352035"/>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17805" y="6499658"/>
            <a:ext cx="2086310" cy="307848"/>
          </a:xfrm>
          <a:prstGeom prst="rect">
            <a:avLst/>
          </a:prstGeom>
          <a:noFill/>
        </p:spPr>
        <p:txBody>
          <a:bodyPr wrap="none" rtlCol="0">
            <a:spAutoFit/>
          </a:bodyPr>
          <a:lstStyle/>
          <a:p>
            <a:r>
              <a:rPr kumimoji="1" lang="en-US" altLang="ja-JP" sz="1400" b="1" dirty="0">
                <a:solidFill>
                  <a:srgbClr val="0070C0"/>
                </a:solidFill>
              </a:rPr>
              <a:t>FCU</a:t>
            </a:r>
            <a:r>
              <a:rPr kumimoji="1" lang="en-US" altLang="ja-JP" sz="1400" dirty="0"/>
              <a:t>: Flight Control Unit</a:t>
            </a:r>
            <a:endParaRPr kumimoji="1" lang="ja-JP" altLang="en-US" sz="1400" dirty="0"/>
          </a:p>
        </p:txBody>
      </p:sp>
      <p:pic>
        <p:nvPicPr>
          <p:cNvPr id="32" name="Picture 31">
            <a:extLst>
              <a:ext uri="{FF2B5EF4-FFF2-40B4-BE49-F238E27FC236}">
                <a16:creationId xmlns:a16="http://schemas.microsoft.com/office/drawing/2014/main" id="{B073481B-4A23-4E2A-A168-D4BFAFE22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36544" y="5184636"/>
            <a:ext cx="2151841" cy="1576747"/>
          </a:xfrm>
          <a:prstGeom prst="rect">
            <a:avLst/>
          </a:prstGeom>
        </p:spPr>
      </p:pic>
      <p:sp>
        <p:nvSpPr>
          <p:cNvPr id="33" name="TextBox 32">
            <a:extLst>
              <a:ext uri="{FF2B5EF4-FFF2-40B4-BE49-F238E27FC236}">
                <a16:creationId xmlns:a16="http://schemas.microsoft.com/office/drawing/2014/main" id="{2138F5D7-FB8B-4979-959C-4906BD778E90}"/>
              </a:ext>
            </a:extLst>
          </p:cNvPr>
          <p:cNvSpPr txBox="1"/>
          <p:nvPr/>
        </p:nvSpPr>
        <p:spPr>
          <a:xfrm>
            <a:off x="8506812" y="5905042"/>
            <a:ext cx="1719074" cy="307848"/>
          </a:xfrm>
          <a:prstGeom prst="rect">
            <a:avLst/>
          </a:prstGeom>
          <a:noFill/>
        </p:spPr>
        <p:txBody>
          <a:bodyPr wrap="none" rtlCol="0">
            <a:spAutoFit/>
          </a:bodyPr>
          <a:lstStyle/>
          <a:p>
            <a:r>
              <a:rPr kumimoji="1" lang="en-US" altLang="ja-JP" sz="1400" dirty="0"/>
              <a:t>CW: Blue(-)/Red(+)</a:t>
            </a:r>
            <a:endParaRPr kumimoji="1" lang="ja-JP" altLang="en-US" sz="1400" dirty="0"/>
          </a:p>
        </p:txBody>
      </p:sp>
      <p:sp>
        <p:nvSpPr>
          <p:cNvPr id="34" name="TextBox 33">
            <a:extLst>
              <a:ext uri="{FF2B5EF4-FFF2-40B4-BE49-F238E27FC236}">
                <a16:creationId xmlns:a16="http://schemas.microsoft.com/office/drawing/2014/main" id="{D668C543-AE36-4982-9126-2C1D724BC30B}"/>
              </a:ext>
            </a:extLst>
          </p:cNvPr>
          <p:cNvSpPr txBox="1"/>
          <p:nvPr/>
        </p:nvSpPr>
        <p:spPr>
          <a:xfrm>
            <a:off x="8509836" y="6164979"/>
            <a:ext cx="2058989" cy="307848"/>
          </a:xfrm>
          <a:prstGeom prst="rect">
            <a:avLst/>
          </a:prstGeom>
          <a:noFill/>
        </p:spPr>
        <p:txBody>
          <a:bodyPr wrap="none" rtlCol="0">
            <a:spAutoFit/>
          </a:bodyPr>
          <a:lstStyle/>
          <a:p>
            <a:r>
              <a:rPr kumimoji="1" lang="en-US" altLang="ja-JP" sz="1400" dirty="0"/>
              <a:t>CCW: Black(-)/White(+)</a:t>
            </a:r>
            <a:endParaRPr kumimoji="1" lang="ja-JP" altLang="en-US" sz="1400" dirty="0"/>
          </a:p>
        </p:txBody>
      </p:sp>
    </p:spTree>
    <p:extLst>
      <p:ext uri="{BB962C8B-B14F-4D97-AF65-F5344CB8AC3E}">
        <p14:creationId xmlns:p14="http://schemas.microsoft.com/office/powerpoint/2010/main" val="420951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Quadcopter basics: flight control dynamics</a:t>
            </a:r>
          </a:p>
        </p:txBody>
      </p:sp>
      <p:grpSp>
        <p:nvGrpSpPr>
          <p:cNvPr id="3" name="Group 2">
            <a:extLst>
              <a:ext uri="{FF2B5EF4-FFF2-40B4-BE49-F238E27FC236}">
                <a16:creationId xmlns:a16="http://schemas.microsoft.com/office/drawing/2014/main" id="{8C9ED161-3BE6-477E-A981-13268FEBCFB7}"/>
              </a:ext>
            </a:extLst>
          </p:cNvPr>
          <p:cNvGrpSpPr/>
          <p:nvPr/>
        </p:nvGrpSpPr>
        <p:grpSpPr>
          <a:xfrm>
            <a:off x="6878221" y="1847158"/>
            <a:ext cx="4905240" cy="3978988"/>
            <a:chOff x="6878221" y="1847158"/>
            <a:chExt cx="4905240" cy="3978988"/>
          </a:xfrm>
        </p:grpSpPr>
        <p:sp>
          <p:nvSpPr>
            <p:cNvPr id="4" name="Rectangle 3"/>
            <p:cNvSpPr/>
            <p:nvPr/>
          </p:nvSpPr>
          <p:spPr>
            <a:xfrm>
              <a:off x="8919318" y="3353541"/>
              <a:ext cx="1030548" cy="94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FCU</a:t>
              </a:r>
              <a:endParaRPr kumimoji="1" lang="ja-JP" altLang="en-US" dirty="0"/>
            </a:p>
          </p:txBody>
        </p:sp>
        <p:sp>
          <p:nvSpPr>
            <p:cNvPr id="5" name="Right Arrow 4"/>
            <p:cNvSpPr/>
            <p:nvPr/>
          </p:nvSpPr>
          <p:spPr>
            <a:xfrm rot="16200000">
              <a:off x="8972954" y="2552849"/>
              <a:ext cx="923278" cy="354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Box 5"/>
            <p:cNvSpPr txBox="1"/>
            <p:nvPr/>
          </p:nvSpPr>
          <p:spPr>
            <a:xfrm>
              <a:off x="8321783" y="1847158"/>
              <a:ext cx="2153652" cy="461772"/>
            </a:xfrm>
            <a:prstGeom prst="rect">
              <a:avLst/>
            </a:prstGeom>
            <a:noFill/>
          </p:spPr>
          <p:txBody>
            <a:bodyPr wrap="none" rtlCol="0">
              <a:spAutoFit/>
            </a:bodyPr>
            <a:lstStyle/>
            <a:p>
              <a:r>
                <a:rPr kumimoji="1" lang="en-US" altLang="ja-JP" dirty="0"/>
                <a:t>Front direction</a:t>
              </a:r>
              <a:endParaRPr kumimoji="1" lang="ja-JP" altLang="en-US" dirty="0"/>
            </a:p>
          </p:txBody>
        </p:sp>
        <p:cxnSp>
          <p:nvCxnSpPr>
            <p:cNvPr id="7" name="Straight Connector 6"/>
            <p:cNvCxnSpPr/>
            <p:nvPr/>
          </p:nvCxnSpPr>
          <p:spPr>
            <a:xfrm flipV="1">
              <a:off x="9949866" y="2490456"/>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133525" y="4293915"/>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9988512" y="4255269"/>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8094879" y="2529102"/>
              <a:ext cx="785793" cy="863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484463" y="2457000"/>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p:nvSpPr>
          <p:spPr>
            <a:xfrm>
              <a:off x="7969281" y="2461471"/>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Oval 12"/>
            <p:cNvSpPr/>
            <p:nvPr/>
          </p:nvSpPr>
          <p:spPr>
            <a:xfrm>
              <a:off x="7969280" y="4999196"/>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Oval 13"/>
            <p:cNvSpPr/>
            <p:nvPr/>
          </p:nvSpPr>
          <p:spPr>
            <a:xfrm>
              <a:off x="10648707" y="4999196"/>
              <a:ext cx="328487" cy="315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Curved Left Arrow 14"/>
            <p:cNvSpPr/>
            <p:nvPr/>
          </p:nvSpPr>
          <p:spPr>
            <a:xfrm flipV="1">
              <a:off x="10527939" y="2137817"/>
              <a:ext cx="492731" cy="888848"/>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Curved Left Arrow 15"/>
            <p:cNvSpPr/>
            <p:nvPr/>
          </p:nvSpPr>
          <p:spPr>
            <a:xfrm flipH="1" flipV="1">
              <a:off x="7742241" y="2157497"/>
              <a:ext cx="492731" cy="888848"/>
            </a:xfrm>
            <a:prstGeom prst="curved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Curved Left Arrow 16"/>
            <p:cNvSpPr/>
            <p:nvPr/>
          </p:nvSpPr>
          <p:spPr>
            <a:xfrm>
              <a:off x="10721702" y="4751221"/>
              <a:ext cx="492731" cy="888848"/>
            </a:xfrm>
            <a:prstGeom prst="curved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Curved Left Arrow 17"/>
            <p:cNvSpPr/>
            <p:nvPr/>
          </p:nvSpPr>
          <p:spPr>
            <a:xfrm flipH="1">
              <a:off x="7692313" y="4761954"/>
              <a:ext cx="492731" cy="888848"/>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TextBox 19"/>
            <p:cNvSpPr txBox="1"/>
            <p:nvPr/>
          </p:nvSpPr>
          <p:spPr>
            <a:xfrm>
              <a:off x="6878221" y="3717343"/>
              <a:ext cx="2086310" cy="307848"/>
            </a:xfrm>
            <a:prstGeom prst="rect">
              <a:avLst/>
            </a:prstGeom>
            <a:noFill/>
          </p:spPr>
          <p:txBody>
            <a:bodyPr wrap="none" rtlCol="0">
              <a:spAutoFit/>
            </a:bodyPr>
            <a:lstStyle/>
            <a:p>
              <a:r>
                <a:rPr kumimoji="1" lang="en-US" altLang="ja-JP" sz="1400" b="1" dirty="0">
                  <a:solidFill>
                    <a:srgbClr val="0070C0"/>
                  </a:solidFill>
                </a:rPr>
                <a:t>FCU</a:t>
              </a:r>
              <a:r>
                <a:rPr kumimoji="1" lang="en-US" altLang="ja-JP" sz="1400" dirty="0"/>
                <a:t>: Flight Control Unit</a:t>
              </a:r>
              <a:endParaRPr kumimoji="1" lang="ja-JP" altLang="en-US" sz="1400" dirty="0"/>
            </a:p>
          </p:txBody>
        </p:sp>
        <p:sp>
          <p:nvSpPr>
            <p:cNvPr id="21" name="TextBox 20"/>
            <p:cNvSpPr txBox="1"/>
            <p:nvPr/>
          </p:nvSpPr>
          <p:spPr>
            <a:xfrm>
              <a:off x="7294538" y="1996030"/>
              <a:ext cx="612810" cy="461772"/>
            </a:xfrm>
            <a:prstGeom prst="rect">
              <a:avLst/>
            </a:prstGeom>
            <a:noFill/>
          </p:spPr>
          <p:txBody>
            <a:bodyPr wrap="none" rtlCol="0">
              <a:spAutoFit/>
            </a:bodyPr>
            <a:lstStyle/>
            <a:p>
              <a:r>
                <a:rPr kumimoji="1" lang="en-US" altLang="ja-JP" dirty="0"/>
                <a:t>M3</a:t>
              </a:r>
              <a:endParaRPr kumimoji="1" lang="ja-JP" altLang="en-US" dirty="0"/>
            </a:p>
          </p:txBody>
        </p:sp>
        <p:sp>
          <p:nvSpPr>
            <p:cNvPr id="22" name="TextBox 21"/>
            <p:cNvSpPr txBox="1"/>
            <p:nvPr/>
          </p:nvSpPr>
          <p:spPr>
            <a:xfrm>
              <a:off x="11170651" y="5350316"/>
              <a:ext cx="612810" cy="461772"/>
            </a:xfrm>
            <a:prstGeom prst="rect">
              <a:avLst/>
            </a:prstGeom>
            <a:noFill/>
          </p:spPr>
          <p:txBody>
            <a:bodyPr wrap="none" rtlCol="0">
              <a:spAutoFit/>
            </a:bodyPr>
            <a:lstStyle/>
            <a:p>
              <a:r>
                <a:rPr kumimoji="1" lang="en-US" altLang="ja-JP" dirty="0"/>
                <a:t>M1</a:t>
              </a:r>
              <a:endParaRPr kumimoji="1" lang="ja-JP" altLang="en-US" dirty="0"/>
            </a:p>
          </p:txBody>
        </p:sp>
        <p:sp>
          <p:nvSpPr>
            <p:cNvPr id="23" name="TextBox 22"/>
            <p:cNvSpPr txBox="1"/>
            <p:nvPr/>
          </p:nvSpPr>
          <p:spPr>
            <a:xfrm>
              <a:off x="10917959" y="1976284"/>
              <a:ext cx="612810" cy="461772"/>
            </a:xfrm>
            <a:prstGeom prst="rect">
              <a:avLst/>
            </a:prstGeom>
            <a:noFill/>
          </p:spPr>
          <p:txBody>
            <a:bodyPr wrap="none" rtlCol="0">
              <a:spAutoFit/>
            </a:bodyPr>
            <a:lstStyle/>
            <a:p>
              <a:r>
                <a:rPr kumimoji="1" lang="en-US" altLang="ja-JP" dirty="0"/>
                <a:t>M2</a:t>
              </a:r>
              <a:endParaRPr kumimoji="1" lang="ja-JP" altLang="en-US" dirty="0"/>
            </a:p>
          </p:txBody>
        </p:sp>
        <p:sp>
          <p:nvSpPr>
            <p:cNvPr id="24" name="TextBox 23"/>
            <p:cNvSpPr txBox="1"/>
            <p:nvPr/>
          </p:nvSpPr>
          <p:spPr>
            <a:xfrm>
              <a:off x="7202381" y="5364374"/>
              <a:ext cx="612810" cy="461772"/>
            </a:xfrm>
            <a:prstGeom prst="rect">
              <a:avLst/>
            </a:prstGeom>
            <a:noFill/>
          </p:spPr>
          <p:txBody>
            <a:bodyPr wrap="none" rtlCol="0">
              <a:spAutoFit/>
            </a:bodyPr>
            <a:lstStyle/>
            <a:p>
              <a:r>
                <a:rPr kumimoji="1" lang="en-US" altLang="ja-JP" dirty="0"/>
                <a:t>M4</a:t>
              </a:r>
              <a:endParaRPr kumimoji="1" lang="ja-JP" altLang="en-US" dirty="0"/>
            </a:p>
          </p:txBody>
        </p:sp>
      </p:grpSp>
      <p:pic>
        <p:nvPicPr>
          <p:cNvPr id="15362" name="Picture 2" descr="Image result for helicopter torque gif">
            <a:extLst>
              <a:ext uri="{FF2B5EF4-FFF2-40B4-BE49-F238E27FC236}">
                <a16:creationId xmlns:a16="http://schemas.microsoft.com/office/drawing/2014/main" id="{7B48FA5C-AD15-49C6-8C75-5CF7994FA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312" y="1888427"/>
            <a:ext cx="474345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Quadcopter basics: flight control dynamics</a:t>
            </a:r>
            <a:endParaRPr lang="en-US" dirty="0"/>
          </a:p>
        </p:txBody>
      </p:sp>
      <p:pic>
        <p:nvPicPr>
          <p:cNvPr id="4" name="Picture 3"/>
          <p:cNvPicPr>
            <a:picLocks noChangeAspect="1"/>
          </p:cNvPicPr>
          <p:nvPr/>
        </p:nvPicPr>
        <p:blipFill>
          <a:blip r:embed="rId2"/>
          <a:stretch>
            <a:fillRect/>
          </a:stretch>
        </p:blipFill>
        <p:spPr>
          <a:xfrm>
            <a:off x="1472858" y="1580707"/>
            <a:ext cx="2134716" cy="2117547"/>
          </a:xfrm>
          <a:prstGeom prst="rect">
            <a:avLst/>
          </a:prstGeom>
        </p:spPr>
      </p:pic>
      <p:sp>
        <p:nvSpPr>
          <p:cNvPr id="5" name="Plus 4"/>
          <p:cNvSpPr/>
          <p:nvPr/>
        </p:nvSpPr>
        <p:spPr>
          <a:xfrm>
            <a:off x="1122215" y="1454780"/>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Plus 5"/>
          <p:cNvSpPr/>
          <p:nvPr/>
        </p:nvSpPr>
        <p:spPr>
          <a:xfrm>
            <a:off x="1356874" y="1454780"/>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Plus 6"/>
          <p:cNvSpPr/>
          <p:nvPr/>
        </p:nvSpPr>
        <p:spPr>
          <a:xfrm>
            <a:off x="3447203" y="145478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8" name="Plus 7"/>
          <p:cNvSpPr/>
          <p:nvPr/>
        </p:nvSpPr>
        <p:spPr>
          <a:xfrm>
            <a:off x="3681863" y="145478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Plus 8"/>
          <p:cNvSpPr/>
          <p:nvPr/>
        </p:nvSpPr>
        <p:spPr>
          <a:xfrm>
            <a:off x="1122215"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0" name="Plus 9"/>
          <p:cNvSpPr/>
          <p:nvPr/>
        </p:nvSpPr>
        <p:spPr>
          <a:xfrm>
            <a:off x="1356874"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Plus 10"/>
          <p:cNvSpPr/>
          <p:nvPr/>
        </p:nvSpPr>
        <p:spPr>
          <a:xfrm>
            <a:off x="3447203"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 name="Plus 11"/>
          <p:cNvSpPr/>
          <p:nvPr/>
        </p:nvSpPr>
        <p:spPr>
          <a:xfrm>
            <a:off x="3681863"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8" name="TextBox 27"/>
          <p:cNvSpPr txBox="1"/>
          <p:nvPr/>
        </p:nvSpPr>
        <p:spPr>
          <a:xfrm>
            <a:off x="1354183" y="4239402"/>
            <a:ext cx="2555466" cy="1323439"/>
          </a:xfrm>
          <a:prstGeom prst="rect">
            <a:avLst/>
          </a:prstGeom>
          <a:noFill/>
        </p:spPr>
        <p:txBody>
          <a:bodyPr wrap="square" rtlCol="0">
            <a:spAutoFit/>
          </a:bodyPr>
          <a:lstStyle/>
          <a:p>
            <a:r>
              <a:rPr kumimoji="1" lang="en-US" altLang="ja-JP" sz="2000" dirty="0"/>
              <a:t>A </a:t>
            </a:r>
            <a:r>
              <a:rPr kumimoji="1" lang="en-US" altLang="ja-JP" sz="2000" dirty="0" err="1"/>
              <a:t>quadcopter</a:t>
            </a:r>
            <a:r>
              <a:rPr kumimoji="1" lang="en-US" altLang="ja-JP" sz="2000" dirty="0"/>
              <a:t> </a:t>
            </a:r>
            <a:r>
              <a:rPr kumimoji="1" lang="en-US" altLang="ja-JP" sz="2000" i="1" dirty="0">
                <a:solidFill>
                  <a:srgbClr val="0070C0"/>
                </a:solidFill>
              </a:rPr>
              <a:t>hovers</a:t>
            </a:r>
            <a:r>
              <a:rPr kumimoji="1" lang="en-US" altLang="ja-JP" sz="2000" dirty="0"/>
              <a:t> or </a:t>
            </a:r>
            <a:r>
              <a:rPr kumimoji="1" lang="en-US" altLang="ja-JP" sz="2000" i="1" dirty="0">
                <a:solidFill>
                  <a:srgbClr val="0070C0"/>
                </a:solidFill>
              </a:rPr>
              <a:t>adjusts its altitude </a:t>
            </a:r>
            <a:r>
              <a:rPr kumimoji="1" lang="en-US" altLang="ja-JP" sz="2000" dirty="0"/>
              <a:t>by applying equal thrust to all 4 rotors.</a:t>
            </a:r>
            <a:endParaRPr kumimoji="1" lang="ja-JP" altLang="en-US" sz="2000" dirty="0"/>
          </a:p>
        </p:txBody>
      </p:sp>
      <p:grpSp>
        <p:nvGrpSpPr>
          <p:cNvPr id="3" name="Group 2">
            <a:extLst>
              <a:ext uri="{FF2B5EF4-FFF2-40B4-BE49-F238E27FC236}">
                <a16:creationId xmlns:a16="http://schemas.microsoft.com/office/drawing/2014/main" id="{10836AB2-D218-44C2-B190-B188B94BC429}"/>
              </a:ext>
            </a:extLst>
          </p:cNvPr>
          <p:cNvGrpSpPr/>
          <p:nvPr/>
        </p:nvGrpSpPr>
        <p:grpSpPr>
          <a:xfrm>
            <a:off x="4819539" y="1454780"/>
            <a:ext cx="2930667" cy="4105788"/>
            <a:chOff x="4819539" y="1454780"/>
            <a:chExt cx="2930667" cy="4105788"/>
          </a:xfrm>
        </p:grpSpPr>
        <p:pic>
          <p:nvPicPr>
            <p:cNvPr id="13" name="Picture 12"/>
            <p:cNvPicPr>
              <a:picLocks noChangeAspect="1"/>
            </p:cNvPicPr>
            <p:nvPr/>
          </p:nvPicPr>
          <p:blipFill>
            <a:blip r:embed="rId2"/>
            <a:stretch>
              <a:fillRect/>
            </a:stretch>
          </p:blipFill>
          <p:spPr>
            <a:xfrm>
              <a:off x="5170182" y="1580707"/>
              <a:ext cx="2134716" cy="2117547"/>
            </a:xfrm>
            <a:prstGeom prst="rect">
              <a:avLst/>
            </a:prstGeom>
          </p:spPr>
        </p:pic>
        <p:sp>
          <p:nvSpPr>
            <p:cNvPr id="14" name="Plus 13"/>
            <p:cNvSpPr/>
            <p:nvPr/>
          </p:nvSpPr>
          <p:spPr>
            <a:xfrm>
              <a:off x="5054199" y="1454780"/>
              <a:ext cx="231967" cy="251849"/>
            </a:xfrm>
            <a:prstGeom prst="mathPlus">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Plus 14"/>
            <p:cNvSpPr/>
            <p:nvPr/>
          </p:nvSpPr>
          <p:spPr>
            <a:xfrm>
              <a:off x="7144528" y="145478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Plus 15"/>
            <p:cNvSpPr/>
            <p:nvPr/>
          </p:nvSpPr>
          <p:spPr>
            <a:xfrm>
              <a:off x="7379187" y="145478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Plus 16"/>
            <p:cNvSpPr/>
            <p:nvPr/>
          </p:nvSpPr>
          <p:spPr>
            <a:xfrm>
              <a:off x="4819539"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Plus 17"/>
            <p:cNvSpPr/>
            <p:nvPr/>
          </p:nvSpPr>
          <p:spPr>
            <a:xfrm>
              <a:off x="5054199" y="3628403"/>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Plus 18"/>
            <p:cNvSpPr/>
            <p:nvPr/>
          </p:nvSpPr>
          <p:spPr>
            <a:xfrm>
              <a:off x="7144528" y="3628403"/>
              <a:ext cx="231967" cy="251849"/>
            </a:xfrm>
            <a:prstGeom prst="mathPlus">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TextBox 28"/>
            <p:cNvSpPr txBox="1"/>
            <p:nvPr/>
          </p:nvSpPr>
          <p:spPr>
            <a:xfrm>
              <a:off x="4819540" y="4237129"/>
              <a:ext cx="2930666" cy="1323439"/>
            </a:xfrm>
            <a:prstGeom prst="rect">
              <a:avLst/>
            </a:prstGeom>
            <a:noFill/>
          </p:spPr>
          <p:txBody>
            <a:bodyPr wrap="square" rtlCol="0">
              <a:spAutoFit/>
            </a:bodyPr>
            <a:lstStyle/>
            <a:p>
              <a:r>
                <a:rPr kumimoji="1" lang="en-US" altLang="ja-JP" sz="2000" dirty="0"/>
                <a:t>A quadcopter </a:t>
              </a:r>
              <a:r>
                <a:rPr kumimoji="1" lang="en-US" altLang="ja-JP" sz="2000" i="1" dirty="0">
                  <a:solidFill>
                    <a:srgbClr val="0070C0"/>
                  </a:solidFill>
                </a:rPr>
                <a:t>adjusts its yaw </a:t>
              </a:r>
              <a:r>
                <a:rPr kumimoji="1" lang="en-US" altLang="ja-JP" sz="2000" dirty="0"/>
                <a:t>by applying more thrust to rotors rotating in the same direction.</a:t>
              </a:r>
              <a:endParaRPr kumimoji="1" lang="ja-JP" altLang="en-US" sz="2000" dirty="0"/>
            </a:p>
          </p:txBody>
        </p:sp>
        <p:sp>
          <p:nvSpPr>
            <p:cNvPr id="31" name="Plus 30"/>
            <p:cNvSpPr/>
            <p:nvPr/>
          </p:nvSpPr>
          <p:spPr>
            <a:xfrm>
              <a:off x="7260511" y="1678219"/>
              <a:ext cx="231967" cy="251849"/>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Plus 31"/>
            <p:cNvSpPr/>
            <p:nvPr/>
          </p:nvSpPr>
          <p:spPr>
            <a:xfrm>
              <a:off x="4944859" y="3855263"/>
              <a:ext cx="231967" cy="251849"/>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grpSp>
      <p:grpSp>
        <p:nvGrpSpPr>
          <p:cNvPr id="37" name="Group 36">
            <a:extLst>
              <a:ext uri="{FF2B5EF4-FFF2-40B4-BE49-F238E27FC236}">
                <a16:creationId xmlns:a16="http://schemas.microsoft.com/office/drawing/2014/main" id="{C5168A8D-6D7E-4191-9D21-2D17E89BDA40}"/>
              </a:ext>
            </a:extLst>
          </p:cNvPr>
          <p:cNvGrpSpPr/>
          <p:nvPr/>
        </p:nvGrpSpPr>
        <p:grpSpPr>
          <a:xfrm>
            <a:off x="8474922" y="1501261"/>
            <a:ext cx="3282903" cy="4254284"/>
            <a:chOff x="8570546" y="1611789"/>
            <a:chExt cx="3282903" cy="4254284"/>
          </a:xfrm>
        </p:grpSpPr>
        <p:pic>
          <p:nvPicPr>
            <p:cNvPr id="20" name="Picture 19"/>
            <p:cNvPicPr>
              <a:picLocks noChangeAspect="1"/>
            </p:cNvPicPr>
            <p:nvPr/>
          </p:nvPicPr>
          <p:blipFill>
            <a:blip r:embed="rId2"/>
            <a:stretch>
              <a:fillRect/>
            </a:stretch>
          </p:blipFill>
          <p:spPr>
            <a:xfrm>
              <a:off x="9035857" y="1737716"/>
              <a:ext cx="2134716" cy="2117547"/>
            </a:xfrm>
            <a:prstGeom prst="rect">
              <a:avLst/>
            </a:prstGeom>
          </p:spPr>
        </p:pic>
        <p:sp>
          <p:nvSpPr>
            <p:cNvPr id="21" name="Plus 20"/>
            <p:cNvSpPr/>
            <p:nvPr/>
          </p:nvSpPr>
          <p:spPr>
            <a:xfrm>
              <a:off x="8685214" y="1611789"/>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Plus 21"/>
            <p:cNvSpPr/>
            <p:nvPr/>
          </p:nvSpPr>
          <p:spPr>
            <a:xfrm>
              <a:off x="8919873" y="1611789"/>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Plus 22"/>
            <p:cNvSpPr/>
            <p:nvPr/>
          </p:nvSpPr>
          <p:spPr>
            <a:xfrm>
              <a:off x="11010202" y="1611791"/>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Plus 23"/>
            <p:cNvSpPr/>
            <p:nvPr/>
          </p:nvSpPr>
          <p:spPr>
            <a:xfrm>
              <a:off x="11244861" y="1611791"/>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Plus 24"/>
            <p:cNvSpPr/>
            <p:nvPr/>
          </p:nvSpPr>
          <p:spPr>
            <a:xfrm>
              <a:off x="8919873" y="3785412"/>
              <a:ext cx="231967" cy="251849"/>
            </a:xfrm>
            <a:prstGeom prst="mathPlus">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Plus 25"/>
            <p:cNvSpPr/>
            <p:nvPr/>
          </p:nvSpPr>
          <p:spPr>
            <a:xfrm>
              <a:off x="11010202" y="378541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Plus 26"/>
            <p:cNvSpPr/>
            <p:nvPr/>
          </p:nvSpPr>
          <p:spPr>
            <a:xfrm>
              <a:off x="11244861" y="3785412"/>
              <a:ext cx="231967" cy="251849"/>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TextBox 29"/>
            <p:cNvSpPr txBox="1"/>
            <p:nvPr/>
          </p:nvSpPr>
          <p:spPr>
            <a:xfrm>
              <a:off x="8570546" y="4234857"/>
              <a:ext cx="3282903" cy="1631216"/>
            </a:xfrm>
            <a:prstGeom prst="rect">
              <a:avLst/>
            </a:prstGeom>
            <a:noFill/>
          </p:spPr>
          <p:txBody>
            <a:bodyPr wrap="square" rtlCol="0">
              <a:spAutoFit/>
            </a:bodyPr>
            <a:lstStyle/>
            <a:p>
              <a:r>
                <a:rPr kumimoji="1" lang="en-US" altLang="ja-JP" sz="2000" dirty="0"/>
                <a:t>A </a:t>
              </a:r>
              <a:r>
                <a:rPr kumimoji="1" lang="en-US" altLang="ja-JP" sz="2000" dirty="0" err="1"/>
                <a:t>quadcopter</a:t>
              </a:r>
              <a:r>
                <a:rPr kumimoji="1" lang="en-US" altLang="ja-JP" sz="2000" dirty="0"/>
                <a:t> </a:t>
              </a:r>
              <a:r>
                <a:rPr kumimoji="1" lang="en-US" altLang="ja-JP" sz="2000" i="1" dirty="0">
                  <a:solidFill>
                    <a:srgbClr val="0070C0"/>
                  </a:solidFill>
                </a:rPr>
                <a:t>adjusts its pitch or roll </a:t>
              </a:r>
              <a:r>
                <a:rPr kumimoji="1" lang="en-US" altLang="ja-JP" sz="2000" dirty="0"/>
                <a:t>by applying more thrust to one rotor and less thrust to its diametrically opposite rotor.</a:t>
              </a:r>
              <a:endParaRPr kumimoji="1" lang="ja-JP" altLang="en-US" sz="2000" dirty="0"/>
            </a:p>
          </p:txBody>
        </p:sp>
        <p:sp>
          <p:nvSpPr>
            <p:cNvPr id="33" name="Plus 32"/>
            <p:cNvSpPr/>
            <p:nvPr/>
          </p:nvSpPr>
          <p:spPr>
            <a:xfrm>
              <a:off x="11126185" y="1853458"/>
              <a:ext cx="231967" cy="251849"/>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Arc 39">
            <a:extLst>
              <a:ext uri="{FF2B5EF4-FFF2-40B4-BE49-F238E27FC236}">
                <a16:creationId xmlns:a16="http://schemas.microsoft.com/office/drawing/2014/main" id="{0AC4CAD1-1429-4E6B-94E2-DF213FC0821E}"/>
              </a:ext>
            </a:extLst>
          </p:cNvPr>
          <p:cNvSpPr/>
          <p:nvPr/>
        </p:nvSpPr>
        <p:spPr>
          <a:xfrm>
            <a:off x="5829401" y="2165161"/>
            <a:ext cx="1045882" cy="948637"/>
          </a:xfrm>
          <a:prstGeom prst="arc">
            <a:avLst>
              <a:gd name="adj1" fmla="val 16200000"/>
              <a:gd name="adj2" fmla="val 5242256"/>
            </a:avLst>
          </a:prstGeom>
          <a:ln w="31750" cmpd="sng">
            <a:solidFill>
              <a:srgbClr val="FF000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74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100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Bluetooth ST AppDrone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744" y="1680662"/>
            <a:ext cx="6906029" cy="3884641"/>
          </a:xfrm>
          <a:prstGeom prst="rect">
            <a:avLst/>
          </a:prstGeom>
          <a:ln>
            <a:solidFill>
              <a:schemeClr val="tx1"/>
            </a:solidFill>
          </a:ln>
        </p:spPr>
      </p:pic>
      <p:sp>
        <p:nvSpPr>
          <p:cNvPr id="5" name="Line Callout 1 4"/>
          <p:cNvSpPr/>
          <p:nvPr/>
        </p:nvSpPr>
        <p:spPr>
          <a:xfrm>
            <a:off x="5028800" y="4627224"/>
            <a:ext cx="1480644" cy="316125"/>
          </a:xfrm>
          <a:prstGeom prst="borderCallout1">
            <a:avLst>
              <a:gd name="adj1" fmla="val 763"/>
              <a:gd name="adj2" fmla="val 51265"/>
              <a:gd name="adj3" fmla="val -1040941"/>
              <a:gd name="adj4" fmla="val -5418"/>
            </a:avLst>
          </a:prstGeom>
          <a:no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6" name="Line Callout 1 5"/>
          <p:cNvSpPr/>
          <p:nvPr/>
        </p:nvSpPr>
        <p:spPr>
          <a:xfrm>
            <a:off x="2783684" y="2956804"/>
            <a:ext cx="2097074" cy="1995206"/>
          </a:xfrm>
          <a:prstGeom prst="borderCallout1">
            <a:avLst>
              <a:gd name="adj1" fmla="val 101056"/>
              <a:gd name="adj2" fmla="val 50932"/>
              <a:gd name="adj3" fmla="val 115267"/>
              <a:gd name="adj4" fmla="val -49852"/>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7" name="Line Callout 1 6"/>
          <p:cNvSpPr/>
          <p:nvPr/>
        </p:nvSpPr>
        <p:spPr>
          <a:xfrm>
            <a:off x="6787600" y="2943148"/>
            <a:ext cx="2012016" cy="1898863"/>
          </a:xfrm>
          <a:prstGeom prst="borderCallout1">
            <a:avLst>
              <a:gd name="adj1" fmla="val 101056"/>
              <a:gd name="adj2" fmla="val 50932"/>
              <a:gd name="adj3" fmla="val 125288"/>
              <a:gd name="adj4" fmla="val 137013"/>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8" name="TextBox 7"/>
          <p:cNvSpPr txBox="1"/>
          <p:nvPr/>
        </p:nvSpPr>
        <p:spPr>
          <a:xfrm>
            <a:off x="3386939" y="1067369"/>
            <a:ext cx="2532048" cy="300151"/>
          </a:xfrm>
          <a:prstGeom prst="rect">
            <a:avLst/>
          </a:prstGeom>
          <a:noFill/>
        </p:spPr>
        <p:txBody>
          <a:bodyPr wrap="none" rtlCol="0">
            <a:spAutoFit/>
          </a:bodyPr>
          <a:lstStyle/>
          <a:p>
            <a:r>
              <a:rPr lang="it-IT" sz="1350" dirty="0">
                <a:solidFill>
                  <a:srgbClr val="C00000"/>
                </a:solidFill>
              </a:rPr>
              <a:t>Button to connect to the Drone</a:t>
            </a:r>
            <a:endParaRPr lang="en-US" sz="1350" dirty="0">
              <a:solidFill>
                <a:srgbClr val="C00000"/>
              </a:solidFill>
            </a:endParaRPr>
          </a:p>
        </p:txBody>
      </p:sp>
      <p:sp>
        <p:nvSpPr>
          <p:cNvPr id="9" name="TextBox 8"/>
          <p:cNvSpPr txBox="1"/>
          <p:nvPr/>
        </p:nvSpPr>
        <p:spPr>
          <a:xfrm>
            <a:off x="9530905" y="5192359"/>
            <a:ext cx="1870769" cy="300082"/>
          </a:xfrm>
          <a:prstGeom prst="rect">
            <a:avLst/>
          </a:prstGeom>
          <a:noFill/>
        </p:spPr>
        <p:txBody>
          <a:bodyPr wrap="none" rtlCol="0">
            <a:spAutoFit/>
          </a:bodyPr>
          <a:lstStyle/>
          <a:p>
            <a:r>
              <a:rPr lang="it-IT" sz="1350" dirty="0">
                <a:solidFill>
                  <a:srgbClr val="C00000"/>
                </a:solidFill>
              </a:rPr>
              <a:t>Right joystick (ELE,AIL) </a:t>
            </a:r>
            <a:endParaRPr lang="en-US" sz="1350" dirty="0">
              <a:solidFill>
                <a:srgbClr val="C00000"/>
              </a:solidFill>
            </a:endParaRPr>
          </a:p>
        </p:txBody>
      </p:sp>
      <p:sp>
        <p:nvSpPr>
          <p:cNvPr id="10" name="TextBox 9"/>
          <p:cNvSpPr txBox="1"/>
          <p:nvPr/>
        </p:nvSpPr>
        <p:spPr>
          <a:xfrm>
            <a:off x="118782" y="5320097"/>
            <a:ext cx="1946110" cy="300082"/>
          </a:xfrm>
          <a:prstGeom prst="rect">
            <a:avLst/>
          </a:prstGeom>
          <a:noFill/>
        </p:spPr>
        <p:txBody>
          <a:bodyPr wrap="none" rtlCol="0">
            <a:spAutoFit/>
          </a:bodyPr>
          <a:lstStyle/>
          <a:p>
            <a:r>
              <a:rPr lang="it-IT" sz="1350" dirty="0">
                <a:solidFill>
                  <a:srgbClr val="C00000"/>
                </a:solidFill>
              </a:rPr>
              <a:t>Left joystick(THR, RUD) </a:t>
            </a:r>
            <a:endParaRPr lang="en-US" sz="1350" dirty="0">
              <a:solidFill>
                <a:srgbClr val="C00000"/>
              </a:solidFill>
            </a:endParaRPr>
          </a:p>
        </p:txBody>
      </p:sp>
      <p:sp>
        <p:nvSpPr>
          <p:cNvPr id="3" name="Rectangle 2">
            <a:extLst>
              <a:ext uri="{FF2B5EF4-FFF2-40B4-BE49-F238E27FC236}">
                <a16:creationId xmlns:a16="http://schemas.microsoft.com/office/drawing/2014/main" id="{BF870897-EF2A-4518-A72E-3451081280D1}"/>
              </a:ext>
            </a:extLst>
          </p:cNvPr>
          <p:cNvSpPr/>
          <p:nvPr/>
        </p:nvSpPr>
        <p:spPr>
          <a:xfrm>
            <a:off x="4851581" y="3618473"/>
            <a:ext cx="897270" cy="584775"/>
          </a:xfrm>
          <a:prstGeom prst="rect">
            <a:avLst/>
          </a:prstGeom>
        </p:spPr>
        <p:txBody>
          <a:bodyPr wrap="square">
            <a:spAutoFit/>
          </a:bodyPr>
          <a:lstStyle/>
          <a:p>
            <a:r>
              <a:rPr lang="en-US" sz="1600" b="1" dirty="0">
                <a:solidFill>
                  <a:srgbClr val="FF0000"/>
                </a:solidFill>
                <a:latin typeface="Open Sans"/>
              </a:rPr>
              <a:t>Yaw Right</a:t>
            </a:r>
            <a:endParaRPr lang="en-US" sz="1600" b="1" dirty="0">
              <a:solidFill>
                <a:srgbClr val="FF0000"/>
              </a:solidFill>
            </a:endParaRPr>
          </a:p>
        </p:txBody>
      </p:sp>
      <p:sp>
        <p:nvSpPr>
          <p:cNvPr id="11" name="Rectangle 10">
            <a:extLst>
              <a:ext uri="{FF2B5EF4-FFF2-40B4-BE49-F238E27FC236}">
                <a16:creationId xmlns:a16="http://schemas.microsoft.com/office/drawing/2014/main" id="{A99A7A12-0882-4169-A9BC-45753DE9DBDD}"/>
              </a:ext>
            </a:extLst>
          </p:cNvPr>
          <p:cNvSpPr/>
          <p:nvPr/>
        </p:nvSpPr>
        <p:spPr>
          <a:xfrm>
            <a:off x="2262956" y="3548328"/>
            <a:ext cx="679096" cy="584775"/>
          </a:xfrm>
          <a:prstGeom prst="rect">
            <a:avLst/>
          </a:prstGeom>
        </p:spPr>
        <p:txBody>
          <a:bodyPr wrap="square">
            <a:spAutoFit/>
          </a:bodyPr>
          <a:lstStyle/>
          <a:p>
            <a:r>
              <a:rPr lang="en-US" sz="1600" b="1" dirty="0">
                <a:solidFill>
                  <a:srgbClr val="FF0000"/>
                </a:solidFill>
                <a:latin typeface="Open Sans"/>
              </a:rPr>
              <a:t>Yaw Left</a:t>
            </a:r>
            <a:endParaRPr lang="en-US" sz="1600" b="1" dirty="0">
              <a:solidFill>
                <a:srgbClr val="FF0000"/>
              </a:solidFill>
            </a:endParaRPr>
          </a:p>
        </p:txBody>
      </p:sp>
      <p:sp>
        <p:nvSpPr>
          <p:cNvPr id="12" name="Rectangle 11">
            <a:extLst>
              <a:ext uri="{FF2B5EF4-FFF2-40B4-BE49-F238E27FC236}">
                <a16:creationId xmlns:a16="http://schemas.microsoft.com/office/drawing/2014/main" id="{74667FD2-A378-4107-8C9C-8CF916CBB44E}"/>
              </a:ext>
            </a:extLst>
          </p:cNvPr>
          <p:cNvSpPr/>
          <p:nvPr/>
        </p:nvSpPr>
        <p:spPr>
          <a:xfrm>
            <a:off x="3459177" y="2507846"/>
            <a:ext cx="997068" cy="584775"/>
          </a:xfrm>
          <a:prstGeom prst="rect">
            <a:avLst/>
          </a:prstGeom>
        </p:spPr>
        <p:txBody>
          <a:bodyPr wrap="none">
            <a:spAutoFit/>
          </a:bodyPr>
          <a:lstStyle/>
          <a:p>
            <a:r>
              <a:rPr lang="en-US" sz="1600" b="1" dirty="0">
                <a:solidFill>
                  <a:srgbClr val="FF0000"/>
                </a:solidFill>
              </a:rPr>
              <a:t>Throttle</a:t>
            </a:r>
          </a:p>
          <a:p>
            <a:r>
              <a:rPr lang="en-US" sz="1600" b="1" dirty="0">
                <a:solidFill>
                  <a:srgbClr val="FF0000"/>
                </a:solidFill>
              </a:rPr>
              <a:t>High</a:t>
            </a:r>
          </a:p>
        </p:txBody>
      </p:sp>
      <p:sp>
        <p:nvSpPr>
          <p:cNvPr id="13" name="Rectangle 12">
            <a:extLst>
              <a:ext uri="{FF2B5EF4-FFF2-40B4-BE49-F238E27FC236}">
                <a16:creationId xmlns:a16="http://schemas.microsoft.com/office/drawing/2014/main" id="{16EFB5AC-3576-4BA8-AD50-F80A476A7556}"/>
              </a:ext>
            </a:extLst>
          </p:cNvPr>
          <p:cNvSpPr/>
          <p:nvPr/>
        </p:nvSpPr>
        <p:spPr>
          <a:xfrm>
            <a:off x="3391132" y="4885363"/>
            <a:ext cx="997068" cy="584775"/>
          </a:xfrm>
          <a:prstGeom prst="rect">
            <a:avLst/>
          </a:prstGeom>
        </p:spPr>
        <p:txBody>
          <a:bodyPr wrap="none">
            <a:spAutoFit/>
          </a:bodyPr>
          <a:lstStyle/>
          <a:p>
            <a:r>
              <a:rPr lang="en-US" sz="1600" b="1" dirty="0">
                <a:solidFill>
                  <a:srgbClr val="FF0000"/>
                </a:solidFill>
              </a:rPr>
              <a:t>Throttle</a:t>
            </a:r>
          </a:p>
          <a:p>
            <a:r>
              <a:rPr lang="en-US" sz="1600" b="1" dirty="0">
                <a:solidFill>
                  <a:srgbClr val="FF0000"/>
                </a:solidFill>
              </a:rPr>
              <a:t>Low</a:t>
            </a:r>
          </a:p>
        </p:txBody>
      </p:sp>
      <p:sp>
        <p:nvSpPr>
          <p:cNvPr id="14" name="Rectangle 13">
            <a:extLst>
              <a:ext uri="{FF2B5EF4-FFF2-40B4-BE49-F238E27FC236}">
                <a16:creationId xmlns:a16="http://schemas.microsoft.com/office/drawing/2014/main" id="{2DDF3004-E9B5-48B5-BF94-BC5CF65D5027}"/>
              </a:ext>
            </a:extLst>
          </p:cNvPr>
          <p:cNvSpPr/>
          <p:nvPr/>
        </p:nvSpPr>
        <p:spPr>
          <a:xfrm>
            <a:off x="8773107" y="3618473"/>
            <a:ext cx="694421" cy="584775"/>
          </a:xfrm>
          <a:prstGeom prst="rect">
            <a:avLst/>
          </a:prstGeom>
        </p:spPr>
        <p:txBody>
          <a:bodyPr wrap="square">
            <a:spAutoFit/>
          </a:bodyPr>
          <a:lstStyle/>
          <a:p>
            <a:r>
              <a:rPr lang="en-US" sz="1600" b="1" dirty="0">
                <a:solidFill>
                  <a:srgbClr val="FF0000"/>
                </a:solidFill>
              </a:rPr>
              <a:t>Roll</a:t>
            </a:r>
          </a:p>
          <a:p>
            <a:r>
              <a:rPr lang="en-US" sz="1600" b="1" dirty="0">
                <a:solidFill>
                  <a:srgbClr val="FF0000"/>
                </a:solidFill>
              </a:rPr>
              <a:t>Right</a:t>
            </a:r>
          </a:p>
        </p:txBody>
      </p:sp>
      <p:sp>
        <p:nvSpPr>
          <p:cNvPr id="15" name="Rectangle 14">
            <a:extLst>
              <a:ext uri="{FF2B5EF4-FFF2-40B4-BE49-F238E27FC236}">
                <a16:creationId xmlns:a16="http://schemas.microsoft.com/office/drawing/2014/main" id="{CE6CFFB5-4198-4008-8925-F6CE90CC2C2E}"/>
              </a:ext>
            </a:extLst>
          </p:cNvPr>
          <p:cNvSpPr/>
          <p:nvPr/>
        </p:nvSpPr>
        <p:spPr>
          <a:xfrm>
            <a:off x="6217973" y="3611544"/>
            <a:ext cx="570990" cy="584775"/>
          </a:xfrm>
          <a:prstGeom prst="rect">
            <a:avLst/>
          </a:prstGeom>
        </p:spPr>
        <p:txBody>
          <a:bodyPr wrap="none">
            <a:spAutoFit/>
          </a:bodyPr>
          <a:lstStyle/>
          <a:p>
            <a:r>
              <a:rPr lang="en-US" sz="1600" b="1" dirty="0">
                <a:solidFill>
                  <a:srgbClr val="FF0000"/>
                </a:solidFill>
              </a:rPr>
              <a:t>Roll</a:t>
            </a:r>
          </a:p>
          <a:p>
            <a:r>
              <a:rPr lang="en-US" sz="1600" b="1" dirty="0">
                <a:solidFill>
                  <a:srgbClr val="FF0000"/>
                </a:solidFill>
              </a:rPr>
              <a:t>Left</a:t>
            </a:r>
          </a:p>
        </p:txBody>
      </p:sp>
      <p:sp>
        <p:nvSpPr>
          <p:cNvPr id="16" name="Rectangle 15">
            <a:extLst>
              <a:ext uri="{FF2B5EF4-FFF2-40B4-BE49-F238E27FC236}">
                <a16:creationId xmlns:a16="http://schemas.microsoft.com/office/drawing/2014/main" id="{EE64F02F-E4BB-4D6A-80F3-B8B55A769F99}"/>
              </a:ext>
            </a:extLst>
          </p:cNvPr>
          <p:cNvSpPr/>
          <p:nvPr/>
        </p:nvSpPr>
        <p:spPr>
          <a:xfrm>
            <a:off x="7409814" y="2469818"/>
            <a:ext cx="767588" cy="584775"/>
          </a:xfrm>
          <a:prstGeom prst="rect">
            <a:avLst/>
          </a:prstGeom>
        </p:spPr>
        <p:txBody>
          <a:bodyPr wrap="square">
            <a:spAutoFit/>
          </a:bodyPr>
          <a:lstStyle/>
          <a:p>
            <a:r>
              <a:rPr lang="en-US" sz="1600" b="1" dirty="0">
                <a:solidFill>
                  <a:srgbClr val="FF0000"/>
                </a:solidFill>
              </a:rPr>
              <a:t>Pitch</a:t>
            </a:r>
          </a:p>
          <a:p>
            <a:r>
              <a:rPr lang="en-US" sz="1600" b="1" dirty="0">
                <a:solidFill>
                  <a:srgbClr val="FF0000"/>
                </a:solidFill>
              </a:rPr>
              <a:t>Down</a:t>
            </a:r>
          </a:p>
        </p:txBody>
      </p:sp>
      <p:sp>
        <p:nvSpPr>
          <p:cNvPr id="17" name="Rectangle 16">
            <a:extLst>
              <a:ext uri="{FF2B5EF4-FFF2-40B4-BE49-F238E27FC236}">
                <a16:creationId xmlns:a16="http://schemas.microsoft.com/office/drawing/2014/main" id="{ACE326FC-019F-468C-AE17-FCEDE32992DC}"/>
              </a:ext>
            </a:extLst>
          </p:cNvPr>
          <p:cNvSpPr/>
          <p:nvPr/>
        </p:nvSpPr>
        <p:spPr>
          <a:xfrm>
            <a:off x="7494314" y="4820353"/>
            <a:ext cx="767588" cy="584775"/>
          </a:xfrm>
          <a:prstGeom prst="rect">
            <a:avLst/>
          </a:prstGeom>
        </p:spPr>
        <p:txBody>
          <a:bodyPr wrap="square">
            <a:spAutoFit/>
          </a:bodyPr>
          <a:lstStyle/>
          <a:p>
            <a:r>
              <a:rPr lang="en-US" sz="1600" b="1" dirty="0">
                <a:solidFill>
                  <a:srgbClr val="FF0000"/>
                </a:solidFill>
              </a:rPr>
              <a:t>Pitch</a:t>
            </a:r>
          </a:p>
          <a:p>
            <a:r>
              <a:rPr lang="en-US" sz="1600" b="1" dirty="0">
                <a:solidFill>
                  <a:srgbClr val="FF0000"/>
                </a:solidFill>
              </a:rPr>
              <a:t>Up</a:t>
            </a:r>
          </a:p>
        </p:txBody>
      </p:sp>
      <p:sp>
        <p:nvSpPr>
          <p:cNvPr id="18" name="Rectangle 17">
            <a:extLst>
              <a:ext uri="{FF2B5EF4-FFF2-40B4-BE49-F238E27FC236}">
                <a16:creationId xmlns:a16="http://schemas.microsoft.com/office/drawing/2014/main" id="{1B330EA0-D549-430E-A4C7-4C5D5CB5FF1F}"/>
              </a:ext>
            </a:extLst>
          </p:cNvPr>
          <p:cNvSpPr/>
          <p:nvPr/>
        </p:nvSpPr>
        <p:spPr>
          <a:xfrm>
            <a:off x="1977903" y="5841031"/>
            <a:ext cx="7826113" cy="338554"/>
          </a:xfrm>
          <a:prstGeom prst="rect">
            <a:avLst/>
          </a:prstGeom>
        </p:spPr>
        <p:txBody>
          <a:bodyPr wrap="square">
            <a:spAutoFit/>
          </a:bodyPr>
          <a:lstStyle/>
          <a:p>
            <a:pPr algn="ctr"/>
            <a:r>
              <a:rPr lang="en-US" sz="1600" dirty="0">
                <a:hlinkClick r:id="rId3"/>
              </a:rPr>
              <a:t>https://github.com/STMicroelectronics-CentralLabs/ST_Drone_FCU_F401</a:t>
            </a:r>
            <a:endParaRPr lang="en-US" sz="1600" dirty="0"/>
          </a:p>
        </p:txBody>
      </p:sp>
    </p:spTree>
    <p:extLst>
      <p:ext uri="{BB962C8B-B14F-4D97-AF65-F5344CB8AC3E}">
        <p14:creationId xmlns:p14="http://schemas.microsoft.com/office/powerpoint/2010/main" val="1074899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88E8-2C47-449E-A555-BE1F0178A524}"/>
              </a:ext>
            </a:extLst>
          </p:cNvPr>
          <p:cNvSpPr>
            <a:spLocks noGrp="1"/>
          </p:cNvSpPr>
          <p:nvPr>
            <p:ph type="title"/>
          </p:nvPr>
        </p:nvSpPr>
        <p:spPr/>
        <p:txBody>
          <a:bodyPr/>
          <a:lstStyle/>
          <a:p>
            <a:r>
              <a:rPr lang="en-US" dirty="0"/>
              <a:t>Alternate Remote Control</a:t>
            </a:r>
          </a:p>
        </p:txBody>
      </p:sp>
      <p:pic>
        <p:nvPicPr>
          <p:cNvPr id="16386" name="Picture 2" descr="Image result for quadcopter remote taranis">
            <a:extLst>
              <a:ext uri="{FF2B5EF4-FFF2-40B4-BE49-F238E27FC236}">
                <a16:creationId xmlns:a16="http://schemas.microsoft.com/office/drawing/2014/main" id="{F1B2D643-8DC3-424E-B592-3A1960CE4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26" y="1789612"/>
            <a:ext cx="12429675" cy="392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03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937" y="899567"/>
            <a:ext cx="5622430" cy="5603814"/>
          </a:xfrm>
          <a:prstGeom prst="rect">
            <a:avLst/>
          </a:prstGeom>
        </p:spPr>
      </p:pic>
      <p:sp>
        <p:nvSpPr>
          <p:cNvPr id="2" name="Title 1"/>
          <p:cNvSpPr>
            <a:spLocks noGrp="1"/>
          </p:cNvSpPr>
          <p:nvPr>
            <p:ph type="title"/>
          </p:nvPr>
        </p:nvSpPr>
        <p:spPr/>
        <p:txBody>
          <a:bodyPr/>
          <a:lstStyle/>
          <a:p>
            <a:r>
              <a:rPr lang="en-US" dirty="0"/>
              <a:t>Controller</a:t>
            </a:r>
          </a:p>
        </p:txBody>
      </p:sp>
      <p:sp>
        <p:nvSpPr>
          <p:cNvPr id="11" name="Rectangle 10"/>
          <p:cNvSpPr/>
          <p:nvPr/>
        </p:nvSpPr>
        <p:spPr>
          <a:xfrm>
            <a:off x="931605" y="2584572"/>
            <a:ext cx="1910722" cy="664571"/>
          </a:xfrm>
          <a:prstGeom prst="rect">
            <a:avLst/>
          </a:prstGeom>
          <a:noFill/>
          <a:ln w="38100">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r>
              <a:rPr lang="it-IT" b="1" dirty="0">
                <a:latin typeface="Arial Narrow" panose="020B0606020202030204" pitchFamily="34" charset="0"/>
              </a:rPr>
              <a:t>LPS22HD</a:t>
            </a:r>
          </a:p>
          <a:p>
            <a:pPr algn="ctr"/>
            <a:r>
              <a:rPr lang="en-US" sz="1600" dirty="0">
                <a:latin typeface="Arial Narrow" panose="020B0606020202030204" pitchFamily="34" charset="0"/>
              </a:rPr>
              <a:t>Pressure Sensor</a:t>
            </a:r>
          </a:p>
        </p:txBody>
      </p:sp>
      <p:sp>
        <p:nvSpPr>
          <p:cNvPr id="12" name="Rectangle 11"/>
          <p:cNvSpPr/>
          <p:nvPr/>
        </p:nvSpPr>
        <p:spPr>
          <a:xfrm>
            <a:off x="931605" y="1575113"/>
            <a:ext cx="1924321" cy="664571"/>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r>
              <a:rPr lang="it-IT" b="1" dirty="0">
                <a:latin typeface="Arial Narrow" panose="020B0606020202030204" pitchFamily="34" charset="0"/>
              </a:rPr>
              <a:t>LSM6DSL</a:t>
            </a:r>
          </a:p>
          <a:p>
            <a:pPr algn="ctr"/>
            <a:r>
              <a:rPr lang="en-US" sz="1600" dirty="0">
                <a:latin typeface="Arial Narrow" panose="020B0606020202030204" pitchFamily="34" charset="0"/>
              </a:rPr>
              <a:t>A + G 6-axis IMU</a:t>
            </a:r>
          </a:p>
        </p:txBody>
      </p:sp>
      <p:sp>
        <p:nvSpPr>
          <p:cNvPr id="13" name="Rectangle 12"/>
          <p:cNvSpPr/>
          <p:nvPr/>
        </p:nvSpPr>
        <p:spPr>
          <a:xfrm>
            <a:off x="918007" y="3584430"/>
            <a:ext cx="1924320" cy="664571"/>
          </a:xfrm>
          <a:prstGeom prst="rect">
            <a:avLst/>
          </a:prstGeom>
          <a:noFill/>
          <a:ln w="38100">
            <a:solidFill>
              <a:srgbClr val="FFFF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r>
              <a:rPr lang="it-IT" b="1">
                <a:latin typeface="Arial Narrow" panose="020B0606020202030204" pitchFamily="34" charset="0"/>
              </a:rPr>
              <a:t>LIS2MDL</a:t>
            </a:r>
            <a:endParaRPr lang="it-IT" b="1" dirty="0">
              <a:latin typeface="Arial Narrow" panose="020B0606020202030204" pitchFamily="34" charset="0"/>
            </a:endParaRPr>
          </a:p>
          <a:p>
            <a:pPr algn="ctr"/>
            <a:r>
              <a:rPr lang="en-US" sz="1600" dirty="0">
                <a:latin typeface="Arial Narrow" panose="020B0606020202030204" pitchFamily="34" charset="0"/>
              </a:rPr>
              <a:t>Magnetometer</a:t>
            </a:r>
          </a:p>
        </p:txBody>
      </p:sp>
      <p:sp>
        <p:nvSpPr>
          <p:cNvPr id="19" name="Rectangle 18"/>
          <p:cNvSpPr/>
          <p:nvPr/>
        </p:nvSpPr>
        <p:spPr>
          <a:xfrm>
            <a:off x="602338" y="5522099"/>
            <a:ext cx="2351051" cy="664571"/>
          </a:xfrm>
          <a:prstGeom prst="rect">
            <a:avLst/>
          </a:prstGeom>
          <a:noFill/>
          <a:ln w="38100">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r>
              <a:rPr lang="en-US" altLang="zh-CN" b="1" dirty="0">
                <a:latin typeface="Arial Narrow" panose="020B0606020202030204" pitchFamily="34" charset="0"/>
              </a:rPr>
              <a:t>SPBTLE-RF</a:t>
            </a:r>
          </a:p>
          <a:p>
            <a:pPr algn="ctr"/>
            <a:r>
              <a:rPr lang="en-US" sz="1600" dirty="0">
                <a:latin typeface="Arial Narrow" panose="020B0606020202030204" pitchFamily="34" charset="0"/>
              </a:rPr>
              <a:t>Bluetooth Smart v4.1 Module</a:t>
            </a:r>
          </a:p>
        </p:txBody>
      </p:sp>
      <p:cxnSp>
        <p:nvCxnSpPr>
          <p:cNvPr id="7" name="Straight Arrow Connector 6"/>
          <p:cNvCxnSpPr>
            <a:cxnSpLocks/>
          </p:cNvCxnSpPr>
          <p:nvPr/>
        </p:nvCxnSpPr>
        <p:spPr>
          <a:xfrm>
            <a:off x="3416111" y="759780"/>
            <a:ext cx="5347797" cy="0"/>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05092" y="342628"/>
            <a:ext cx="1158148" cy="338554"/>
          </a:xfrm>
          <a:prstGeom prst="rect">
            <a:avLst/>
          </a:prstGeom>
          <a:noFill/>
        </p:spPr>
        <p:txBody>
          <a:bodyPr wrap="square" rtlCol="0">
            <a:spAutoFit/>
          </a:bodyPr>
          <a:lstStyle/>
          <a:p>
            <a:r>
              <a:rPr lang="en-US" sz="1600" b="1" dirty="0">
                <a:solidFill>
                  <a:schemeClr val="accent4"/>
                </a:solidFill>
                <a:latin typeface="Arial Narrow" panose="020B0606020202030204" pitchFamily="34" charset="0"/>
              </a:rPr>
              <a:t>40 mm</a:t>
            </a:r>
          </a:p>
        </p:txBody>
      </p:sp>
      <p:cxnSp>
        <p:nvCxnSpPr>
          <p:cNvPr id="9" name="Straight Arrow Connector 8"/>
          <p:cNvCxnSpPr>
            <a:cxnSpLocks/>
          </p:cNvCxnSpPr>
          <p:nvPr/>
        </p:nvCxnSpPr>
        <p:spPr>
          <a:xfrm flipH="1" flipV="1">
            <a:off x="9035337" y="1013821"/>
            <a:ext cx="0" cy="5474473"/>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035337" y="3470604"/>
            <a:ext cx="1146463" cy="338554"/>
          </a:xfrm>
          <a:prstGeom prst="rect">
            <a:avLst/>
          </a:prstGeom>
          <a:noFill/>
        </p:spPr>
        <p:txBody>
          <a:bodyPr wrap="square" rtlCol="0">
            <a:spAutoFit/>
          </a:bodyPr>
          <a:lstStyle/>
          <a:p>
            <a:r>
              <a:rPr lang="en-US" sz="1600" b="1" dirty="0">
                <a:solidFill>
                  <a:schemeClr val="accent4"/>
                </a:solidFill>
                <a:latin typeface="Arial Narrow" panose="020B0606020202030204" pitchFamily="34" charset="0"/>
              </a:rPr>
              <a:t>40 mm</a:t>
            </a:r>
          </a:p>
        </p:txBody>
      </p:sp>
      <p:sp>
        <p:nvSpPr>
          <p:cNvPr id="14" name="Rectangle 13"/>
          <p:cNvSpPr/>
          <p:nvPr/>
        </p:nvSpPr>
        <p:spPr>
          <a:xfrm>
            <a:off x="6239505" y="3683105"/>
            <a:ext cx="393150" cy="456284"/>
          </a:xfrm>
          <a:prstGeom prst="rect">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en-US" sz="1600" dirty="0">
              <a:latin typeface="Arial Narrow" panose="020B0606020202030204" pitchFamily="34" charset="0"/>
            </a:endParaRPr>
          </a:p>
        </p:txBody>
      </p:sp>
      <p:sp>
        <p:nvSpPr>
          <p:cNvPr id="15" name="Rectangle 14"/>
          <p:cNvSpPr/>
          <p:nvPr/>
        </p:nvSpPr>
        <p:spPr>
          <a:xfrm>
            <a:off x="6701293" y="3678297"/>
            <a:ext cx="496326" cy="528141"/>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en-US" sz="1600" dirty="0">
              <a:latin typeface="Arial Narrow" panose="020B0606020202030204" pitchFamily="34" charset="0"/>
            </a:endParaRPr>
          </a:p>
        </p:txBody>
      </p:sp>
      <p:sp>
        <p:nvSpPr>
          <p:cNvPr id="16" name="Rectangle 15"/>
          <p:cNvSpPr/>
          <p:nvPr/>
        </p:nvSpPr>
        <p:spPr>
          <a:xfrm>
            <a:off x="4059014" y="4789609"/>
            <a:ext cx="2165754" cy="1713772"/>
          </a:xfrm>
          <a:prstGeom prst="rect">
            <a:avLst/>
          </a:prstGeom>
          <a:noFill/>
          <a:ln w="38100">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en-US" sz="1600" dirty="0">
              <a:latin typeface="Arial Narrow" panose="020B0606020202030204" pitchFamily="34" charset="0"/>
            </a:endParaRPr>
          </a:p>
        </p:txBody>
      </p:sp>
      <p:sp>
        <p:nvSpPr>
          <p:cNvPr id="17" name="Rectangle 16"/>
          <p:cNvSpPr/>
          <p:nvPr/>
        </p:nvSpPr>
        <p:spPr>
          <a:xfrm>
            <a:off x="6213430" y="4249000"/>
            <a:ext cx="439659" cy="449193"/>
          </a:xfrm>
          <a:prstGeom prst="rect">
            <a:avLst/>
          </a:prstGeom>
          <a:noFill/>
          <a:ln w="38100">
            <a:solidFill>
              <a:srgbClr val="FFFF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en-US" sz="1600" dirty="0">
              <a:latin typeface="Arial Narrow" panose="020B0606020202030204" pitchFamily="34" charset="0"/>
            </a:endParaRPr>
          </a:p>
        </p:txBody>
      </p:sp>
      <p:sp>
        <p:nvSpPr>
          <p:cNvPr id="20" name="Rectangle 19"/>
          <p:cNvSpPr/>
          <p:nvPr/>
        </p:nvSpPr>
        <p:spPr>
          <a:xfrm>
            <a:off x="4059014" y="1849368"/>
            <a:ext cx="3571332" cy="689440"/>
          </a:xfrm>
          <a:prstGeom prst="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en-US" sz="1600" dirty="0">
              <a:latin typeface="Arial Narrow" panose="020B0606020202030204" pitchFamily="34" charset="0"/>
            </a:endParaRPr>
          </a:p>
        </p:txBody>
      </p:sp>
      <p:sp>
        <p:nvSpPr>
          <p:cNvPr id="21" name="Rectangle 20"/>
          <p:cNvSpPr/>
          <p:nvPr/>
        </p:nvSpPr>
        <p:spPr>
          <a:xfrm>
            <a:off x="9203435" y="1844019"/>
            <a:ext cx="2337728" cy="664571"/>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r>
              <a:rPr lang="en-US" b="1" dirty="0">
                <a:latin typeface="Arial Narrow" panose="020B0606020202030204" pitchFamily="34" charset="0"/>
              </a:rPr>
              <a:t>STL6N3LLH6</a:t>
            </a:r>
          </a:p>
          <a:p>
            <a:pPr algn="ctr"/>
            <a:r>
              <a:rPr lang="en-US" sz="1800" dirty="0">
                <a:latin typeface="Arial Narrow" panose="020B0606020202030204" pitchFamily="34" charset="0"/>
              </a:rPr>
              <a:t>Power MOSFET</a:t>
            </a:r>
          </a:p>
        </p:txBody>
      </p:sp>
    </p:spTree>
    <p:extLst>
      <p:ext uri="{BB962C8B-B14F-4D97-AF65-F5344CB8AC3E}">
        <p14:creationId xmlns:p14="http://schemas.microsoft.com/office/powerpoint/2010/main" val="285421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a:t>
            </a:r>
          </a:p>
        </p:txBody>
      </p:sp>
      <p:sp>
        <p:nvSpPr>
          <p:cNvPr id="4" name="Rectangle 2"/>
          <p:cNvSpPr>
            <a:spLocks noChangeArrowheads="1"/>
          </p:cNvSpPr>
          <p:nvPr/>
        </p:nvSpPr>
        <p:spPr bwMode="auto">
          <a:xfrm>
            <a:off x="1500026" y="916829"/>
            <a:ext cx="21587571" cy="5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33504870"/>
              </p:ext>
            </p:extLst>
          </p:nvPr>
        </p:nvGraphicFramePr>
        <p:xfrm>
          <a:off x="1500027" y="916829"/>
          <a:ext cx="9647434" cy="5770595"/>
        </p:xfrm>
        <a:graphic>
          <a:graphicData uri="http://schemas.openxmlformats.org/presentationml/2006/ole">
            <mc:AlternateContent xmlns:mc="http://schemas.openxmlformats.org/markup-compatibility/2006">
              <mc:Choice xmlns:v="urn:schemas-microsoft-com:vml" Requires="v">
                <p:oleObj spid="_x0000_s14538" name="Visio" r:id="rId3" imgW="9851465" imgH="5875205" progId="Visio.Drawing.11">
                  <p:embed/>
                </p:oleObj>
              </mc:Choice>
              <mc:Fallback>
                <p:oleObj name="Visio" r:id="rId3" imgW="9851465" imgH="5875205"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027" y="916829"/>
                        <a:ext cx="9647434" cy="5770595"/>
                      </a:xfrm>
                      <a:prstGeom prst="rect">
                        <a:avLst/>
                      </a:prstGeom>
                      <a:noFill/>
                    </p:spPr>
                  </p:pic>
                </p:oleObj>
              </mc:Fallback>
            </mc:AlternateContent>
          </a:graphicData>
        </a:graphic>
      </p:graphicFrame>
    </p:spTree>
    <p:extLst>
      <p:ext uri="{BB962C8B-B14F-4D97-AF65-F5344CB8AC3E}">
        <p14:creationId xmlns:p14="http://schemas.microsoft.com/office/powerpoint/2010/main" val="27577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a:t>
            </a:r>
          </a:p>
        </p:txBody>
      </p:sp>
      <p:grpSp>
        <p:nvGrpSpPr>
          <p:cNvPr id="96" name="Group 95"/>
          <p:cNvGrpSpPr/>
          <p:nvPr/>
        </p:nvGrpSpPr>
        <p:grpSpPr>
          <a:xfrm>
            <a:off x="252518" y="1730959"/>
            <a:ext cx="2413791" cy="2862012"/>
            <a:chOff x="1366481" y="976610"/>
            <a:chExt cx="2413791" cy="286201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481" y="1488493"/>
              <a:ext cx="2413791" cy="2350129"/>
            </a:xfrm>
            <a:prstGeom prst="rect">
              <a:avLst/>
            </a:prstGeom>
          </p:spPr>
        </p:pic>
        <p:grpSp>
          <p:nvGrpSpPr>
            <p:cNvPr id="95" name="Group 94"/>
            <p:cNvGrpSpPr/>
            <p:nvPr/>
          </p:nvGrpSpPr>
          <p:grpSpPr>
            <a:xfrm>
              <a:off x="1366481" y="976610"/>
              <a:ext cx="2037887" cy="841250"/>
              <a:chOff x="1366481" y="976610"/>
              <a:chExt cx="2037887" cy="841250"/>
            </a:xfrm>
          </p:grpSpPr>
          <p:sp>
            <p:nvSpPr>
              <p:cNvPr id="5" name="Rectangle 4"/>
              <p:cNvSpPr/>
              <p:nvPr/>
            </p:nvSpPr>
            <p:spPr>
              <a:xfrm>
                <a:off x="1366481" y="1488493"/>
                <a:ext cx="1884238" cy="329367"/>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03612" y="976610"/>
                <a:ext cx="612810" cy="461772"/>
              </a:xfrm>
              <a:prstGeom prst="rect">
                <a:avLst/>
              </a:prstGeom>
              <a:noFill/>
            </p:spPr>
            <p:txBody>
              <a:bodyPr wrap="none" rtlCol="0">
                <a:spAutoFit/>
              </a:bodyPr>
              <a:lstStyle/>
              <a:p>
                <a:pPr algn="ctr"/>
                <a:r>
                  <a:rPr lang="it-IT" dirty="0"/>
                  <a:t>M4</a:t>
                </a:r>
                <a:endParaRPr lang="en-US" dirty="0"/>
              </a:p>
            </p:txBody>
          </p:sp>
          <p:sp>
            <p:nvSpPr>
              <p:cNvPr id="7" name="TextBox 6"/>
              <p:cNvSpPr txBox="1"/>
              <p:nvPr/>
            </p:nvSpPr>
            <p:spPr>
              <a:xfrm>
                <a:off x="1857775" y="976610"/>
                <a:ext cx="612810" cy="461772"/>
              </a:xfrm>
              <a:prstGeom prst="rect">
                <a:avLst/>
              </a:prstGeom>
              <a:noFill/>
            </p:spPr>
            <p:txBody>
              <a:bodyPr wrap="none" rtlCol="0">
                <a:spAutoFit/>
              </a:bodyPr>
              <a:lstStyle/>
              <a:p>
                <a:pPr algn="ctr"/>
                <a:r>
                  <a:rPr lang="it-IT" dirty="0"/>
                  <a:t>M2</a:t>
                </a:r>
                <a:endParaRPr lang="en-US" dirty="0"/>
              </a:p>
            </p:txBody>
          </p:sp>
          <p:sp>
            <p:nvSpPr>
              <p:cNvPr id="8" name="TextBox 7"/>
              <p:cNvSpPr txBox="1"/>
              <p:nvPr/>
            </p:nvSpPr>
            <p:spPr>
              <a:xfrm>
                <a:off x="2350277" y="976610"/>
                <a:ext cx="612810" cy="461772"/>
              </a:xfrm>
              <a:prstGeom prst="rect">
                <a:avLst/>
              </a:prstGeom>
              <a:noFill/>
            </p:spPr>
            <p:txBody>
              <a:bodyPr wrap="none" rtlCol="0">
                <a:spAutoFit/>
              </a:bodyPr>
              <a:lstStyle/>
              <a:p>
                <a:pPr algn="ctr"/>
                <a:r>
                  <a:rPr lang="it-IT" dirty="0"/>
                  <a:t>M3</a:t>
                </a:r>
                <a:endParaRPr lang="en-US" dirty="0"/>
              </a:p>
            </p:txBody>
          </p:sp>
          <p:sp>
            <p:nvSpPr>
              <p:cNvPr id="9" name="TextBox 8"/>
              <p:cNvSpPr txBox="1"/>
              <p:nvPr/>
            </p:nvSpPr>
            <p:spPr>
              <a:xfrm>
                <a:off x="2791558" y="976610"/>
                <a:ext cx="612810" cy="461772"/>
              </a:xfrm>
              <a:prstGeom prst="rect">
                <a:avLst/>
              </a:prstGeom>
              <a:noFill/>
            </p:spPr>
            <p:txBody>
              <a:bodyPr wrap="none" rtlCol="0">
                <a:spAutoFit/>
              </a:bodyPr>
              <a:lstStyle/>
              <a:p>
                <a:pPr algn="ctr"/>
                <a:r>
                  <a:rPr lang="it-IT" dirty="0"/>
                  <a:t>M1</a:t>
                </a:r>
                <a:endParaRPr lang="en-US" dirty="0"/>
              </a:p>
            </p:txBody>
          </p:sp>
          <p:cxnSp>
            <p:nvCxnSpPr>
              <p:cNvPr id="10" name="Straight Connector 9"/>
              <p:cNvCxnSpPr/>
              <p:nvPr/>
            </p:nvCxnSpPr>
            <p:spPr>
              <a:xfrm>
                <a:off x="171001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64179"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733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12383"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19" name="AutoShape 12"/>
          <p:cNvSpPr>
            <a:spLocks noChangeArrowheads="1"/>
          </p:cNvSpPr>
          <p:nvPr/>
        </p:nvSpPr>
        <p:spPr bwMode="auto">
          <a:xfrm>
            <a:off x="7005993" y="2670212"/>
            <a:ext cx="1600570" cy="28359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20" name="AutoShape 17"/>
          <p:cNvSpPr>
            <a:spLocks noChangeArrowheads="1"/>
          </p:cNvSpPr>
          <p:nvPr/>
        </p:nvSpPr>
        <p:spPr bwMode="auto">
          <a:xfrm>
            <a:off x="4716668" y="3227436"/>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21" name="Text Box 49"/>
          <p:cNvSpPr txBox="1">
            <a:spLocks noChangeArrowheads="1"/>
          </p:cNvSpPr>
          <p:nvPr/>
        </p:nvSpPr>
        <p:spPr bwMode="auto">
          <a:xfrm>
            <a:off x="6961533" y="3306353"/>
            <a:ext cx="730419"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SPI2</a:t>
            </a:r>
            <a:endParaRPr lang="en-US" sz="1200" dirty="0"/>
          </a:p>
        </p:txBody>
      </p:sp>
      <p:sp>
        <p:nvSpPr>
          <p:cNvPr id="22" name="Line 54"/>
          <p:cNvSpPr>
            <a:spLocks noChangeShapeType="1"/>
          </p:cNvSpPr>
          <p:nvPr/>
        </p:nvSpPr>
        <p:spPr bwMode="auto">
          <a:xfrm>
            <a:off x="5936150" y="3439663"/>
            <a:ext cx="1097552"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AutoShape 17"/>
          <p:cNvSpPr>
            <a:spLocks noChangeArrowheads="1"/>
          </p:cNvSpPr>
          <p:nvPr/>
        </p:nvSpPr>
        <p:spPr bwMode="auto">
          <a:xfrm>
            <a:off x="4716668" y="3819460"/>
            <a:ext cx="1219482" cy="457306"/>
          </a:xfrm>
          <a:prstGeom prst="roundRect">
            <a:avLst>
              <a:gd name="adj" fmla="val 16667"/>
            </a:avLst>
          </a:prstGeom>
          <a:solidFill>
            <a:srgbClr val="99CCFF"/>
          </a:solidFill>
          <a:ln w="9525">
            <a:solidFill>
              <a:schemeClr val="tx1"/>
            </a:solidFill>
            <a:prstDash val="lgDash"/>
            <a:round/>
            <a:headEnd/>
            <a:tailEnd/>
          </a:ln>
        </p:spPr>
        <p:txBody>
          <a:bodyPr wrap="none" anchor="ctr"/>
          <a:lstStyle/>
          <a:p>
            <a:pPr algn="ctr" eaLnBrk="0" hangingPunct="0"/>
            <a:r>
              <a:rPr lang="it-IT" sz="1100" dirty="0"/>
              <a:t>Magnetometer</a:t>
            </a:r>
            <a:endParaRPr lang="en-US" sz="1100" dirty="0"/>
          </a:p>
        </p:txBody>
      </p:sp>
      <p:sp>
        <p:nvSpPr>
          <p:cNvPr id="24" name="AutoShape 13"/>
          <p:cNvSpPr>
            <a:spLocks noChangeArrowheads="1"/>
          </p:cNvSpPr>
          <p:nvPr/>
        </p:nvSpPr>
        <p:spPr bwMode="auto">
          <a:xfrm>
            <a:off x="9480892" y="3445108"/>
            <a:ext cx="1430762" cy="5156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Power MOS x4</a:t>
            </a:r>
            <a:endParaRPr lang="en-US" sz="1100" dirty="0"/>
          </a:p>
        </p:txBody>
      </p:sp>
      <p:sp>
        <p:nvSpPr>
          <p:cNvPr id="25" name="Text Box 50"/>
          <p:cNvSpPr txBox="1">
            <a:spLocks noChangeArrowheads="1"/>
          </p:cNvSpPr>
          <p:nvPr/>
        </p:nvSpPr>
        <p:spPr bwMode="auto">
          <a:xfrm>
            <a:off x="7787607" y="3503869"/>
            <a:ext cx="85092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TIM4 PWM out</a:t>
            </a:r>
            <a:endParaRPr lang="en-US" sz="1200" dirty="0"/>
          </a:p>
        </p:txBody>
      </p:sp>
      <p:sp>
        <p:nvSpPr>
          <p:cNvPr id="26" name="AutoShape 13"/>
          <p:cNvSpPr>
            <a:spLocks noChangeArrowheads="1"/>
          </p:cNvSpPr>
          <p:nvPr/>
        </p:nvSpPr>
        <p:spPr bwMode="auto">
          <a:xfrm>
            <a:off x="9587671" y="4262096"/>
            <a:ext cx="1233460" cy="524157"/>
          </a:xfrm>
          <a:prstGeom prst="roundRect">
            <a:avLst>
              <a:gd name="adj" fmla="val 16667"/>
            </a:avLst>
          </a:prstGeom>
          <a:solidFill>
            <a:schemeClr val="bg1">
              <a:lumMod val="65000"/>
            </a:schemeClr>
          </a:solidFill>
          <a:ln w="9525">
            <a:solidFill>
              <a:schemeClr val="tx1"/>
            </a:solidFill>
            <a:round/>
            <a:headEnd/>
            <a:tailEnd/>
          </a:ln>
        </p:spPr>
        <p:txBody>
          <a:bodyPr wrap="none" anchor="ctr"/>
          <a:lstStyle/>
          <a:p>
            <a:pPr algn="ctr" eaLnBrk="0" hangingPunct="0"/>
            <a:r>
              <a:rPr lang="it-IT" sz="1100" dirty="0"/>
              <a:t>Remocon RX*</a:t>
            </a:r>
            <a:endParaRPr lang="en-US" sz="1100" dirty="0"/>
          </a:p>
        </p:txBody>
      </p:sp>
      <p:sp>
        <p:nvSpPr>
          <p:cNvPr id="27" name="Text Box 50"/>
          <p:cNvSpPr txBox="1">
            <a:spLocks noChangeArrowheads="1"/>
          </p:cNvSpPr>
          <p:nvPr/>
        </p:nvSpPr>
        <p:spPr bwMode="auto">
          <a:xfrm>
            <a:off x="7637596" y="4290417"/>
            <a:ext cx="995984"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TIM2 input capture </a:t>
            </a:r>
            <a:endParaRPr lang="en-US" sz="1200" dirty="0"/>
          </a:p>
        </p:txBody>
      </p:sp>
      <p:sp>
        <p:nvSpPr>
          <p:cNvPr id="28" name="AutoShape 13"/>
          <p:cNvSpPr>
            <a:spLocks noChangeArrowheads="1"/>
          </p:cNvSpPr>
          <p:nvPr/>
        </p:nvSpPr>
        <p:spPr bwMode="auto">
          <a:xfrm>
            <a:off x="4716669" y="4439224"/>
            <a:ext cx="1220117" cy="524157"/>
          </a:xfrm>
          <a:prstGeom prst="roundRect">
            <a:avLst>
              <a:gd name="adj" fmla="val 16667"/>
            </a:avLst>
          </a:prstGeom>
          <a:solidFill>
            <a:srgbClr val="99CCFF"/>
          </a:solidFill>
          <a:ln w="9525">
            <a:solidFill>
              <a:schemeClr val="tx1"/>
            </a:solidFill>
            <a:prstDash val="dash"/>
            <a:round/>
            <a:headEnd/>
            <a:tailEnd/>
          </a:ln>
        </p:spPr>
        <p:txBody>
          <a:bodyPr wrap="none" anchor="ctr"/>
          <a:lstStyle/>
          <a:p>
            <a:pPr algn="ctr" eaLnBrk="0" hangingPunct="0"/>
            <a:r>
              <a:rPr lang="it-IT" sz="1100" dirty="0"/>
              <a:t>Pressure Sensor</a:t>
            </a:r>
            <a:endParaRPr lang="en-US" sz="1100" dirty="0"/>
          </a:p>
        </p:txBody>
      </p:sp>
      <p:sp>
        <p:nvSpPr>
          <p:cNvPr id="29" name="Text Box 50"/>
          <p:cNvSpPr txBox="1">
            <a:spLocks noChangeArrowheads="1"/>
          </p:cNvSpPr>
          <p:nvPr/>
        </p:nvSpPr>
        <p:spPr bwMode="auto">
          <a:xfrm>
            <a:off x="7550044" y="2697708"/>
            <a:ext cx="51546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SPI1</a:t>
            </a:r>
            <a:endParaRPr lang="en-US" sz="1200" dirty="0"/>
          </a:p>
        </p:txBody>
      </p:sp>
      <p:sp>
        <p:nvSpPr>
          <p:cNvPr id="30" name="Line 31"/>
          <p:cNvSpPr>
            <a:spLocks noChangeShapeType="1"/>
          </p:cNvSpPr>
          <p:nvPr/>
        </p:nvSpPr>
        <p:spPr bwMode="auto">
          <a:xfrm rot="5400000">
            <a:off x="7669027" y="2514346"/>
            <a:ext cx="304871"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54"/>
          <p:cNvSpPr>
            <a:spLocks noChangeShapeType="1"/>
          </p:cNvSpPr>
          <p:nvPr/>
        </p:nvSpPr>
        <p:spPr bwMode="auto">
          <a:xfrm>
            <a:off x="8618794" y="3704152"/>
            <a:ext cx="862098" cy="45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54"/>
          <p:cNvSpPr>
            <a:spLocks noChangeShapeType="1"/>
          </p:cNvSpPr>
          <p:nvPr/>
        </p:nvSpPr>
        <p:spPr bwMode="auto">
          <a:xfrm flipH="1">
            <a:off x="8618794" y="4524175"/>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Text Box 11"/>
          <p:cNvSpPr txBox="1">
            <a:spLocks noChangeArrowheads="1"/>
          </p:cNvSpPr>
          <p:nvPr/>
        </p:nvSpPr>
        <p:spPr bwMode="auto">
          <a:xfrm>
            <a:off x="7147920" y="5532926"/>
            <a:ext cx="1353887"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34" name="Text Box 11"/>
          <p:cNvSpPr txBox="1">
            <a:spLocks noChangeArrowheads="1"/>
          </p:cNvSpPr>
          <p:nvPr/>
        </p:nvSpPr>
        <p:spPr bwMode="auto">
          <a:xfrm>
            <a:off x="3589635" y="3300374"/>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LSM6DSL</a:t>
            </a:r>
            <a:endParaRPr lang="en-US" sz="1400" dirty="0">
              <a:solidFill>
                <a:srgbClr val="0070C0"/>
              </a:solidFill>
            </a:endParaRPr>
          </a:p>
        </p:txBody>
      </p:sp>
      <p:sp>
        <p:nvSpPr>
          <p:cNvPr id="35" name="Rectangle 34"/>
          <p:cNvSpPr/>
          <p:nvPr/>
        </p:nvSpPr>
        <p:spPr>
          <a:xfrm>
            <a:off x="3589635" y="4547378"/>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dirty="0">
                <a:solidFill>
                  <a:srgbClr val="0070C0"/>
                </a:solidFill>
                <a:latin typeface="Arial" charset="0"/>
                <a:ea typeface="ＭＳ Ｐゴシック" pitchFamily="34" charset="-128"/>
              </a:rPr>
              <a:t>LPS22HD</a:t>
            </a:r>
          </a:p>
        </p:txBody>
      </p:sp>
      <p:sp>
        <p:nvSpPr>
          <p:cNvPr id="36" name="AutoShape 17"/>
          <p:cNvSpPr>
            <a:spLocks noChangeArrowheads="1"/>
          </p:cNvSpPr>
          <p:nvPr/>
        </p:nvSpPr>
        <p:spPr bwMode="auto">
          <a:xfrm>
            <a:off x="4145401" y="1743739"/>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Battery charger</a:t>
            </a:r>
            <a:endParaRPr lang="en-US" sz="1100" dirty="0"/>
          </a:p>
        </p:txBody>
      </p:sp>
      <p:sp>
        <p:nvSpPr>
          <p:cNvPr id="37" name="Line 54"/>
          <p:cNvSpPr>
            <a:spLocks noChangeShapeType="1"/>
          </p:cNvSpPr>
          <p:nvPr/>
        </p:nvSpPr>
        <p:spPr bwMode="auto">
          <a:xfrm>
            <a:off x="3840530" y="197239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Text Box 11"/>
          <p:cNvSpPr txBox="1">
            <a:spLocks noChangeArrowheads="1"/>
          </p:cNvSpPr>
          <p:nvPr/>
        </p:nvSpPr>
        <p:spPr bwMode="auto">
          <a:xfrm>
            <a:off x="3012383" y="1781910"/>
            <a:ext cx="720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Micro USB **</a:t>
            </a:r>
            <a:endParaRPr lang="en-US" sz="1200" dirty="0"/>
          </a:p>
        </p:txBody>
      </p:sp>
      <p:cxnSp>
        <p:nvCxnSpPr>
          <p:cNvPr id="39" name="Straight Connector 38"/>
          <p:cNvCxnSpPr>
            <a:stCxn id="23" idx="3"/>
          </p:cNvCxnSpPr>
          <p:nvPr/>
        </p:nvCxnSpPr>
        <p:spPr>
          <a:xfrm>
            <a:off x="5936151" y="4048113"/>
            <a:ext cx="548776"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 Box 11"/>
          <p:cNvSpPr txBox="1">
            <a:spLocks noChangeArrowheads="1"/>
          </p:cNvSpPr>
          <p:nvPr/>
        </p:nvSpPr>
        <p:spPr bwMode="auto">
          <a:xfrm>
            <a:off x="3666345" y="3925197"/>
            <a:ext cx="974040"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LIS2MDL</a:t>
            </a:r>
            <a:endParaRPr lang="en-US" sz="1400" dirty="0">
              <a:solidFill>
                <a:srgbClr val="0070C0"/>
              </a:solidFill>
            </a:endParaRPr>
          </a:p>
        </p:txBody>
      </p:sp>
      <p:cxnSp>
        <p:nvCxnSpPr>
          <p:cNvPr id="41" name="Straight Connector 40"/>
          <p:cNvCxnSpPr/>
          <p:nvPr/>
        </p:nvCxnSpPr>
        <p:spPr>
          <a:xfrm>
            <a:off x="5356220" y="1972392"/>
            <a:ext cx="466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728634" y="18430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Rectangle 42"/>
          <p:cNvSpPr/>
          <p:nvPr/>
        </p:nvSpPr>
        <p:spPr>
          <a:xfrm>
            <a:off x="8923665" y="43856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Line 54"/>
          <p:cNvSpPr>
            <a:spLocks noChangeShapeType="1"/>
          </p:cNvSpPr>
          <p:nvPr/>
        </p:nvSpPr>
        <p:spPr bwMode="auto">
          <a:xfrm flipH="1">
            <a:off x="9035559" y="4524176"/>
            <a:ext cx="54695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50"/>
          <p:cNvSpPr txBox="1">
            <a:spLocks noChangeArrowheads="1"/>
          </p:cNvSpPr>
          <p:nvPr/>
        </p:nvSpPr>
        <p:spPr bwMode="auto">
          <a:xfrm>
            <a:off x="9362453" y="4969300"/>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I2C connector</a:t>
            </a:r>
            <a:endParaRPr lang="en-US" sz="1200" dirty="0"/>
          </a:p>
        </p:txBody>
      </p:sp>
      <p:sp>
        <p:nvSpPr>
          <p:cNvPr id="46" name="Rectangle 45"/>
          <p:cNvSpPr/>
          <p:nvPr/>
        </p:nvSpPr>
        <p:spPr>
          <a:xfrm>
            <a:off x="11227882" y="358739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Line 54"/>
          <p:cNvSpPr>
            <a:spLocks noChangeShapeType="1"/>
          </p:cNvSpPr>
          <p:nvPr/>
        </p:nvSpPr>
        <p:spPr bwMode="auto">
          <a:xfrm>
            <a:off x="10918010" y="372820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Text Box 50"/>
          <p:cNvSpPr txBox="1">
            <a:spLocks noChangeArrowheads="1"/>
          </p:cNvSpPr>
          <p:nvPr/>
        </p:nvSpPr>
        <p:spPr bwMode="auto">
          <a:xfrm>
            <a:off x="11305380" y="3514949"/>
            <a:ext cx="71407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dirty="0"/>
              <a:t>4 x DC motor</a:t>
            </a:r>
          </a:p>
        </p:txBody>
      </p:sp>
      <p:sp>
        <p:nvSpPr>
          <p:cNvPr id="59" name="Rectangle 58"/>
          <p:cNvSpPr/>
          <p:nvPr/>
        </p:nvSpPr>
        <p:spPr>
          <a:xfrm>
            <a:off x="5244323" y="240462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Elbow Connector 59"/>
          <p:cNvCxnSpPr>
            <a:endCxn id="59" idx="3"/>
          </p:cNvCxnSpPr>
          <p:nvPr/>
        </p:nvCxnSpPr>
        <p:spPr>
          <a:xfrm rot="5400000">
            <a:off x="5187488" y="2141126"/>
            <a:ext cx="570767" cy="23330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 Box 11"/>
          <p:cNvSpPr txBox="1">
            <a:spLocks noChangeArrowheads="1"/>
          </p:cNvSpPr>
          <p:nvPr/>
        </p:nvSpPr>
        <p:spPr bwMode="auto">
          <a:xfrm>
            <a:off x="4299010" y="2318339"/>
            <a:ext cx="90360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LiPo 1-cell battery</a:t>
            </a:r>
            <a:endParaRPr lang="en-US" sz="1200" dirty="0"/>
          </a:p>
        </p:txBody>
      </p:sp>
      <p:sp>
        <p:nvSpPr>
          <p:cNvPr id="62" name="AutoShape 17"/>
          <p:cNvSpPr>
            <a:spLocks noChangeArrowheads="1"/>
          </p:cNvSpPr>
          <p:nvPr/>
        </p:nvSpPr>
        <p:spPr bwMode="auto">
          <a:xfrm>
            <a:off x="7213035" y="1904605"/>
            <a:ext cx="1219482" cy="45730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BLE module</a:t>
            </a:r>
            <a:endParaRPr lang="en-US" sz="1100" dirty="0"/>
          </a:p>
        </p:txBody>
      </p:sp>
      <p:sp>
        <p:nvSpPr>
          <p:cNvPr id="64" name="Rectangle 63"/>
          <p:cNvSpPr/>
          <p:nvPr/>
        </p:nvSpPr>
        <p:spPr>
          <a:xfrm>
            <a:off x="9105037" y="5065276"/>
            <a:ext cx="111896" cy="277063"/>
          </a:xfrm>
          <a:prstGeom prst="rect">
            <a:avLst/>
          </a:prstGeom>
          <a:solidFill>
            <a:srgbClr val="90989E"/>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Line 54"/>
          <p:cNvSpPr>
            <a:spLocks noChangeShapeType="1"/>
          </p:cNvSpPr>
          <p:nvPr/>
        </p:nvSpPr>
        <p:spPr bwMode="auto">
          <a:xfrm flipV="1">
            <a:off x="8606564" y="5215924"/>
            <a:ext cx="49769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Text Box 50"/>
          <p:cNvSpPr txBox="1">
            <a:spLocks noChangeArrowheads="1"/>
          </p:cNvSpPr>
          <p:nvPr/>
        </p:nvSpPr>
        <p:spPr bwMode="auto">
          <a:xfrm>
            <a:off x="9064870" y="4303196"/>
            <a:ext cx="600040"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PWM</a:t>
            </a:r>
            <a:endParaRPr lang="en-US" sz="1200" dirty="0"/>
          </a:p>
        </p:txBody>
      </p:sp>
      <p:sp>
        <p:nvSpPr>
          <p:cNvPr id="67" name="Text Box 49"/>
          <p:cNvSpPr txBox="1">
            <a:spLocks noChangeArrowheads="1"/>
          </p:cNvSpPr>
          <p:nvPr/>
        </p:nvSpPr>
        <p:spPr bwMode="auto">
          <a:xfrm>
            <a:off x="7924191" y="5083771"/>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I2C2</a:t>
            </a:r>
            <a:endParaRPr lang="en-US" sz="1200" dirty="0"/>
          </a:p>
        </p:txBody>
      </p:sp>
      <p:sp>
        <p:nvSpPr>
          <p:cNvPr id="68" name="Text Box 11"/>
          <p:cNvSpPr txBox="1">
            <a:spLocks noChangeArrowheads="1"/>
          </p:cNvSpPr>
          <p:nvPr/>
        </p:nvSpPr>
        <p:spPr bwMode="auto">
          <a:xfrm>
            <a:off x="7217472" y="1603438"/>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SPBTLE-RF</a:t>
            </a:r>
            <a:endParaRPr lang="en-US" sz="1400" dirty="0">
              <a:solidFill>
                <a:srgbClr val="0070C0"/>
              </a:solidFill>
            </a:endParaRPr>
          </a:p>
        </p:txBody>
      </p:sp>
      <p:sp>
        <p:nvSpPr>
          <p:cNvPr id="69" name="Rectangle 68"/>
          <p:cNvSpPr/>
          <p:nvPr/>
        </p:nvSpPr>
        <p:spPr>
          <a:xfrm>
            <a:off x="5504891" y="5081992"/>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Text Box 50"/>
          <p:cNvSpPr txBox="1">
            <a:spLocks noChangeArrowheads="1"/>
          </p:cNvSpPr>
          <p:nvPr/>
        </p:nvSpPr>
        <p:spPr bwMode="auto">
          <a:xfrm>
            <a:off x="4578665" y="5005421"/>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 connector</a:t>
            </a:r>
            <a:endParaRPr lang="en-US" sz="1200" dirty="0"/>
          </a:p>
        </p:txBody>
      </p:sp>
      <p:sp>
        <p:nvSpPr>
          <p:cNvPr id="71" name="Line 54"/>
          <p:cNvSpPr>
            <a:spLocks noChangeShapeType="1"/>
          </p:cNvSpPr>
          <p:nvPr/>
        </p:nvSpPr>
        <p:spPr bwMode="auto">
          <a:xfrm flipV="1">
            <a:off x="5599040" y="5209406"/>
            <a:ext cx="1410539" cy="832"/>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Rectangle 71"/>
          <p:cNvSpPr/>
          <p:nvPr/>
        </p:nvSpPr>
        <p:spPr>
          <a:xfrm>
            <a:off x="9792383" y="171780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Elbow Connector 72"/>
          <p:cNvCxnSpPr/>
          <p:nvPr/>
        </p:nvCxnSpPr>
        <p:spPr>
          <a:xfrm flipV="1">
            <a:off x="8584880" y="1844445"/>
            <a:ext cx="1207503" cy="1172486"/>
          </a:xfrm>
          <a:prstGeom prst="bentConnector3">
            <a:avLst>
              <a:gd name="adj1" fmla="val 3719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 Box 49"/>
          <p:cNvSpPr txBox="1">
            <a:spLocks noChangeArrowheads="1"/>
          </p:cNvSpPr>
          <p:nvPr/>
        </p:nvSpPr>
        <p:spPr bwMode="auto">
          <a:xfrm>
            <a:off x="6968390" y="5050311"/>
            <a:ext cx="723562"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UART1</a:t>
            </a:r>
            <a:endParaRPr lang="en-US" sz="1200" dirty="0"/>
          </a:p>
        </p:txBody>
      </p:sp>
      <p:sp>
        <p:nvSpPr>
          <p:cNvPr id="75" name="Text Box 49"/>
          <p:cNvSpPr txBox="1">
            <a:spLocks noChangeArrowheads="1"/>
          </p:cNvSpPr>
          <p:nvPr/>
        </p:nvSpPr>
        <p:spPr bwMode="auto">
          <a:xfrm>
            <a:off x="7978572" y="2882742"/>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JTAG</a:t>
            </a:r>
            <a:endParaRPr lang="en-US" sz="1200" dirty="0"/>
          </a:p>
        </p:txBody>
      </p:sp>
      <p:sp>
        <p:nvSpPr>
          <p:cNvPr id="76" name="Text Box 50"/>
          <p:cNvSpPr txBox="1">
            <a:spLocks noChangeArrowheads="1"/>
          </p:cNvSpPr>
          <p:nvPr/>
        </p:nvSpPr>
        <p:spPr bwMode="auto">
          <a:xfrm>
            <a:off x="9950848" y="1643116"/>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JTAG connector</a:t>
            </a:r>
            <a:endParaRPr lang="en-US" sz="1200" dirty="0"/>
          </a:p>
        </p:txBody>
      </p:sp>
      <p:cxnSp>
        <p:nvCxnSpPr>
          <p:cNvPr id="77" name="Elbow Connector 76"/>
          <p:cNvCxnSpPr>
            <a:stCxn id="42" idx="2"/>
            <a:endCxn id="78" idx="1"/>
          </p:cNvCxnSpPr>
          <p:nvPr/>
        </p:nvCxnSpPr>
        <p:spPr>
          <a:xfrm rot="16200000" flipH="1">
            <a:off x="4929513" y="975176"/>
            <a:ext cx="882902" cy="317276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Text Box 49"/>
          <p:cNvSpPr txBox="1">
            <a:spLocks noChangeArrowheads="1"/>
          </p:cNvSpPr>
          <p:nvPr/>
        </p:nvSpPr>
        <p:spPr bwMode="auto">
          <a:xfrm>
            <a:off x="6957347" y="2864477"/>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USB</a:t>
            </a:r>
            <a:endParaRPr lang="en-US" sz="1200" dirty="0"/>
          </a:p>
        </p:txBody>
      </p:sp>
      <p:sp>
        <p:nvSpPr>
          <p:cNvPr id="79" name="Text Box 11"/>
          <p:cNvSpPr txBox="1">
            <a:spLocks noChangeArrowheads="1"/>
          </p:cNvSpPr>
          <p:nvPr/>
        </p:nvSpPr>
        <p:spPr bwMode="auto">
          <a:xfrm>
            <a:off x="4120931"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STC4054</a:t>
            </a:r>
            <a:endParaRPr lang="en-US" sz="1400" dirty="0">
              <a:solidFill>
                <a:srgbClr val="0070C0"/>
              </a:solidFill>
            </a:endParaRPr>
          </a:p>
        </p:txBody>
      </p:sp>
      <p:sp>
        <p:nvSpPr>
          <p:cNvPr id="80" name="AutoShape 17"/>
          <p:cNvSpPr>
            <a:spLocks noChangeArrowheads="1"/>
          </p:cNvSpPr>
          <p:nvPr/>
        </p:nvSpPr>
        <p:spPr bwMode="auto">
          <a:xfrm>
            <a:off x="5826601" y="1733388"/>
            <a:ext cx="713434"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en-US" sz="1100" dirty="0"/>
              <a:t>LDO</a:t>
            </a:r>
          </a:p>
        </p:txBody>
      </p:sp>
      <p:cxnSp>
        <p:nvCxnSpPr>
          <p:cNvPr id="81" name="Straight Arrow Connector 80"/>
          <p:cNvCxnSpPr/>
          <p:nvPr/>
        </p:nvCxnSpPr>
        <p:spPr>
          <a:xfrm>
            <a:off x="6536257" y="1972393"/>
            <a:ext cx="233301" cy="3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 Box 50"/>
          <p:cNvSpPr txBox="1">
            <a:spLocks noChangeArrowheads="1"/>
          </p:cNvSpPr>
          <p:nvPr/>
        </p:nvSpPr>
        <p:spPr bwMode="auto">
          <a:xfrm>
            <a:off x="6608456" y="1684239"/>
            <a:ext cx="501217"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3V3</a:t>
            </a:r>
            <a:endParaRPr lang="en-US" sz="1200" dirty="0"/>
          </a:p>
        </p:txBody>
      </p:sp>
      <p:cxnSp>
        <p:nvCxnSpPr>
          <p:cNvPr id="83" name="Elbow Connector 82"/>
          <p:cNvCxnSpPr>
            <a:endCxn id="28" idx="3"/>
          </p:cNvCxnSpPr>
          <p:nvPr/>
        </p:nvCxnSpPr>
        <p:spPr>
          <a:xfrm rot="5400000">
            <a:off x="5588251" y="3804623"/>
            <a:ext cx="1245213" cy="5481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 Box 11"/>
          <p:cNvSpPr txBox="1">
            <a:spLocks noChangeArrowheads="1"/>
          </p:cNvSpPr>
          <p:nvPr/>
        </p:nvSpPr>
        <p:spPr bwMode="auto">
          <a:xfrm>
            <a:off x="5565432"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LD39015</a:t>
            </a:r>
            <a:endParaRPr lang="en-US" sz="1400" dirty="0">
              <a:solidFill>
                <a:srgbClr val="0070C0"/>
              </a:solidFill>
            </a:endParaRPr>
          </a:p>
        </p:txBody>
      </p:sp>
      <p:sp>
        <p:nvSpPr>
          <p:cNvPr id="85" name="TextBox 84"/>
          <p:cNvSpPr txBox="1"/>
          <p:nvPr/>
        </p:nvSpPr>
        <p:spPr>
          <a:xfrm>
            <a:off x="5343480" y="5410494"/>
            <a:ext cx="404372" cy="307848"/>
          </a:xfrm>
          <a:prstGeom prst="rect">
            <a:avLst/>
          </a:prstGeom>
          <a:noFill/>
        </p:spPr>
        <p:txBody>
          <a:bodyPr wrap="none" rtlCol="0">
            <a:spAutoFit/>
          </a:bodyPr>
          <a:lstStyle/>
          <a:p>
            <a:r>
              <a:rPr kumimoji="1" lang="en-US" altLang="ja-JP" sz="1400" b="1" dirty="0">
                <a:solidFill>
                  <a:srgbClr val="0070C0"/>
                </a:solidFill>
              </a:rPr>
              <a:t>P7</a:t>
            </a:r>
            <a:endParaRPr kumimoji="1" lang="ja-JP" altLang="en-US" sz="1400" b="1" dirty="0">
              <a:solidFill>
                <a:srgbClr val="0070C0"/>
              </a:solidFill>
            </a:endParaRPr>
          </a:p>
        </p:txBody>
      </p:sp>
      <p:sp>
        <p:nvSpPr>
          <p:cNvPr id="86" name="TextBox 85"/>
          <p:cNvSpPr txBox="1"/>
          <p:nvPr/>
        </p:nvSpPr>
        <p:spPr>
          <a:xfrm>
            <a:off x="9080265" y="5409687"/>
            <a:ext cx="404372" cy="307848"/>
          </a:xfrm>
          <a:prstGeom prst="rect">
            <a:avLst/>
          </a:prstGeom>
          <a:noFill/>
        </p:spPr>
        <p:txBody>
          <a:bodyPr wrap="none" rtlCol="0">
            <a:spAutoFit/>
          </a:bodyPr>
          <a:lstStyle/>
          <a:p>
            <a:r>
              <a:rPr kumimoji="1" lang="en-US" altLang="ja-JP" sz="1400" b="1" dirty="0">
                <a:solidFill>
                  <a:srgbClr val="0070C0"/>
                </a:solidFill>
              </a:rPr>
              <a:t>P3</a:t>
            </a:r>
            <a:endParaRPr kumimoji="1" lang="ja-JP" altLang="en-US" sz="1400" b="1" dirty="0">
              <a:solidFill>
                <a:srgbClr val="0070C0"/>
              </a:solidFill>
            </a:endParaRPr>
          </a:p>
        </p:txBody>
      </p:sp>
      <p:sp>
        <p:nvSpPr>
          <p:cNvPr id="87" name="TextBox 86"/>
          <p:cNvSpPr txBox="1"/>
          <p:nvPr/>
        </p:nvSpPr>
        <p:spPr>
          <a:xfrm>
            <a:off x="8798076" y="4681079"/>
            <a:ext cx="404372" cy="307848"/>
          </a:xfrm>
          <a:prstGeom prst="rect">
            <a:avLst/>
          </a:prstGeom>
          <a:noFill/>
        </p:spPr>
        <p:txBody>
          <a:bodyPr wrap="none" rtlCol="0">
            <a:spAutoFit/>
          </a:bodyPr>
          <a:lstStyle/>
          <a:p>
            <a:r>
              <a:rPr kumimoji="1" lang="en-US" altLang="ja-JP" sz="1400" b="1" dirty="0">
                <a:solidFill>
                  <a:srgbClr val="0070C0"/>
                </a:solidFill>
              </a:rPr>
              <a:t>P6</a:t>
            </a:r>
            <a:endParaRPr kumimoji="1" lang="ja-JP" altLang="en-US" sz="1400" b="1" dirty="0">
              <a:solidFill>
                <a:srgbClr val="0070C0"/>
              </a:solidFill>
            </a:endParaRPr>
          </a:p>
        </p:txBody>
      </p:sp>
      <p:sp>
        <p:nvSpPr>
          <p:cNvPr id="88" name="TextBox 87"/>
          <p:cNvSpPr txBox="1"/>
          <p:nvPr/>
        </p:nvSpPr>
        <p:spPr>
          <a:xfrm>
            <a:off x="11030093" y="3898040"/>
            <a:ext cx="821609" cy="523341"/>
          </a:xfrm>
          <a:prstGeom prst="rect">
            <a:avLst/>
          </a:prstGeom>
          <a:noFill/>
        </p:spPr>
        <p:txBody>
          <a:bodyPr wrap="square" rtlCol="0">
            <a:spAutoFit/>
          </a:bodyPr>
          <a:lstStyle/>
          <a:p>
            <a:r>
              <a:rPr kumimoji="1" lang="en-US" altLang="ja-JP" sz="1400" b="1" dirty="0">
                <a:solidFill>
                  <a:srgbClr val="0070C0"/>
                </a:solidFill>
              </a:rPr>
              <a:t>P1, P2, P4, P5</a:t>
            </a:r>
            <a:endParaRPr kumimoji="1" lang="ja-JP" altLang="en-US" sz="1400" b="1" dirty="0">
              <a:solidFill>
                <a:srgbClr val="0070C0"/>
              </a:solidFill>
            </a:endParaRPr>
          </a:p>
        </p:txBody>
      </p:sp>
      <p:sp>
        <p:nvSpPr>
          <p:cNvPr id="90" name="TextBox 89"/>
          <p:cNvSpPr txBox="1"/>
          <p:nvPr/>
        </p:nvSpPr>
        <p:spPr>
          <a:xfrm>
            <a:off x="9646145" y="1362259"/>
            <a:ext cx="404372" cy="307848"/>
          </a:xfrm>
          <a:prstGeom prst="rect">
            <a:avLst/>
          </a:prstGeom>
          <a:noFill/>
        </p:spPr>
        <p:txBody>
          <a:bodyPr wrap="none" rtlCol="0">
            <a:spAutoFit/>
          </a:bodyPr>
          <a:lstStyle/>
          <a:p>
            <a:r>
              <a:rPr kumimoji="1" lang="en-US" altLang="ja-JP" sz="1400" b="1" dirty="0">
                <a:solidFill>
                  <a:srgbClr val="0070C0"/>
                </a:solidFill>
              </a:rPr>
              <a:t>P8</a:t>
            </a:r>
            <a:endParaRPr kumimoji="1" lang="ja-JP" altLang="en-US" sz="1400" b="1" dirty="0">
              <a:solidFill>
                <a:srgbClr val="0070C0"/>
              </a:solidFill>
            </a:endParaRPr>
          </a:p>
        </p:txBody>
      </p:sp>
      <p:sp>
        <p:nvSpPr>
          <p:cNvPr id="91" name="TextBox 90"/>
          <p:cNvSpPr txBox="1"/>
          <p:nvPr/>
        </p:nvSpPr>
        <p:spPr>
          <a:xfrm>
            <a:off x="5074016" y="2739353"/>
            <a:ext cx="523021" cy="307848"/>
          </a:xfrm>
          <a:prstGeom prst="rect">
            <a:avLst/>
          </a:prstGeom>
          <a:noFill/>
        </p:spPr>
        <p:txBody>
          <a:bodyPr wrap="none" rtlCol="0">
            <a:spAutoFit/>
          </a:bodyPr>
          <a:lstStyle/>
          <a:p>
            <a:r>
              <a:rPr kumimoji="1" lang="en-US" altLang="ja-JP" sz="1400" b="1" dirty="0">
                <a:solidFill>
                  <a:srgbClr val="0070C0"/>
                </a:solidFill>
              </a:rPr>
              <a:t>BT1</a:t>
            </a:r>
            <a:endParaRPr kumimoji="1" lang="ja-JP" altLang="en-US" sz="1400" b="1" dirty="0">
              <a:solidFill>
                <a:srgbClr val="0070C0"/>
              </a:solidFill>
            </a:endParaRPr>
          </a:p>
        </p:txBody>
      </p:sp>
      <p:sp>
        <p:nvSpPr>
          <p:cNvPr id="92" name="TextBox 91"/>
          <p:cNvSpPr txBox="1"/>
          <p:nvPr/>
        </p:nvSpPr>
        <p:spPr>
          <a:xfrm>
            <a:off x="3510559" y="1438382"/>
            <a:ext cx="543865" cy="307848"/>
          </a:xfrm>
          <a:prstGeom prst="rect">
            <a:avLst/>
          </a:prstGeom>
          <a:noFill/>
        </p:spPr>
        <p:txBody>
          <a:bodyPr wrap="none" rtlCol="0">
            <a:spAutoFit/>
          </a:bodyPr>
          <a:lstStyle/>
          <a:p>
            <a:r>
              <a:rPr kumimoji="1" lang="en-US" altLang="ja-JP" sz="1400" b="1" dirty="0">
                <a:solidFill>
                  <a:srgbClr val="0070C0"/>
                </a:solidFill>
              </a:rPr>
              <a:t>CN1</a:t>
            </a:r>
            <a:endParaRPr kumimoji="1" lang="ja-JP" altLang="en-US" sz="1400" b="1" dirty="0">
              <a:solidFill>
                <a:srgbClr val="0070C0"/>
              </a:solidFill>
            </a:endParaRPr>
          </a:p>
        </p:txBody>
      </p:sp>
      <p:sp>
        <p:nvSpPr>
          <p:cNvPr id="93" name="Rectangle 92"/>
          <p:cNvSpPr/>
          <p:nvPr/>
        </p:nvSpPr>
        <p:spPr>
          <a:xfrm>
            <a:off x="9562318" y="3924955"/>
            <a:ext cx="1270193" cy="307848"/>
          </a:xfrm>
          <a:prstGeom prst="rect">
            <a:avLst/>
          </a:prstGeom>
        </p:spPr>
        <p:txBody>
          <a:bodyPr wrap="none">
            <a:spAutoFit/>
          </a:bodyPr>
          <a:lstStyle/>
          <a:p>
            <a:pPr algn="ctr" fontAlgn="ctr"/>
            <a:r>
              <a:rPr lang="en-US" altLang="ja-JP" sz="1400" dirty="0">
                <a:solidFill>
                  <a:srgbClr val="0070C0"/>
                </a:solidFill>
              </a:rPr>
              <a:t>STL6N3LLH6</a:t>
            </a:r>
            <a:endParaRPr lang="en-US" altLang="ja-JP" sz="1400" dirty="0">
              <a:solidFill>
                <a:srgbClr val="0070C0"/>
              </a:solidFill>
              <a:latin typeface="ＭＳ Ｐゴシック" panose="020B0600070205080204" pitchFamily="50" charset="-128"/>
            </a:endParaRPr>
          </a:p>
        </p:txBody>
      </p:sp>
    </p:spTree>
    <p:extLst>
      <p:ext uri="{BB962C8B-B14F-4D97-AF65-F5344CB8AC3E}">
        <p14:creationId xmlns:p14="http://schemas.microsoft.com/office/powerpoint/2010/main" val="2643377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4496" y="2605266"/>
            <a:ext cx="4186990" cy="565484"/>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bg1"/>
                </a:solidFill>
              </a:rPr>
              <a:t>Applications</a:t>
            </a:r>
          </a:p>
        </p:txBody>
      </p:sp>
      <p:sp>
        <p:nvSpPr>
          <p:cNvPr id="2" name="Title 1"/>
          <p:cNvSpPr>
            <a:spLocks noGrp="1"/>
          </p:cNvSpPr>
          <p:nvPr>
            <p:ph type="title"/>
          </p:nvPr>
        </p:nvSpPr>
        <p:spPr>
          <a:xfrm>
            <a:off x="824413" y="358342"/>
            <a:ext cx="10133095" cy="551433"/>
          </a:xfrm>
        </p:spPr>
        <p:txBody>
          <a:bodyPr/>
          <a:lstStyle/>
          <a:p>
            <a:r>
              <a:rPr lang="en-US" dirty="0"/>
              <a:t>Teaching at which level?</a:t>
            </a:r>
          </a:p>
        </p:txBody>
      </p:sp>
      <p:sp>
        <p:nvSpPr>
          <p:cNvPr id="3" name="Content Placeholder 2"/>
          <p:cNvSpPr>
            <a:spLocks noGrp="1"/>
          </p:cNvSpPr>
          <p:nvPr>
            <p:ph idx="1"/>
          </p:nvPr>
        </p:nvSpPr>
        <p:spPr>
          <a:xfrm>
            <a:off x="824413" y="1185024"/>
            <a:ext cx="10129064" cy="4564984"/>
          </a:xfrm>
        </p:spPr>
        <p:txBody>
          <a:bodyPr/>
          <a:lstStyle/>
          <a:p>
            <a:r>
              <a:rPr lang="en-US" dirty="0"/>
              <a:t>Visual wizard tools (such as </a:t>
            </a:r>
            <a:r>
              <a:rPr lang="en-US" dirty="0" err="1"/>
              <a:t>STMCubeMX</a:t>
            </a:r>
            <a:r>
              <a:rPr lang="en-US" dirty="0"/>
              <a:t>)</a:t>
            </a:r>
          </a:p>
          <a:p>
            <a:r>
              <a:rPr lang="en-US" dirty="0"/>
              <a:t>HAL (</a:t>
            </a:r>
            <a:r>
              <a:rPr lang="en-US" b="1" dirty="0"/>
              <a:t>H</a:t>
            </a:r>
            <a:r>
              <a:rPr lang="en-US" dirty="0"/>
              <a:t>ardware </a:t>
            </a:r>
            <a:r>
              <a:rPr lang="en-US" b="1" dirty="0"/>
              <a:t>A</a:t>
            </a:r>
            <a:r>
              <a:rPr lang="en-US" dirty="0"/>
              <a:t>bstraction </a:t>
            </a:r>
            <a:r>
              <a:rPr lang="en-US" b="1" dirty="0"/>
              <a:t>L</a:t>
            </a:r>
            <a:r>
              <a:rPr lang="en-US" dirty="0"/>
              <a:t>ayer) libraries</a:t>
            </a:r>
          </a:p>
          <a:p>
            <a:r>
              <a:rPr lang="en-US" dirty="0"/>
              <a:t>Bare-metal</a:t>
            </a:r>
          </a:p>
        </p:txBody>
      </p:sp>
      <p:sp>
        <p:nvSpPr>
          <p:cNvPr id="4" name="Rectangle 3"/>
          <p:cNvSpPr/>
          <p:nvPr/>
        </p:nvSpPr>
        <p:spPr>
          <a:xfrm>
            <a:off x="3814496" y="5434601"/>
            <a:ext cx="4199021"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bg1"/>
                </a:solidFill>
              </a:rPr>
              <a:t>Hardware</a:t>
            </a:r>
          </a:p>
        </p:txBody>
      </p:sp>
      <p:sp>
        <p:nvSpPr>
          <p:cNvPr id="5" name="Rectangle 4"/>
          <p:cNvSpPr/>
          <p:nvPr/>
        </p:nvSpPr>
        <p:spPr>
          <a:xfrm>
            <a:off x="3814496" y="4865132"/>
            <a:ext cx="2959769" cy="56548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bg1"/>
                </a:solidFill>
              </a:rPr>
              <a:t>CMSIS-Core</a:t>
            </a:r>
          </a:p>
        </p:txBody>
      </p:sp>
      <p:sp>
        <p:nvSpPr>
          <p:cNvPr id="6" name="Rectangle 5"/>
          <p:cNvSpPr/>
          <p:nvPr/>
        </p:nvSpPr>
        <p:spPr>
          <a:xfrm>
            <a:off x="3814496" y="4299648"/>
            <a:ext cx="2093495" cy="5654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bg1"/>
                </a:solidFill>
              </a:rPr>
              <a:t>HAL</a:t>
            </a:r>
          </a:p>
        </p:txBody>
      </p:sp>
      <p:sp>
        <p:nvSpPr>
          <p:cNvPr id="7" name="Rectangle 6"/>
          <p:cNvSpPr/>
          <p:nvPr/>
        </p:nvSpPr>
        <p:spPr>
          <a:xfrm>
            <a:off x="5907991" y="4299648"/>
            <a:ext cx="2105525" cy="565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chemeClr val="bg1"/>
              </a:solidFill>
            </a:endParaRPr>
          </a:p>
        </p:txBody>
      </p:sp>
      <p:sp>
        <p:nvSpPr>
          <p:cNvPr id="8" name="Rectangle 7"/>
          <p:cNvSpPr/>
          <p:nvPr/>
        </p:nvSpPr>
        <p:spPr>
          <a:xfrm>
            <a:off x="6617854" y="4865132"/>
            <a:ext cx="1383632" cy="565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chemeClr val="bg1"/>
              </a:solidFill>
            </a:endParaRPr>
          </a:p>
        </p:txBody>
      </p:sp>
      <p:sp>
        <p:nvSpPr>
          <p:cNvPr id="9" name="Rectangle 8"/>
          <p:cNvSpPr/>
          <p:nvPr/>
        </p:nvSpPr>
        <p:spPr>
          <a:xfrm>
            <a:off x="3814496" y="3742211"/>
            <a:ext cx="1509964" cy="565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err="1">
                <a:solidFill>
                  <a:schemeClr val="bg1"/>
                </a:solidFill>
              </a:rPr>
              <a:t>CubeMX</a:t>
            </a:r>
            <a:endParaRPr lang="en-US" sz="2800" dirty="0">
              <a:solidFill>
                <a:schemeClr val="bg1"/>
              </a:solidFill>
            </a:endParaRPr>
          </a:p>
        </p:txBody>
      </p:sp>
      <p:sp>
        <p:nvSpPr>
          <p:cNvPr id="10" name="Rectangle 9"/>
          <p:cNvSpPr/>
          <p:nvPr/>
        </p:nvSpPr>
        <p:spPr>
          <a:xfrm>
            <a:off x="5270317" y="3754243"/>
            <a:ext cx="2731169" cy="565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chemeClr val="bg1"/>
              </a:solidFill>
            </a:endParaRPr>
          </a:p>
        </p:txBody>
      </p:sp>
      <p:sp>
        <p:nvSpPr>
          <p:cNvPr id="11" name="Rectangle 10"/>
          <p:cNvSpPr/>
          <p:nvPr/>
        </p:nvSpPr>
        <p:spPr>
          <a:xfrm>
            <a:off x="4158521" y="3184774"/>
            <a:ext cx="2093496" cy="56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chemeClr val="bg1"/>
                </a:solidFill>
              </a:rPr>
              <a:t>Driver</a:t>
            </a:r>
          </a:p>
        </p:txBody>
      </p:sp>
      <p:sp>
        <p:nvSpPr>
          <p:cNvPr id="16" name="TextBox 15"/>
          <p:cNvSpPr txBox="1"/>
          <p:nvPr/>
        </p:nvSpPr>
        <p:spPr>
          <a:xfrm>
            <a:off x="7454049" y="4156193"/>
            <a:ext cx="3819114" cy="892552"/>
          </a:xfrm>
          <a:prstGeom prst="rect">
            <a:avLst/>
          </a:prstGeom>
          <a:noFill/>
        </p:spPr>
        <p:txBody>
          <a:bodyPr wrap="square" rtlCol="0">
            <a:spAutoFit/>
          </a:bodyPr>
          <a:lstStyle/>
          <a:p>
            <a:r>
              <a:rPr lang="en-US" sz="2800" dirty="0">
                <a:solidFill>
                  <a:srgbClr val="C00000"/>
                </a:solidFill>
              </a:rPr>
              <a:t>Bare-metal</a:t>
            </a:r>
            <a:r>
              <a:rPr lang="en-US" sz="2400" dirty="0"/>
              <a:t>: Bypass HAL and possibly CMSIS-Core</a:t>
            </a:r>
          </a:p>
        </p:txBody>
      </p:sp>
      <p:cxnSp>
        <p:nvCxnSpPr>
          <p:cNvPr id="20" name="Straight Arrow Connector 19"/>
          <p:cNvCxnSpPr>
            <a:cxnSpLocks/>
          </p:cNvCxnSpPr>
          <p:nvPr/>
        </p:nvCxnSpPr>
        <p:spPr>
          <a:xfrm>
            <a:off x="5645575" y="3103757"/>
            <a:ext cx="5865" cy="2484243"/>
          </a:xfrm>
          <a:prstGeom prst="straightConnector1">
            <a:avLst/>
          </a:prstGeom>
          <a:ln w="76200" cmpd="sng">
            <a:solidFill>
              <a:srgbClr val="C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BC6410B-CC8F-4493-8E65-2DF5B479E946}"/>
              </a:ext>
            </a:extLst>
          </p:cNvPr>
          <p:cNvCxnSpPr>
            <a:cxnSpLocks/>
          </p:cNvCxnSpPr>
          <p:nvPr/>
        </p:nvCxnSpPr>
        <p:spPr>
          <a:xfrm>
            <a:off x="4396468" y="3023219"/>
            <a:ext cx="5865" cy="2484243"/>
          </a:xfrm>
          <a:prstGeom prst="straightConnector1">
            <a:avLst/>
          </a:prstGeom>
          <a:ln w="76200" cmpd="sng">
            <a:solidFill>
              <a:srgbClr val="C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7CD02BC-4E99-4001-94B6-9AB9F9A7D322}"/>
              </a:ext>
            </a:extLst>
          </p:cNvPr>
          <p:cNvCxnSpPr>
            <a:cxnSpLocks/>
          </p:cNvCxnSpPr>
          <p:nvPr/>
        </p:nvCxnSpPr>
        <p:spPr>
          <a:xfrm>
            <a:off x="7354324" y="3065573"/>
            <a:ext cx="5865" cy="2484243"/>
          </a:xfrm>
          <a:prstGeom prst="straightConnector1">
            <a:avLst/>
          </a:prstGeom>
          <a:ln w="76200" cmpd="sng">
            <a:solidFill>
              <a:srgbClr val="C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95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 Level</a:t>
            </a:r>
          </a:p>
        </p:txBody>
      </p:sp>
      <p:sp>
        <p:nvSpPr>
          <p:cNvPr id="5" name="Rectangle 4"/>
          <p:cNvSpPr/>
          <p:nvPr/>
        </p:nvSpPr>
        <p:spPr>
          <a:xfrm>
            <a:off x="702748" y="1033775"/>
            <a:ext cx="7057725" cy="2862322"/>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i="1" dirty="0">
                <a:solidFill>
                  <a:schemeClr val="accent1"/>
                </a:solidFill>
                <a:latin typeface="Courier New" panose="02070309020205020404" pitchFamily="49" charset="0"/>
                <a:cs typeface="Courier New" panose="02070309020205020404" pitchFamily="49" charset="0"/>
              </a:rPr>
              <a:t>; Initialize the Red LED pin (PB.2)</a:t>
            </a:r>
          </a:p>
          <a:p>
            <a:r>
              <a:rPr lang="en-US" sz="1800" dirty="0">
                <a:solidFill>
                  <a:schemeClr val="tx1"/>
                </a:solidFill>
                <a:latin typeface="Courier New" panose="02070309020205020404" pitchFamily="49" charset="0"/>
                <a:cs typeface="Courier New" panose="02070309020205020404" pitchFamily="49" charset="0"/>
              </a:rPr>
              <a:t>static </a:t>
            </a:r>
            <a:r>
              <a:rPr lang="en-US" sz="1800" dirty="0" err="1">
                <a:solidFill>
                  <a:schemeClr val="tx1"/>
                </a:solidFill>
                <a:latin typeface="Courier New" panose="02070309020205020404" pitchFamily="49" charset="0"/>
                <a:cs typeface="Courier New" panose="02070309020205020404" pitchFamily="49" charset="0"/>
              </a:rPr>
              <a:t>GPIO_InitTypeDef</a:t>
            </a:r>
            <a:r>
              <a:rPr lang="en-US" sz="1800" dirty="0">
                <a:solidFill>
                  <a:schemeClr val="tx1"/>
                </a:solidFill>
                <a:latin typeface="Courier New" panose="02070309020205020404" pitchFamily="49" charset="0"/>
                <a:cs typeface="Courier New" panose="02070309020205020404" pitchFamily="49" charset="0"/>
              </a:rPr>
              <a:t>  </a:t>
            </a:r>
            <a:r>
              <a:rPr lang="en-US" sz="1800" dirty="0" err="1">
                <a:solidFill>
                  <a:schemeClr val="tx1"/>
                </a:solidFill>
                <a:latin typeface="Courier New" panose="02070309020205020404" pitchFamily="49" charset="0"/>
                <a:cs typeface="Courier New" panose="02070309020205020404" pitchFamily="49" charset="0"/>
              </a:rPr>
              <a:t>GPIO_InitStruct</a:t>
            </a:r>
            <a:r>
              <a:rPr lang="en-US" sz="1800" dirty="0">
                <a:solidFill>
                  <a:schemeClr val="tx1"/>
                </a:solidFill>
                <a:latin typeface="Courier New" panose="02070309020205020404" pitchFamily="49" charset="0"/>
                <a:cs typeface="Courier New" panose="02070309020205020404" pitchFamily="49" charset="0"/>
              </a:rPr>
              <a:t>;</a:t>
            </a:r>
          </a:p>
          <a:p>
            <a:r>
              <a:rPr lang="en-US" sz="1800" dirty="0" err="1">
                <a:solidFill>
                  <a:schemeClr val="tx1"/>
                </a:solidFill>
                <a:latin typeface="Courier New" panose="02070309020205020404" pitchFamily="49" charset="0"/>
                <a:cs typeface="Courier New" panose="02070309020205020404" pitchFamily="49" charset="0"/>
              </a:rPr>
              <a:t>GPIO_InitStruct.Mode</a:t>
            </a:r>
            <a:r>
              <a:rPr lang="en-US" sz="1800" dirty="0">
                <a:solidFill>
                  <a:schemeClr val="tx1"/>
                </a:solidFill>
                <a:latin typeface="Courier New" panose="02070309020205020404" pitchFamily="49" charset="0"/>
                <a:cs typeface="Courier New" panose="02070309020205020404" pitchFamily="49" charset="0"/>
              </a:rPr>
              <a:t>  = GPIO_MODE_OUTPUT_PP;</a:t>
            </a:r>
          </a:p>
          <a:p>
            <a:r>
              <a:rPr lang="en-US" sz="1800" dirty="0" err="1">
                <a:solidFill>
                  <a:schemeClr val="tx1"/>
                </a:solidFill>
                <a:latin typeface="Courier New" panose="02070309020205020404" pitchFamily="49" charset="0"/>
                <a:cs typeface="Courier New" panose="02070309020205020404" pitchFamily="49" charset="0"/>
              </a:rPr>
              <a:t>GPIO_InitStruct.Pull</a:t>
            </a:r>
            <a:r>
              <a:rPr lang="en-US" sz="1800" dirty="0">
                <a:solidFill>
                  <a:schemeClr val="tx1"/>
                </a:solidFill>
                <a:latin typeface="Courier New" panose="02070309020205020404" pitchFamily="49" charset="0"/>
                <a:cs typeface="Courier New" panose="02070309020205020404" pitchFamily="49" charset="0"/>
              </a:rPr>
              <a:t>  = GPIO_PULLUP;</a:t>
            </a:r>
          </a:p>
          <a:p>
            <a:r>
              <a:rPr lang="en-US" sz="1800" dirty="0" err="1">
                <a:solidFill>
                  <a:schemeClr val="tx1"/>
                </a:solidFill>
                <a:latin typeface="Courier New" panose="02070309020205020404" pitchFamily="49" charset="0"/>
                <a:cs typeface="Courier New" panose="02070309020205020404" pitchFamily="49" charset="0"/>
              </a:rPr>
              <a:t>GPIO_InitStruct.Speed</a:t>
            </a:r>
            <a:r>
              <a:rPr lang="en-US" sz="1800" dirty="0">
                <a:solidFill>
                  <a:schemeClr val="tx1"/>
                </a:solidFill>
                <a:latin typeface="Courier New" panose="02070309020205020404" pitchFamily="49" charset="0"/>
                <a:cs typeface="Courier New" panose="02070309020205020404" pitchFamily="49" charset="0"/>
              </a:rPr>
              <a:t> = GPIO_SPEED_FREQ_VERY_HIGH;</a:t>
            </a:r>
          </a:p>
          <a:p>
            <a:r>
              <a:rPr lang="en-US" sz="1800" dirty="0" err="1">
                <a:solidFill>
                  <a:schemeClr val="tx1"/>
                </a:solidFill>
                <a:latin typeface="Courier New" panose="02070309020205020404" pitchFamily="49" charset="0"/>
                <a:cs typeface="Courier New" panose="02070309020205020404" pitchFamily="49" charset="0"/>
              </a:rPr>
              <a:t>GPIO_InitStruct.Pin</a:t>
            </a:r>
            <a:r>
              <a:rPr lang="en-US" sz="1800" dirty="0">
                <a:solidFill>
                  <a:schemeClr val="tx1"/>
                </a:solidFill>
                <a:latin typeface="Courier New" panose="02070309020205020404" pitchFamily="49" charset="0"/>
                <a:cs typeface="Courier New" panose="02070309020205020404" pitchFamily="49" charset="0"/>
              </a:rPr>
              <a:t>   = GPIO_PIN_2;</a:t>
            </a:r>
          </a:p>
          <a:p>
            <a:endParaRPr lang="en-US" sz="1800" dirty="0">
              <a:solidFill>
                <a:schemeClr val="tx1"/>
              </a:solidFill>
              <a:latin typeface="Courier New" panose="02070309020205020404" pitchFamily="49" charset="0"/>
              <a:cs typeface="Courier New" panose="02070309020205020404" pitchFamily="49" charset="0"/>
            </a:endParaRPr>
          </a:p>
          <a:p>
            <a:r>
              <a:rPr lang="en-US" sz="1800" b="1" dirty="0" err="1">
                <a:solidFill>
                  <a:srgbClr val="C00000"/>
                </a:solidFill>
                <a:latin typeface="Courier New" panose="02070309020205020404" pitchFamily="49" charset="0"/>
                <a:cs typeface="Courier New" panose="02070309020205020404" pitchFamily="49" charset="0"/>
              </a:rPr>
              <a:t>HAL_GPIO_Init</a:t>
            </a:r>
            <a:r>
              <a:rPr lang="en-US" sz="1800" dirty="0">
                <a:solidFill>
                  <a:schemeClr val="tx1"/>
                </a:solidFill>
                <a:latin typeface="Courier New" panose="02070309020205020404" pitchFamily="49" charset="0"/>
                <a:cs typeface="Courier New" panose="02070309020205020404" pitchFamily="49" charset="0"/>
              </a:rPr>
              <a:t>(GPIOB, &amp;</a:t>
            </a:r>
            <a:r>
              <a:rPr lang="en-US" sz="1800" dirty="0" err="1">
                <a:solidFill>
                  <a:schemeClr val="tx1"/>
                </a:solidFill>
                <a:latin typeface="Courier New" panose="02070309020205020404" pitchFamily="49" charset="0"/>
                <a:cs typeface="Courier New" panose="02070309020205020404" pitchFamily="49" charset="0"/>
              </a:rPr>
              <a:t>GPIO_InitStruct</a:t>
            </a:r>
            <a:r>
              <a:rPr lang="en-US" sz="1800" dirty="0">
                <a:solidFill>
                  <a:schemeClr val="tx1"/>
                </a:solidFill>
                <a:latin typeface="Courier New" panose="02070309020205020404" pitchFamily="49" charset="0"/>
                <a:cs typeface="Courier New" panose="02070309020205020404" pitchFamily="49" charset="0"/>
              </a:rPr>
              <a:t>);</a:t>
            </a:r>
          </a:p>
          <a:p>
            <a:endParaRPr lang="en-US" sz="1800" dirty="0">
              <a:solidFill>
                <a:schemeClr val="tx1"/>
              </a:solidFill>
              <a:latin typeface="Courier New" panose="02070309020205020404" pitchFamily="49" charset="0"/>
              <a:cs typeface="Courier New" panose="02070309020205020404" pitchFamily="49" charset="0"/>
            </a:endParaRPr>
          </a:p>
          <a:p>
            <a:r>
              <a:rPr lang="en-US" sz="1800" b="1" dirty="0" err="1">
                <a:solidFill>
                  <a:schemeClr val="tx1"/>
                </a:solidFill>
                <a:latin typeface="Courier New" panose="02070309020205020404" pitchFamily="49" charset="0"/>
                <a:cs typeface="Courier New" panose="02070309020205020404" pitchFamily="49" charset="0"/>
              </a:rPr>
              <a:t>HAL_GPIO_TogglePin</a:t>
            </a:r>
            <a:r>
              <a:rPr lang="en-US" sz="1800" dirty="0">
                <a:solidFill>
                  <a:schemeClr val="tx1"/>
                </a:solidFill>
                <a:latin typeface="Courier New" panose="02070309020205020404" pitchFamily="49" charset="0"/>
                <a:cs typeface="Courier New" panose="02070309020205020404" pitchFamily="49" charset="0"/>
              </a:rPr>
              <a:t>(LED4_GPIO_PORT, LED4_PIN);</a:t>
            </a:r>
          </a:p>
        </p:txBody>
      </p:sp>
      <p:grpSp>
        <p:nvGrpSpPr>
          <p:cNvPr id="3" name="Group 2">
            <a:extLst>
              <a:ext uri="{FF2B5EF4-FFF2-40B4-BE49-F238E27FC236}">
                <a16:creationId xmlns:a16="http://schemas.microsoft.com/office/drawing/2014/main" id="{E52DB348-8BE5-41B8-92C1-8FE2C763A896}"/>
              </a:ext>
            </a:extLst>
          </p:cNvPr>
          <p:cNvGrpSpPr/>
          <p:nvPr/>
        </p:nvGrpSpPr>
        <p:grpSpPr>
          <a:xfrm>
            <a:off x="702748" y="4068311"/>
            <a:ext cx="11373557" cy="2053157"/>
            <a:chOff x="702748" y="4068311"/>
            <a:chExt cx="11373557" cy="2053157"/>
          </a:xfrm>
        </p:grpSpPr>
        <p:sp>
          <p:nvSpPr>
            <p:cNvPr id="6" name="Rectangle 5"/>
            <p:cNvSpPr/>
            <p:nvPr/>
          </p:nvSpPr>
          <p:spPr>
            <a:xfrm>
              <a:off x="702748" y="4217727"/>
              <a:ext cx="9753218" cy="1754326"/>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dirty="0">
                  <a:latin typeface="Courier New" panose="02070309020205020404" pitchFamily="49" charset="0"/>
                  <a:cs typeface="Courier New" panose="02070309020205020404" pitchFamily="49" charset="0"/>
                </a:rPr>
                <a:t>void </a:t>
              </a:r>
              <a:r>
                <a:rPr lang="en-US" sz="1800" b="1" dirty="0" err="1">
                  <a:solidFill>
                    <a:srgbClr val="C00000"/>
                  </a:solidFill>
                  <a:latin typeface="Courier New" panose="02070309020205020404" pitchFamily="49" charset="0"/>
                  <a:cs typeface="Courier New" panose="02070309020205020404" pitchFamily="49" charset="0"/>
                </a:rPr>
                <a:t>HAL_GPIO_Init</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GPIO_TypeDef</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GPIOx</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GPIO_InitTypeDef</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GPIO_Init</a:t>
              </a:r>
              <a:r>
                <a:rPr lang="en-US" sz="1800" dirty="0">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  uint32_t position = 0x00;</a:t>
              </a:r>
            </a:p>
            <a:p>
              <a:r>
                <a:rPr lang="en-US" sz="1800" dirty="0">
                  <a:latin typeface="Courier New" panose="02070309020205020404" pitchFamily="49" charset="0"/>
                  <a:cs typeface="Courier New" panose="02070309020205020404" pitchFamily="49" charset="0"/>
                </a:rPr>
                <a:t>  uint32_t </a:t>
              </a:r>
              <a:r>
                <a:rPr lang="en-US" sz="1800" dirty="0" err="1">
                  <a:latin typeface="Courier New" panose="02070309020205020404" pitchFamily="49" charset="0"/>
                  <a:cs typeface="Courier New" panose="02070309020205020404" pitchFamily="49" charset="0"/>
                </a:rPr>
                <a:t>iocurrent</a:t>
              </a:r>
              <a:r>
                <a:rPr lang="en-US" sz="1800" dirty="0">
                  <a:latin typeface="Courier New" panose="02070309020205020404" pitchFamily="49" charset="0"/>
                  <a:cs typeface="Courier New" panose="02070309020205020404" pitchFamily="49" charset="0"/>
                </a:rPr>
                <a:t> = 0x00;</a:t>
              </a:r>
            </a:p>
            <a:p>
              <a:r>
                <a:rPr lang="en-US" sz="1800" dirty="0">
                  <a:latin typeface="Courier New" panose="02070309020205020404" pitchFamily="49" charset="0"/>
                  <a:cs typeface="Courier New" panose="02070309020205020404" pitchFamily="49" charset="0"/>
                </a:rPr>
                <a:t>  uint32_t temp = 0x00;</a:t>
              </a: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a:t>
              </a:r>
            </a:p>
          </p:txBody>
        </p:sp>
        <p:sp>
          <p:nvSpPr>
            <p:cNvPr id="7" name="Right Brace 6"/>
            <p:cNvSpPr/>
            <p:nvPr/>
          </p:nvSpPr>
          <p:spPr>
            <a:xfrm>
              <a:off x="10455966" y="4068311"/>
              <a:ext cx="755374" cy="2053157"/>
            </a:xfrm>
            <a:prstGeom prst="rightBrace">
              <a:avLst/>
            </a:prstGeom>
            <a:ln w="31750" cmpd="sng">
              <a:solidFill>
                <a:srgbClr val="C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11211340" y="4737748"/>
              <a:ext cx="864965" cy="830997"/>
            </a:xfrm>
            <a:prstGeom prst="rect">
              <a:avLst/>
            </a:prstGeom>
          </p:spPr>
          <p:txBody>
            <a:bodyPr wrap="square">
              <a:spAutoFit/>
            </a:bodyPr>
            <a:lstStyle/>
            <a:p>
              <a:pPr algn="ctr"/>
              <a:r>
                <a:rPr lang="en-US" sz="2400" dirty="0">
                  <a:solidFill>
                    <a:srgbClr val="C00000"/>
                  </a:solidFill>
                </a:rPr>
                <a:t>130 </a:t>
              </a:r>
            </a:p>
            <a:p>
              <a:pPr algn="ctr"/>
              <a:r>
                <a:rPr lang="en-US" sz="2400" dirty="0">
                  <a:solidFill>
                    <a:srgbClr val="C00000"/>
                  </a:solidFill>
                </a:rPr>
                <a:t>lines</a:t>
              </a:r>
            </a:p>
          </p:txBody>
        </p:sp>
      </p:grpSp>
      <p:sp>
        <p:nvSpPr>
          <p:cNvPr id="9" name="Content Placeholder 2"/>
          <p:cNvSpPr>
            <a:spLocks noGrp="1"/>
          </p:cNvSpPr>
          <p:nvPr>
            <p:ph idx="4294967295"/>
          </p:nvPr>
        </p:nvSpPr>
        <p:spPr>
          <a:xfrm>
            <a:off x="8055139" y="637377"/>
            <a:ext cx="3941662" cy="3382304"/>
          </a:xfrm>
          <a:prstGeom prst="rect">
            <a:avLst/>
          </a:prstGeom>
        </p:spPr>
        <p:txBody>
          <a:bodyPr/>
          <a:lstStyle/>
          <a:p>
            <a:r>
              <a:rPr lang="en-US" dirty="0"/>
              <a:t>Pros</a:t>
            </a:r>
          </a:p>
          <a:p>
            <a:pPr lvl="1"/>
            <a:r>
              <a:rPr lang="en-US" dirty="0"/>
              <a:t>Simplify implementation</a:t>
            </a:r>
          </a:p>
          <a:p>
            <a:pPr lvl="1"/>
            <a:r>
              <a:rPr lang="en-US" dirty="0"/>
              <a:t>Better portability</a:t>
            </a:r>
          </a:p>
          <a:p>
            <a:pPr lvl="1"/>
            <a:r>
              <a:rPr lang="en-US" dirty="0"/>
              <a:t>Many examples</a:t>
            </a:r>
          </a:p>
          <a:p>
            <a:pPr lvl="1"/>
            <a:endParaRPr lang="en-US" dirty="0"/>
          </a:p>
          <a:p>
            <a:r>
              <a:rPr lang="en-US" dirty="0"/>
              <a:t>Cons</a:t>
            </a:r>
          </a:p>
          <a:p>
            <a:pPr lvl="1"/>
            <a:r>
              <a:rPr lang="en-US" dirty="0"/>
              <a:t>Very complex to understand</a:t>
            </a:r>
          </a:p>
          <a:p>
            <a:pPr lvl="1"/>
            <a:r>
              <a:rPr lang="en-US" dirty="0"/>
              <a:t>Cannot meet students’ curiosity</a:t>
            </a:r>
          </a:p>
        </p:txBody>
      </p:sp>
    </p:spTree>
    <p:extLst>
      <p:ext uri="{BB962C8B-B14F-4D97-AF65-F5344CB8AC3E}">
        <p14:creationId xmlns:p14="http://schemas.microsoft.com/office/powerpoint/2010/main" val="217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3303-9AD7-4121-976D-EF61361ABBF1}"/>
              </a:ext>
            </a:extLst>
          </p:cNvPr>
          <p:cNvSpPr>
            <a:spLocks noGrp="1"/>
          </p:cNvSpPr>
          <p:nvPr>
            <p:ph type="title"/>
          </p:nvPr>
        </p:nvSpPr>
        <p:spPr/>
        <p:txBody>
          <a:bodyPr/>
          <a:lstStyle/>
          <a:p>
            <a:r>
              <a:rPr lang="en-US" dirty="0"/>
              <a:t>Role of Embedded Systems: Lays foundation</a:t>
            </a:r>
          </a:p>
        </p:txBody>
      </p:sp>
      <p:graphicFrame>
        <p:nvGraphicFramePr>
          <p:cNvPr id="4" name="Content Placeholder 3">
            <a:extLst>
              <a:ext uri="{FF2B5EF4-FFF2-40B4-BE49-F238E27FC236}">
                <a16:creationId xmlns:a16="http://schemas.microsoft.com/office/drawing/2014/main" id="{445979B9-2E1A-4A14-A43A-FD090A6B9DA2}"/>
              </a:ext>
            </a:extLst>
          </p:cNvPr>
          <p:cNvGraphicFramePr>
            <a:graphicFrameLocks noGrp="1"/>
          </p:cNvGraphicFramePr>
          <p:nvPr>
            <p:ph idx="1"/>
            <p:extLst>
              <p:ext uri="{D42A27DB-BD31-4B8C-83A1-F6EECF244321}">
                <p14:modId xmlns:p14="http://schemas.microsoft.com/office/powerpoint/2010/main" val="3124931283"/>
              </p:ext>
            </p:extLst>
          </p:nvPr>
        </p:nvGraphicFramePr>
        <p:xfrm>
          <a:off x="-535496" y="1398524"/>
          <a:ext cx="5775261" cy="456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88540C4-5F65-4B43-87EF-386EFC4F5035}"/>
              </a:ext>
            </a:extLst>
          </p:cNvPr>
          <p:cNvSpPr txBox="1"/>
          <p:nvPr/>
        </p:nvSpPr>
        <p:spPr>
          <a:xfrm>
            <a:off x="1109997" y="3581082"/>
            <a:ext cx="466794" cy="338554"/>
          </a:xfrm>
          <a:prstGeom prst="rect">
            <a:avLst/>
          </a:prstGeom>
          <a:noFill/>
        </p:spPr>
        <p:txBody>
          <a:bodyPr wrap="none" rtlCol="0">
            <a:spAutoFit/>
          </a:bodyPr>
          <a:lstStyle/>
          <a:p>
            <a:r>
              <a:rPr lang="en-US" sz="1600" dirty="0">
                <a:solidFill>
                  <a:srgbClr val="C00000"/>
                </a:solidFill>
              </a:rPr>
              <a:t>ISA</a:t>
            </a:r>
          </a:p>
        </p:txBody>
      </p:sp>
      <p:sp>
        <p:nvSpPr>
          <p:cNvPr id="6" name="Rectangle 5">
            <a:extLst>
              <a:ext uri="{FF2B5EF4-FFF2-40B4-BE49-F238E27FC236}">
                <a16:creationId xmlns:a16="http://schemas.microsoft.com/office/drawing/2014/main" id="{F12ED728-9692-4741-843F-5F311E6AD7AE}"/>
              </a:ext>
            </a:extLst>
          </p:cNvPr>
          <p:cNvSpPr/>
          <p:nvPr/>
        </p:nvSpPr>
        <p:spPr>
          <a:xfrm>
            <a:off x="2115735" y="4037846"/>
            <a:ext cx="579005" cy="523220"/>
          </a:xfrm>
          <a:prstGeom prst="rect">
            <a:avLst/>
          </a:prstGeom>
        </p:spPr>
        <p:txBody>
          <a:bodyPr wrap="none">
            <a:spAutoFit/>
          </a:bodyPr>
          <a:lstStyle/>
          <a:p>
            <a:pPr algn="ctr"/>
            <a:r>
              <a:rPr lang="en-US" sz="1400" dirty="0">
                <a:solidFill>
                  <a:srgbClr val="C00000"/>
                </a:solidFill>
              </a:rPr>
              <a:t>DMA</a:t>
            </a:r>
          </a:p>
          <a:p>
            <a:pPr algn="ctr"/>
            <a:r>
              <a:rPr lang="en-US" sz="1400" dirty="0">
                <a:solidFill>
                  <a:srgbClr val="C00000"/>
                </a:solidFill>
              </a:rPr>
              <a:t>FPU</a:t>
            </a:r>
            <a:endParaRPr lang="en-US" sz="1400" dirty="0"/>
          </a:p>
        </p:txBody>
      </p:sp>
      <p:sp>
        <p:nvSpPr>
          <p:cNvPr id="7" name="TextBox 6">
            <a:extLst>
              <a:ext uri="{FF2B5EF4-FFF2-40B4-BE49-F238E27FC236}">
                <a16:creationId xmlns:a16="http://schemas.microsoft.com/office/drawing/2014/main" id="{03845D1D-40C7-4D6E-B6E6-F4752BC5087D}"/>
              </a:ext>
            </a:extLst>
          </p:cNvPr>
          <p:cNvSpPr txBox="1"/>
          <p:nvPr/>
        </p:nvSpPr>
        <p:spPr>
          <a:xfrm>
            <a:off x="1652382" y="3839999"/>
            <a:ext cx="1722331" cy="307777"/>
          </a:xfrm>
          <a:prstGeom prst="rect">
            <a:avLst/>
          </a:prstGeom>
          <a:noFill/>
        </p:spPr>
        <p:txBody>
          <a:bodyPr wrap="none" rtlCol="0">
            <a:spAutoFit/>
          </a:bodyPr>
          <a:lstStyle/>
          <a:p>
            <a:r>
              <a:rPr lang="en-US" sz="1400" dirty="0">
                <a:solidFill>
                  <a:srgbClr val="C00000"/>
                </a:solidFill>
              </a:rPr>
              <a:t>Memory-mapped I/O</a:t>
            </a:r>
          </a:p>
        </p:txBody>
      </p:sp>
      <p:sp>
        <p:nvSpPr>
          <p:cNvPr id="8" name="TextBox 7">
            <a:extLst>
              <a:ext uri="{FF2B5EF4-FFF2-40B4-BE49-F238E27FC236}">
                <a16:creationId xmlns:a16="http://schemas.microsoft.com/office/drawing/2014/main" id="{36DAB362-D7CF-4603-BF29-0DC0331E005F}"/>
              </a:ext>
            </a:extLst>
          </p:cNvPr>
          <p:cNvSpPr txBox="1"/>
          <p:nvPr/>
        </p:nvSpPr>
        <p:spPr>
          <a:xfrm>
            <a:off x="2001425" y="3459762"/>
            <a:ext cx="966931" cy="523220"/>
          </a:xfrm>
          <a:prstGeom prst="rect">
            <a:avLst/>
          </a:prstGeom>
          <a:noFill/>
        </p:spPr>
        <p:txBody>
          <a:bodyPr wrap="none" rtlCol="0">
            <a:spAutoFit/>
          </a:bodyPr>
          <a:lstStyle/>
          <a:p>
            <a:r>
              <a:rPr lang="en-US" sz="1400" dirty="0">
                <a:solidFill>
                  <a:srgbClr val="C00000"/>
                </a:solidFill>
              </a:rPr>
              <a:t>Interrupts</a:t>
            </a:r>
          </a:p>
          <a:p>
            <a:r>
              <a:rPr lang="en-US" sz="1400" dirty="0">
                <a:solidFill>
                  <a:srgbClr val="C00000"/>
                </a:solidFill>
              </a:rPr>
              <a:t>Arithmetic</a:t>
            </a:r>
          </a:p>
        </p:txBody>
      </p:sp>
      <p:sp>
        <p:nvSpPr>
          <p:cNvPr id="9" name="Rectangle 8">
            <a:extLst>
              <a:ext uri="{FF2B5EF4-FFF2-40B4-BE49-F238E27FC236}">
                <a16:creationId xmlns:a16="http://schemas.microsoft.com/office/drawing/2014/main" id="{3F089F03-2950-452E-AE67-BC7A28117112}"/>
              </a:ext>
            </a:extLst>
          </p:cNvPr>
          <p:cNvSpPr/>
          <p:nvPr/>
        </p:nvSpPr>
        <p:spPr>
          <a:xfrm>
            <a:off x="3147006" y="4514191"/>
            <a:ext cx="1339592" cy="707886"/>
          </a:xfrm>
          <a:prstGeom prst="rect">
            <a:avLst/>
          </a:prstGeom>
        </p:spPr>
        <p:txBody>
          <a:bodyPr wrap="square">
            <a:spAutoFit/>
          </a:bodyPr>
          <a:lstStyle/>
          <a:p>
            <a:pPr lvl="0"/>
            <a:r>
              <a:rPr lang="en-US" sz="2000" dirty="0"/>
              <a:t>Software Design</a:t>
            </a:r>
          </a:p>
        </p:txBody>
      </p:sp>
      <p:sp>
        <p:nvSpPr>
          <p:cNvPr id="10" name="Rectangle 9">
            <a:extLst>
              <a:ext uri="{FF2B5EF4-FFF2-40B4-BE49-F238E27FC236}">
                <a16:creationId xmlns:a16="http://schemas.microsoft.com/office/drawing/2014/main" id="{BDDED86E-BE74-4CA2-B25D-B5EDF735533F}"/>
              </a:ext>
            </a:extLst>
          </p:cNvPr>
          <p:cNvSpPr/>
          <p:nvPr/>
        </p:nvSpPr>
        <p:spPr>
          <a:xfrm>
            <a:off x="531796" y="4399569"/>
            <a:ext cx="1262613" cy="677108"/>
          </a:xfrm>
          <a:prstGeom prst="rect">
            <a:avLst/>
          </a:prstGeom>
        </p:spPr>
        <p:txBody>
          <a:bodyPr wrap="square">
            <a:spAutoFit/>
          </a:bodyPr>
          <a:lstStyle/>
          <a:p>
            <a:pPr lvl="0"/>
            <a:r>
              <a:rPr lang="en-US" dirty="0">
                <a:solidFill>
                  <a:schemeClr val="accent2">
                    <a:lumMod val="75000"/>
                  </a:schemeClr>
                </a:solidFill>
              </a:rPr>
              <a:t>Embedded Systems</a:t>
            </a:r>
          </a:p>
        </p:txBody>
      </p:sp>
      <p:sp>
        <p:nvSpPr>
          <p:cNvPr id="11" name="Rectangle 10">
            <a:extLst>
              <a:ext uri="{FF2B5EF4-FFF2-40B4-BE49-F238E27FC236}">
                <a16:creationId xmlns:a16="http://schemas.microsoft.com/office/drawing/2014/main" id="{816F2D0B-7D77-400C-8A38-FA339A77AE9D}"/>
              </a:ext>
            </a:extLst>
          </p:cNvPr>
          <p:cNvSpPr/>
          <p:nvPr/>
        </p:nvSpPr>
        <p:spPr>
          <a:xfrm>
            <a:off x="1652711" y="2089875"/>
            <a:ext cx="1505052" cy="677108"/>
          </a:xfrm>
          <a:prstGeom prst="rect">
            <a:avLst/>
          </a:prstGeom>
        </p:spPr>
        <p:txBody>
          <a:bodyPr wrap="square">
            <a:spAutoFit/>
          </a:bodyPr>
          <a:lstStyle/>
          <a:p>
            <a:pPr lvl="0"/>
            <a:r>
              <a:rPr lang="en-US" dirty="0"/>
              <a:t>Computer Organization</a:t>
            </a:r>
          </a:p>
        </p:txBody>
      </p:sp>
      <p:sp>
        <p:nvSpPr>
          <p:cNvPr id="12" name="Rectangle 11">
            <a:extLst>
              <a:ext uri="{FF2B5EF4-FFF2-40B4-BE49-F238E27FC236}">
                <a16:creationId xmlns:a16="http://schemas.microsoft.com/office/drawing/2014/main" id="{A52BA36B-4952-4959-A253-EBAF12CB0245}"/>
              </a:ext>
            </a:extLst>
          </p:cNvPr>
          <p:cNvSpPr/>
          <p:nvPr/>
        </p:nvSpPr>
        <p:spPr>
          <a:xfrm>
            <a:off x="979068" y="3315926"/>
            <a:ext cx="1429219" cy="338554"/>
          </a:xfrm>
          <a:prstGeom prst="rect">
            <a:avLst/>
          </a:prstGeom>
        </p:spPr>
        <p:txBody>
          <a:bodyPr wrap="square">
            <a:spAutoFit/>
          </a:bodyPr>
          <a:lstStyle/>
          <a:p>
            <a:r>
              <a:rPr lang="en-US" sz="1600" dirty="0">
                <a:solidFill>
                  <a:srgbClr val="C00000"/>
                </a:solidFill>
              </a:rPr>
              <a:t>decoding</a:t>
            </a:r>
          </a:p>
        </p:txBody>
      </p:sp>
      <p:sp>
        <p:nvSpPr>
          <p:cNvPr id="13" name="Rectangle 12">
            <a:extLst>
              <a:ext uri="{FF2B5EF4-FFF2-40B4-BE49-F238E27FC236}">
                <a16:creationId xmlns:a16="http://schemas.microsoft.com/office/drawing/2014/main" id="{65F22841-1F9F-4258-AED8-6CEA0ECBB011}"/>
              </a:ext>
            </a:extLst>
          </p:cNvPr>
          <p:cNvSpPr/>
          <p:nvPr/>
        </p:nvSpPr>
        <p:spPr>
          <a:xfrm>
            <a:off x="944640" y="3079843"/>
            <a:ext cx="907236" cy="338554"/>
          </a:xfrm>
          <a:prstGeom prst="rect">
            <a:avLst/>
          </a:prstGeom>
        </p:spPr>
        <p:txBody>
          <a:bodyPr wrap="none">
            <a:spAutoFit/>
          </a:bodyPr>
          <a:lstStyle/>
          <a:p>
            <a:r>
              <a:rPr lang="en-US" sz="1600" dirty="0">
                <a:solidFill>
                  <a:srgbClr val="C00000"/>
                </a:solidFill>
              </a:rPr>
              <a:t>numbers</a:t>
            </a:r>
            <a:endParaRPr lang="en-US" sz="1600" dirty="0"/>
          </a:p>
        </p:txBody>
      </p:sp>
      <p:sp>
        <p:nvSpPr>
          <p:cNvPr id="14" name="TextBox 13">
            <a:extLst>
              <a:ext uri="{FF2B5EF4-FFF2-40B4-BE49-F238E27FC236}">
                <a16:creationId xmlns:a16="http://schemas.microsoft.com/office/drawing/2014/main" id="{FF61A2C4-C845-4CC4-9069-207B8F4D0DA9}"/>
              </a:ext>
            </a:extLst>
          </p:cNvPr>
          <p:cNvSpPr txBox="1"/>
          <p:nvPr/>
        </p:nvSpPr>
        <p:spPr>
          <a:xfrm>
            <a:off x="1693677" y="4527761"/>
            <a:ext cx="1339593" cy="1169551"/>
          </a:xfrm>
          <a:prstGeom prst="rect">
            <a:avLst/>
          </a:prstGeom>
          <a:noFill/>
        </p:spPr>
        <p:txBody>
          <a:bodyPr wrap="square" rtlCol="0">
            <a:spAutoFit/>
          </a:bodyPr>
          <a:lstStyle/>
          <a:p>
            <a:pPr algn="ctr"/>
            <a:r>
              <a:rPr lang="en-US" sz="1400" dirty="0">
                <a:solidFill>
                  <a:srgbClr val="C00000"/>
                </a:solidFill>
              </a:rPr>
              <a:t>debugging</a:t>
            </a:r>
          </a:p>
          <a:p>
            <a:pPr algn="ctr"/>
            <a:r>
              <a:rPr lang="en-US" sz="1400" dirty="0">
                <a:solidFill>
                  <a:srgbClr val="C00000"/>
                </a:solidFill>
              </a:rPr>
              <a:t>communication</a:t>
            </a:r>
          </a:p>
          <a:p>
            <a:pPr algn="ctr"/>
            <a:r>
              <a:rPr lang="en-US" sz="1400" dirty="0">
                <a:solidFill>
                  <a:srgbClr val="C00000"/>
                </a:solidFill>
              </a:rPr>
              <a:t>debugging</a:t>
            </a:r>
          </a:p>
          <a:p>
            <a:pPr algn="ctr"/>
            <a:r>
              <a:rPr lang="en-US" sz="1400" dirty="0">
                <a:solidFill>
                  <a:srgbClr val="C00000"/>
                </a:solidFill>
              </a:rPr>
              <a:t>data structure</a:t>
            </a:r>
          </a:p>
          <a:p>
            <a:pPr algn="ctr"/>
            <a:r>
              <a:rPr lang="en-US" sz="1400" dirty="0">
                <a:solidFill>
                  <a:srgbClr val="C00000"/>
                </a:solidFill>
              </a:rPr>
              <a:t>concurrency</a:t>
            </a:r>
          </a:p>
        </p:txBody>
      </p:sp>
      <p:sp>
        <p:nvSpPr>
          <p:cNvPr id="17" name="Content Placeholder 2">
            <a:extLst>
              <a:ext uri="{FF2B5EF4-FFF2-40B4-BE49-F238E27FC236}">
                <a16:creationId xmlns:a16="http://schemas.microsoft.com/office/drawing/2014/main" id="{7C354AA6-B528-406E-AE35-71188D038191}"/>
              </a:ext>
            </a:extLst>
          </p:cNvPr>
          <p:cNvSpPr txBox="1">
            <a:spLocks/>
          </p:cNvSpPr>
          <p:nvPr/>
        </p:nvSpPr>
        <p:spPr>
          <a:xfrm>
            <a:off x="4600334" y="1345478"/>
            <a:ext cx="7588491" cy="4989042"/>
          </a:xfrm>
          <a:prstGeom prst="rect">
            <a:avLst/>
          </a:prstGeom>
        </p:spPr>
        <p:txBody>
          <a:bodyPr vert="horz" lIns="0" tIns="0" rIns="0" bIns="0" rtlCol="0" anchor="t">
            <a:no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r>
              <a:rPr lang="en-US" sz="2000" dirty="0"/>
              <a:t>Laying foundation in curriculum: </a:t>
            </a:r>
          </a:p>
          <a:p>
            <a:pPr lvl="1"/>
            <a:r>
              <a:rPr lang="en-US" sz="1800" dirty="0"/>
              <a:t>Computer organization &amp; architecture</a:t>
            </a:r>
          </a:p>
          <a:p>
            <a:pPr lvl="1"/>
            <a:r>
              <a:rPr lang="en-US" sz="1800" dirty="0"/>
              <a:t>Operating systems</a:t>
            </a:r>
          </a:p>
          <a:p>
            <a:pPr lvl="1"/>
            <a:r>
              <a:rPr lang="en-US" sz="1800" dirty="0"/>
              <a:t>Software design &amp; algorithms</a:t>
            </a:r>
          </a:p>
          <a:p>
            <a:pPr lvl="1"/>
            <a:r>
              <a:rPr lang="en-US" sz="1800" dirty="0"/>
              <a:t>Senior project design</a:t>
            </a:r>
          </a:p>
          <a:p>
            <a:pPr lvl="1"/>
            <a:endParaRPr lang="en-US" sz="1800" dirty="0"/>
          </a:p>
          <a:p>
            <a:r>
              <a:rPr lang="en-US" sz="2000" dirty="0"/>
              <a:t>Body of Knowledge (IEEE/ACM Computer Engineering Curricula 2016)</a:t>
            </a:r>
          </a:p>
          <a:p>
            <a:pPr lvl="1"/>
            <a:r>
              <a:rPr lang="en-US" sz="1800" dirty="0"/>
              <a:t>Number systems and data encoding</a:t>
            </a:r>
          </a:p>
          <a:p>
            <a:pPr lvl="1"/>
            <a:r>
              <a:rPr lang="en-US" sz="1800" dirty="0"/>
              <a:t>Instruction set architecture</a:t>
            </a:r>
          </a:p>
          <a:p>
            <a:pPr lvl="1"/>
            <a:r>
              <a:rPr lang="en-US" sz="1800" dirty="0"/>
              <a:t>Relevant tools, standards and/or engineering constraints</a:t>
            </a:r>
          </a:p>
          <a:p>
            <a:pPr lvl="1"/>
            <a:r>
              <a:rPr lang="en-US" sz="1800" dirty="0"/>
              <a:t>Input/output interfacing and communication</a:t>
            </a:r>
          </a:p>
          <a:p>
            <a:pPr lvl="1"/>
            <a:r>
              <a:rPr lang="en-US" sz="1800" dirty="0"/>
              <a:t>Interrupts, timers, waveform generation</a:t>
            </a:r>
          </a:p>
          <a:p>
            <a:pPr lvl="1"/>
            <a:r>
              <a:rPr lang="en-US" sz="1800" dirty="0"/>
              <a:t>Implementation strategies for complex embedded systems</a:t>
            </a:r>
          </a:p>
          <a:p>
            <a:pPr lvl="1"/>
            <a:r>
              <a:rPr lang="en-US" sz="1800" dirty="0"/>
              <a:t>Computing platforms for embedded systems</a:t>
            </a:r>
          </a:p>
        </p:txBody>
      </p:sp>
    </p:spTree>
    <p:extLst>
      <p:ext uri="{BB962C8B-B14F-4D97-AF65-F5344CB8AC3E}">
        <p14:creationId xmlns:p14="http://schemas.microsoft.com/office/powerpoint/2010/main" val="178062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Bare-Metal Level in C</a:t>
            </a:r>
          </a:p>
        </p:txBody>
      </p:sp>
      <p:sp>
        <p:nvSpPr>
          <p:cNvPr id="5" name="Rectangle 4"/>
          <p:cNvSpPr/>
          <p:nvPr/>
        </p:nvSpPr>
        <p:spPr>
          <a:xfrm>
            <a:off x="283725" y="1013081"/>
            <a:ext cx="11598443" cy="5570756"/>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dirty="0">
                <a:solidFill>
                  <a:schemeClr val="tx1"/>
                </a:solidFill>
                <a:latin typeface="Courier New" panose="02070309020205020404" pitchFamily="49" charset="0"/>
                <a:cs typeface="Courier New" panose="02070309020205020404" pitchFamily="49" charset="0"/>
              </a:rPr>
              <a:t>#define LED_PIN 2</a:t>
            </a:r>
          </a:p>
          <a:p>
            <a:endParaRPr lang="en-US" sz="1200" dirty="0">
              <a:solidFill>
                <a:schemeClr val="tx1"/>
              </a:solidFill>
              <a:latin typeface="Courier New" panose="02070309020205020404" pitchFamily="49" charset="0"/>
              <a:cs typeface="Courier New" panose="02070309020205020404" pitchFamily="49" charset="0"/>
            </a:endParaRPr>
          </a:p>
          <a:p>
            <a:r>
              <a:rPr lang="en-US" sz="1800" i="1" dirty="0">
                <a:solidFill>
                  <a:schemeClr val="accent1"/>
                </a:solidFill>
                <a:latin typeface="Courier New" panose="02070309020205020404" pitchFamily="49" charset="0"/>
                <a:cs typeface="Courier New" panose="02070309020205020404" pitchFamily="49" charset="0"/>
              </a:rPr>
              <a:t>// GPIO Mode: Input(00), Output(01), </a:t>
            </a:r>
            <a:r>
              <a:rPr lang="en-US" sz="1800" i="1" dirty="0" err="1">
                <a:solidFill>
                  <a:schemeClr val="accent1"/>
                </a:solidFill>
                <a:latin typeface="Courier New" panose="02070309020205020404" pitchFamily="49" charset="0"/>
                <a:cs typeface="Courier New" panose="02070309020205020404" pitchFamily="49" charset="0"/>
              </a:rPr>
              <a:t>AlterFunc</a:t>
            </a:r>
            <a:r>
              <a:rPr lang="en-US" sz="1800" i="1" dirty="0">
                <a:solidFill>
                  <a:schemeClr val="accent1"/>
                </a:solidFill>
                <a:latin typeface="Courier New" panose="02070309020205020404" pitchFamily="49" charset="0"/>
                <a:cs typeface="Courier New" panose="02070309020205020404" pitchFamily="49" charset="0"/>
              </a:rPr>
              <a:t>(10), Analog(11, reset)</a:t>
            </a:r>
          </a:p>
          <a:p>
            <a:r>
              <a:rPr lang="en-US" sz="1800" b="1" dirty="0">
                <a:solidFill>
                  <a:schemeClr val="tx1"/>
                </a:solidFill>
                <a:latin typeface="Courier New" panose="02070309020205020404" pitchFamily="49" charset="0"/>
                <a:cs typeface="Courier New" panose="02070309020205020404" pitchFamily="49" charset="0"/>
              </a:rPr>
              <a:t>GPIOB-&gt;MODER &amp;= ~(3&lt;&lt;(2*LED_PIN));   </a:t>
            </a:r>
            <a:r>
              <a:rPr lang="en-US" sz="1800" i="1" dirty="0">
                <a:solidFill>
                  <a:schemeClr val="bg1">
                    <a:lumMod val="65000"/>
                  </a:schemeClr>
                </a:solidFill>
                <a:latin typeface="Courier New" panose="02070309020205020404" pitchFamily="49" charset="0"/>
                <a:cs typeface="Courier New" panose="02070309020205020404" pitchFamily="49" charset="0"/>
              </a:rPr>
              <a:t>// Clear by using mask</a:t>
            </a:r>
          </a:p>
          <a:p>
            <a:r>
              <a:rPr lang="en-US" sz="1800" b="1" dirty="0">
                <a:solidFill>
                  <a:schemeClr val="tx1"/>
                </a:solidFill>
                <a:latin typeface="Courier New" panose="02070309020205020404" pitchFamily="49" charset="0"/>
                <a:cs typeface="Courier New" panose="02070309020205020404" pitchFamily="49" charset="0"/>
              </a:rPr>
              <a:t>GPIOB-&gt;MODER |=   1&lt;&lt;(2*LED_PIN);    </a:t>
            </a:r>
            <a:r>
              <a:rPr lang="en-US" sz="1800" i="1" dirty="0">
                <a:solidFill>
                  <a:schemeClr val="bg1">
                    <a:lumMod val="65000"/>
                  </a:schemeClr>
                </a:solidFill>
                <a:latin typeface="Courier New" panose="02070309020205020404" pitchFamily="49" charset="0"/>
                <a:cs typeface="Courier New" panose="02070309020205020404" pitchFamily="49" charset="0"/>
              </a:rPr>
              <a:t>// Set as Output</a:t>
            </a:r>
          </a:p>
          <a:p>
            <a:endParaRPr lang="en-US" sz="1400" dirty="0">
              <a:solidFill>
                <a:schemeClr val="tx1"/>
              </a:solidFill>
              <a:latin typeface="Courier New" panose="02070309020205020404" pitchFamily="49" charset="0"/>
              <a:cs typeface="Courier New" panose="02070309020205020404" pitchFamily="49" charset="0"/>
            </a:endParaRPr>
          </a:p>
          <a:p>
            <a:r>
              <a:rPr lang="en-US" sz="1800" i="1" dirty="0">
                <a:solidFill>
                  <a:schemeClr val="accent1"/>
                </a:solidFill>
                <a:latin typeface="Courier New" panose="02070309020205020404" pitchFamily="49" charset="0"/>
                <a:cs typeface="Courier New" panose="02070309020205020404" pitchFamily="49" charset="0"/>
              </a:rPr>
              <a:t>// GPIO Speed: Low speed (00), Medium speed (01), Fast speed (10), High speed (11)</a:t>
            </a:r>
          </a:p>
          <a:p>
            <a:r>
              <a:rPr lang="en-US" sz="1800" b="1" dirty="0">
                <a:solidFill>
                  <a:schemeClr val="tx1"/>
                </a:solidFill>
                <a:latin typeface="Courier New" panose="02070309020205020404" pitchFamily="49" charset="0"/>
                <a:cs typeface="Courier New" panose="02070309020205020404" pitchFamily="49" charset="0"/>
              </a:rPr>
              <a:t>GPIOB-&gt;OSPEEDR &amp;= ~(3&lt;&lt;(2*LED_PIN)); </a:t>
            </a:r>
            <a:r>
              <a:rPr lang="en-US" sz="1800" i="1" dirty="0">
                <a:solidFill>
                  <a:schemeClr val="bg1">
                    <a:lumMod val="65000"/>
                  </a:schemeClr>
                </a:solidFill>
                <a:latin typeface="Courier New" panose="02070309020205020404" pitchFamily="49" charset="0"/>
                <a:cs typeface="Courier New" panose="02070309020205020404" pitchFamily="49" charset="0"/>
              </a:rPr>
              <a:t>// Clear by using mask </a:t>
            </a:r>
          </a:p>
          <a:p>
            <a:r>
              <a:rPr lang="en-US" sz="1800" b="1" dirty="0">
                <a:solidFill>
                  <a:schemeClr val="tx1"/>
                </a:solidFill>
                <a:latin typeface="Courier New" panose="02070309020205020404" pitchFamily="49" charset="0"/>
                <a:cs typeface="Courier New" panose="02070309020205020404" pitchFamily="49" charset="0"/>
              </a:rPr>
              <a:t>GPIOB-&gt;OSPEEDR |=   2&lt;&lt;(2*LED_PIN);  </a:t>
            </a:r>
            <a:r>
              <a:rPr lang="en-US" sz="1800" i="1" dirty="0">
                <a:solidFill>
                  <a:schemeClr val="bg1">
                    <a:lumMod val="65000"/>
                  </a:schemeClr>
                </a:solidFill>
                <a:latin typeface="Courier New" panose="02070309020205020404" pitchFamily="49" charset="0"/>
                <a:cs typeface="Courier New" panose="02070309020205020404" pitchFamily="49" charset="0"/>
              </a:rPr>
              <a:t>// Fast speed</a:t>
            </a:r>
          </a:p>
          <a:p>
            <a:r>
              <a:rPr lang="en-US" sz="1400" dirty="0">
                <a:solidFill>
                  <a:schemeClr val="tx1"/>
                </a:solidFill>
                <a:latin typeface="Courier New" panose="02070309020205020404" pitchFamily="49" charset="0"/>
                <a:cs typeface="Courier New" panose="02070309020205020404" pitchFamily="49" charset="0"/>
              </a:rPr>
              <a:t>	</a:t>
            </a:r>
            <a:endParaRPr lang="en-US" sz="1800" dirty="0">
              <a:solidFill>
                <a:schemeClr val="tx1"/>
              </a:solidFill>
              <a:latin typeface="Courier New" panose="02070309020205020404" pitchFamily="49" charset="0"/>
              <a:cs typeface="Courier New" panose="02070309020205020404" pitchFamily="49" charset="0"/>
            </a:endParaRPr>
          </a:p>
          <a:p>
            <a:r>
              <a:rPr lang="en-US" sz="1800" i="1" dirty="0">
                <a:solidFill>
                  <a:schemeClr val="accent1"/>
                </a:solidFill>
                <a:latin typeface="Courier New" panose="02070309020205020404" pitchFamily="49" charset="0"/>
                <a:cs typeface="Courier New" panose="02070309020205020404" pitchFamily="49" charset="0"/>
              </a:rPr>
              <a:t>// GPIO Output Type: Output push-pull (0, reset), Output open drain (1) </a:t>
            </a:r>
          </a:p>
          <a:p>
            <a:r>
              <a:rPr lang="en-US" sz="1800" b="1" dirty="0">
                <a:solidFill>
                  <a:schemeClr val="tx1"/>
                </a:solidFill>
                <a:latin typeface="Courier New" panose="02070309020205020404" pitchFamily="49" charset="0"/>
                <a:cs typeface="Courier New" panose="02070309020205020404" pitchFamily="49" charset="0"/>
              </a:rPr>
              <a:t>GPIOB-&gt;OTYPER &amp;= ~(1&lt;&lt;LED_PIN);      </a:t>
            </a:r>
            <a:r>
              <a:rPr lang="en-US" sz="1800" i="1" dirty="0">
                <a:solidFill>
                  <a:schemeClr val="bg1">
                    <a:lumMod val="65000"/>
                  </a:schemeClr>
                </a:solidFill>
                <a:latin typeface="Courier New" panose="02070309020205020404" pitchFamily="49" charset="0"/>
                <a:cs typeface="Courier New" panose="02070309020205020404" pitchFamily="49" charset="0"/>
              </a:rPr>
              <a:t>// Push-pull</a:t>
            </a:r>
          </a:p>
          <a:p>
            <a:r>
              <a:rPr lang="en-US" sz="1400" dirty="0">
                <a:solidFill>
                  <a:schemeClr val="tx1"/>
                </a:solidFill>
                <a:latin typeface="Courier New" panose="02070309020205020404" pitchFamily="49" charset="0"/>
                <a:cs typeface="Courier New" panose="02070309020205020404" pitchFamily="49" charset="0"/>
              </a:rPr>
              <a:t>	</a:t>
            </a:r>
            <a:endParaRPr lang="en-US" sz="1800" dirty="0">
              <a:solidFill>
                <a:schemeClr val="tx1"/>
              </a:solidFill>
              <a:latin typeface="Courier New" panose="02070309020205020404" pitchFamily="49" charset="0"/>
              <a:cs typeface="Courier New" panose="02070309020205020404" pitchFamily="49" charset="0"/>
            </a:endParaRPr>
          </a:p>
          <a:p>
            <a:r>
              <a:rPr lang="en-US" sz="1800" i="1" dirty="0">
                <a:solidFill>
                  <a:schemeClr val="accent1"/>
                </a:solidFill>
                <a:latin typeface="Courier New" panose="02070309020205020404" pitchFamily="49" charset="0"/>
                <a:cs typeface="Courier New" panose="02070309020205020404" pitchFamily="49" charset="0"/>
              </a:rPr>
              <a:t>// GPIO Push-Pull: No pull-up pull-down (00), Pull-up (01), Pull-down (10), Reserved (11)</a:t>
            </a:r>
          </a:p>
          <a:p>
            <a:r>
              <a:rPr lang="en-US" sz="1800" b="1" dirty="0">
                <a:solidFill>
                  <a:schemeClr val="tx1"/>
                </a:solidFill>
                <a:latin typeface="Courier New" panose="02070309020205020404" pitchFamily="49" charset="0"/>
                <a:cs typeface="Courier New" panose="02070309020205020404" pitchFamily="49" charset="0"/>
              </a:rPr>
              <a:t>GPIOB-&gt;PUPDR &amp;= ~(3&lt;&lt;(2*LED_PIN));  </a:t>
            </a:r>
            <a:r>
              <a:rPr lang="en-US" sz="1800" i="1" dirty="0">
                <a:solidFill>
                  <a:schemeClr val="tx1"/>
                </a:solidFill>
                <a:latin typeface="Courier New" panose="02070309020205020404" pitchFamily="49" charset="0"/>
                <a:cs typeface="Courier New" panose="02070309020205020404" pitchFamily="49" charset="0"/>
              </a:rPr>
              <a:t>// No pull-up, no pull-down</a:t>
            </a:r>
          </a:p>
          <a:p>
            <a:r>
              <a:rPr lang="en-US" sz="1400" dirty="0">
                <a:solidFill>
                  <a:schemeClr val="tx1"/>
                </a:solidFill>
                <a:latin typeface="Courier New" panose="02070309020205020404" pitchFamily="49" charset="0"/>
                <a:cs typeface="Courier New" panose="02070309020205020404" pitchFamily="49" charset="0"/>
              </a:rPr>
              <a:t>	</a:t>
            </a:r>
            <a:endParaRPr lang="en-US" sz="1800" dirty="0">
              <a:solidFill>
                <a:schemeClr val="tx1"/>
              </a:solidFill>
              <a:latin typeface="Courier New" panose="02070309020205020404" pitchFamily="49" charset="0"/>
              <a:cs typeface="Courier New" panose="02070309020205020404" pitchFamily="49" charset="0"/>
            </a:endParaRPr>
          </a:p>
          <a:p>
            <a:r>
              <a:rPr lang="en-US" sz="1800" dirty="0">
                <a:solidFill>
                  <a:schemeClr val="accent1"/>
                </a:solidFill>
                <a:latin typeface="Courier New" panose="02070309020205020404" pitchFamily="49" charset="0"/>
                <a:cs typeface="Courier New" panose="02070309020205020404" pitchFamily="49" charset="0"/>
              </a:rPr>
              <a:t>// Toggle up the LED	</a:t>
            </a:r>
          </a:p>
          <a:p>
            <a:r>
              <a:rPr lang="en-US" sz="1800" b="1" dirty="0">
                <a:solidFill>
                  <a:schemeClr val="tx1"/>
                </a:solidFill>
                <a:latin typeface="Courier New" panose="02070309020205020404" pitchFamily="49" charset="0"/>
                <a:cs typeface="Courier New" panose="02070309020205020404" pitchFamily="49" charset="0"/>
              </a:rPr>
              <a:t>GPIOB-&gt;ODR ^= 1 &lt;&lt; LED_PIN;</a:t>
            </a:r>
          </a:p>
          <a:p>
            <a:endParaRPr lang="en-US" sz="1800" dirty="0">
              <a:solidFill>
                <a:schemeClr val="tx1"/>
              </a:solidFill>
              <a:latin typeface="Courier New" panose="02070309020205020404" pitchFamily="49" charset="0"/>
              <a:cs typeface="Courier New" panose="02070309020205020404" pitchFamily="49" charset="0"/>
            </a:endParaRPr>
          </a:p>
          <a:p>
            <a:endParaRPr lang="en-US" sz="1800" dirty="0">
              <a:latin typeface="Courier New" panose="02070309020205020404" pitchFamily="49" charset="0"/>
              <a:cs typeface="Courier New" panose="02070309020205020404" pitchFamily="49" charset="0"/>
            </a:endParaRPr>
          </a:p>
        </p:txBody>
      </p:sp>
      <p:sp>
        <p:nvSpPr>
          <p:cNvPr id="3" name="TextBox 2"/>
          <p:cNvSpPr txBox="1"/>
          <p:nvPr/>
        </p:nvSpPr>
        <p:spPr>
          <a:xfrm>
            <a:off x="5332743" y="5299329"/>
            <a:ext cx="6002669" cy="1200329"/>
          </a:xfrm>
          <a:prstGeom prst="rect">
            <a:avLst/>
          </a:prstGeom>
          <a:noFill/>
        </p:spPr>
        <p:txBody>
          <a:bodyPr wrap="none" rtlCol="0">
            <a:spAutoFit/>
          </a:bodyPr>
          <a:lstStyle/>
          <a:p>
            <a:pPr marL="342900" indent="-342900">
              <a:buFont typeface="Arial" charset="0"/>
              <a:buChar char="•"/>
            </a:pPr>
            <a:r>
              <a:rPr lang="en-US" sz="2400" dirty="0">
                <a:solidFill>
                  <a:srgbClr val="C00000"/>
                </a:solidFill>
              </a:rPr>
              <a:t>Only 7 lines of code</a:t>
            </a:r>
          </a:p>
          <a:p>
            <a:pPr marL="342900" indent="-342900">
              <a:buFont typeface="Arial" charset="0"/>
              <a:buChar char="•"/>
            </a:pPr>
            <a:r>
              <a:rPr lang="en-US" sz="2400" dirty="0">
                <a:solidFill>
                  <a:srgbClr val="C00000"/>
                </a:solidFill>
              </a:rPr>
              <a:t>Focus on directly interfacing with hardware.</a:t>
            </a:r>
          </a:p>
          <a:p>
            <a:pPr marL="342900" indent="-342900">
              <a:buFont typeface="Arial" charset="0"/>
              <a:buChar char="•"/>
            </a:pPr>
            <a:r>
              <a:rPr lang="en-US" sz="2400" dirty="0">
                <a:solidFill>
                  <a:srgbClr val="C00000"/>
                </a:solidFill>
              </a:rPr>
              <a:t>Do not use any libraries!</a:t>
            </a:r>
          </a:p>
        </p:txBody>
      </p:sp>
    </p:spTree>
    <p:extLst>
      <p:ext uri="{BB962C8B-B14F-4D97-AF65-F5344CB8AC3E}">
        <p14:creationId xmlns:p14="http://schemas.microsoft.com/office/powerpoint/2010/main" val="40879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Bare-Metal Level in Assembly</a:t>
            </a:r>
          </a:p>
        </p:txBody>
      </p:sp>
      <p:sp>
        <p:nvSpPr>
          <p:cNvPr id="5" name="Rectangle 4"/>
          <p:cNvSpPr/>
          <p:nvPr/>
        </p:nvSpPr>
        <p:spPr>
          <a:xfrm>
            <a:off x="824411" y="1939530"/>
            <a:ext cx="10133095" cy="1477328"/>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dirty="0">
                <a:latin typeface="Courier New" panose="02070309020205020404" pitchFamily="49" charset="0"/>
                <a:cs typeface="Courier New" panose="02070309020205020404" pitchFamily="49" charset="0"/>
              </a:rPr>
              <a:t>#define LED_PIN 2</a:t>
            </a:r>
          </a:p>
          <a:p>
            <a:endParaRPr lang="en-US" sz="1800" dirty="0">
              <a:latin typeface="Courier New" panose="02070309020205020404" pitchFamily="49" charset="0"/>
              <a:cs typeface="Courier New" panose="02070309020205020404" pitchFamily="49" charset="0"/>
            </a:endParaRPr>
          </a:p>
          <a:p>
            <a:r>
              <a:rPr lang="en-US" sz="1800" i="1" dirty="0">
                <a:solidFill>
                  <a:schemeClr val="bg1">
                    <a:lumMod val="65000"/>
                  </a:schemeClr>
                </a:solidFill>
                <a:latin typeface="Courier New" panose="02070309020205020404" pitchFamily="49" charset="0"/>
                <a:cs typeface="Courier New" panose="02070309020205020404" pitchFamily="49" charset="0"/>
              </a:rPr>
              <a:t>// GPIO Mode: Input(00), Output(01), </a:t>
            </a:r>
            <a:r>
              <a:rPr lang="en-US" sz="1800" i="1" dirty="0" err="1">
                <a:solidFill>
                  <a:schemeClr val="bg1">
                    <a:lumMod val="65000"/>
                  </a:schemeClr>
                </a:solidFill>
                <a:latin typeface="Courier New" panose="02070309020205020404" pitchFamily="49" charset="0"/>
                <a:cs typeface="Courier New" panose="02070309020205020404" pitchFamily="49" charset="0"/>
              </a:rPr>
              <a:t>AlterFunc</a:t>
            </a:r>
            <a:r>
              <a:rPr lang="en-US" sz="1800" i="1" dirty="0">
                <a:solidFill>
                  <a:schemeClr val="bg1">
                    <a:lumMod val="65000"/>
                  </a:schemeClr>
                </a:solidFill>
                <a:latin typeface="Courier New" panose="02070309020205020404" pitchFamily="49" charset="0"/>
                <a:cs typeface="Courier New" panose="02070309020205020404" pitchFamily="49" charset="0"/>
              </a:rPr>
              <a:t>(10), Analog(11, reset)</a:t>
            </a:r>
          </a:p>
          <a:p>
            <a:r>
              <a:rPr lang="en-US" sz="1800" dirty="0">
                <a:latin typeface="Courier New" panose="02070309020205020404" pitchFamily="49" charset="0"/>
                <a:cs typeface="Courier New" panose="02070309020205020404" pitchFamily="49" charset="0"/>
              </a:rPr>
              <a:t>GPIOB-&gt;MODER &amp;= ~(3&lt;&lt;(2*LED_PIN));  </a:t>
            </a:r>
          </a:p>
          <a:p>
            <a:r>
              <a:rPr lang="en-US" sz="1800" dirty="0">
                <a:latin typeface="Courier New" panose="02070309020205020404" pitchFamily="49" charset="0"/>
                <a:cs typeface="Courier New" panose="02070309020205020404" pitchFamily="49" charset="0"/>
              </a:rPr>
              <a:t>GPIOB-&gt;MODER |=   1&lt;&lt;(2*LED_PIN);    // Output(01)</a:t>
            </a:r>
          </a:p>
        </p:txBody>
      </p:sp>
      <p:sp>
        <p:nvSpPr>
          <p:cNvPr id="4" name="Rectangle 3"/>
          <p:cNvSpPr/>
          <p:nvPr/>
        </p:nvSpPr>
        <p:spPr>
          <a:xfrm>
            <a:off x="760801" y="4527604"/>
            <a:ext cx="10133095" cy="1754326"/>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dirty="0">
                <a:latin typeface="Courier New" panose="02070309020205020404" pitchFamily="49" charset="0"/>
                <a:cs typeface="Courier New" panose="02070309020205020404" pitchFamily="49" charset="0"/>
              </a:rPr>
              <a:t>LED_PIN EQU 2</a:t>
            </a:r>
          </a:p>
          <a:p>
            <a:r>
              <a:rPr lang="pt-BR" sz="1800" dirty="0">
                <a:latin typeface="Courier New" panose="02070309020205020404" pitchFamily="49" charset="0"/>
                <a:cs typeface="Courier New" panose="02070309020205020404" pitchFamily="49" charset="0"/>
              </a:rPr>
              <a:t>	</a:t>
            </a:r>
            <a:r>
              <a:rPr lang="pt-BR" sz="1800" b="1" dirty="0">
                <a:latin typeface="Courier New" panose="02070309020205020404" pitchFamily="49" charset="0"/>
                <a:cs typeface="Courier New" panose="02070309020205020404" pitchFamily="49" charset="0"/>
              </a:rPr>
              <a:t>LDR</a:t>
            </a:r>
            <a:r>
              <a:rPr lang="pt-BR" sz="1800" dirty="0">
                <a:latin typeface="Courier New" panose="02070309020205020404" pitchFamily="49" charset="0"/>
                <a:cs typeface="Courier New" panose="02070309020205020404" pitchFamily="49" charset="0"/>
              </a:rPr>
              <a:t> r0, =GPIOB_BASE</a:t>
            </a:r>
          </a:p>
          <a:p>
            <a:r>
              <a:rPr lang="pt-BR" sz="1800" dirty="0">
                <a:latin typeface="Courier New" panose="02070309020205020404" pitchFamily="49" charset="0"/>
                <a:cs typeface="Courier New" panose="02070309020205020404" pitchFamily="49" charset="0"/>
              </a:rPr>
              <a:t>	</a:t>
            </a:r>
            <a:r>
              <a:rPr lang="pt-BR" sz="1800" b="1" dirty="0">
                <a:latin typeface="Courier New" panose="02070309020205020404" pitchFamily="49" charset="0"/>
                <a:cs typeface="Courier New" panose="02070309020205020404" pitchFamily="49" charset="0"/>
              </a:rPr>
              <a:t>LDR</a:t>
            </a:r>
            <a:r>
              <a:rPr lang="pt-BR" sz="1800" dirty="0">
                <a:latin typeface="Courier New" panose="02070309020205020404" pitchFamily="49" charset="0"/>
                <a:cs typeface="Courier New" panose="02070309020205020404" pitchFamily="49" charset="0"/>
              </a:rPr>
              <a:t> r1, [r0, #GPIO_MODER]</a:t>
            </a:r>
          </a:p>
          <a:p>
            <a:r>
              <a:rPr lang="pt-BR" sz="1800" dirty="0">
                <a:latin typeface="Courier New" panose="02070309020205020404" pitchFamily="49" charset="0"/>
                <a:cs typeface="Courier New" panose="02070309020205020404" pitchFamily="49" charset="0"/>
              </a:rPr>
              <a:t>	</a:t>
            </a:r>
            <a:r>
              <a:rPr lang="pt-BR" sz="1800" b="1" dirty="0">
                <a:latin typeface="Courier New" panose="02070309020205020404" pitchFamily="49" charset="0"/>
                <a:cs typeface="Courier New" panose="02070309020205020404" pitchFamily="49" charset="0"/>
              </a:rPr>
              <a:t>EOR</a:t>
            </a:r>
            <a:r>
              <a:rPr lang="pt-BR" sz="1800" dirty="0">
                <a:latin typeface="Courier New" panose="02070309020205020404" pitchFamily="49" charset="0"/>
                <a:cs typeface="Courier New" panose="02070309020205020404" pitchFamily="49" charset="0"/>
              </a:rPr>
              <a:t> r1, r1, #(0x03&lt;&lt;(2*</a:t>
            </a:r>
            <a:r>
              <a:rPr lang="en-US" sz="1800" dirty="0">
                <a:latin typeface="Courier New" panose="02070309020205020404" pitchFamily="49" charset="0"/>
                <a:cs typeface="Courier New" panose="02070309020205020404" pitchFamily="49" charset="0"/>
              </a:rPr>
              <a:t>LED_PIN</a:t>
            </a:r>
            <a:r>
              <a:rPr lang="pt-BR" sz="1800" dirty="0">
                <a:latin typeface="Courier New" panose="02070309020205020404" pitchFamily="49" charset="0"/>
                <a:cs typeface="Courier New" panose="02070309020205020404" pitchFamily="49" charset="0"/>
              </a:rPr>
              <a:t>))</a:t>
            </a:r>
          </a:p>
          <a:p>
            <a:r>
              <a:rPr lang="pt-BR" sz="1800" dirty="0">
                <a:latin typeface="Courier New" panose="02070309020205020404" pitchFamily="49" charset="0"/>
                <a:cs typeface="Courier New" panose="02070309020205020404" pitchFamily="49" charset="0"/>
              </a:rPr>
              <a:t>	</a:t>
            </a:r>
            <a:r>
              <a:rPr lang="pt-BR" sz="1800" b="1" dirty="0">
                <a:latin typeface="Courier New" panose="02070309020205020404" pitchFamily="49" charset="0"/>
                <a:cs typeface="Courier New" panose="02070309020205020404" pitchFamily="49" charset="0"/>
              </a:rPr>
              <a:t>ORR</a:t>
            </a:r>
            <a:r>
              <a:rPr lang="pt-BR" sz="1800" dirty="0">
                <a:latin typeface="Courier New" panose="02070309020205020404" pitchFamily="49" charset="0"/>
                <a:cs typeface="Courier New" panose="02070309020205020404" pitchFamily="49" charset="0"/>
              </a:rPr>
              <a:t> r1, r1, #(1&lt;&lt;</a:t>
            </a:r>
            <a:r>
              <a:rPr lang="en-US" sz="1800" dirty="0">
                <a:latin typeface="Courier New" panose="02070309020205020404" pitchFamily="49" charset="0"/>
                <a:cs typeface="Courier New" panose="02070309020205020404" pitchFamily="49" charset="0"/>
              </a:rPr>
              <a:t>LED_PIN</a:t>
            </a:r>
            <a:r>
              <a:rPr lang="pt-BR" sz="1800" dirty="0">
                <a:latin typeface="Courier New" panose="02070309020205020404" pitchFamily="49" charset="0"/>
                <a:cs typeface="Courier New" panose="02070309020205020404" pitchFamily="49" charset="0"/>
              </a:rPr>
              <a:t>)</a:t>
            </a:r>
          </a:p>
          <a:p>
            <a:r>
              <a:rPr lang="pt-BR" sz="1800" dirty="0">
                <a:latin typeface="Courier New" panose="02070309020205020404" pitchFamily="49" charset="0"/>
                <a:cs typeface="Courier New" panose="02070309020205020404" pitchFamily="49" charset="0"/>
              </a:rPr>
              <a:t>	</a:t>
            </a:r>
            <a:r>
              <a:rPr lang="pt-BR" sz="1800" b="1" dirty="0">
                <a:latin typeface="Courier New" panose="02070309020205020404" pitchFamily="49" charset="0"/>
                <a:cs typeface="Courier New" panose="02070309020205020404" pitchFamily="49" charset="0"/>
              </a:rPr>
              <a:t>STR</a:t>
            </a:r>
            <a:r>
              <a:rPr lang="pt-BR" sz="1800" dirty="0">
                <a:latin typeface="Courier New" panose="02070309020205020404" pitchFamily="49" charset="0"/>
                <a:cs typeface="Courier New" panose="02070309020205020404" pitchFamily="49" charset="0"/>
              </a:rPr>
              <a:t> r1, [r0, #GPIO_MODER]</a:t>
            </a:r>
            <a:endParaRPr lang="en-US" sz="1800" dirty="0">
              <a:latin typeface="Courier New" panose="02070309020205020404" pitchFamily="49" charset="0"/>
              <a:cs typeface="Courier New" panose="02070309020205020404" pitchFamily="49" charset="0"/>
            </a:endParaRPr>
          </a:p>
        </p:txBody>
      </p:sp>
      <p:sp>
        <p:nvSpPr>
          <p:cNvPr id="3" name="TextBox 2"/>
          <p:cNvSpPr txBox="1"/>
          <p:nvPr/>
        </p:nvSpPr>
        <p:spPr>
          <a:xfrm>
            <a:off x="824412" y="1580983"/>
            <a:ext cx="2509020" cy="338554"/>
          </a:xfrm>
          <a:prstGeom prst="rect">
            <a:avLst/>
          </a:prstGeom>
          <a:noFill/>
        </p:spPr>
        <p:txBody>
          <a:bodyPr wrap="none" rtlCol="0">
            <a:spAutoFit/>
          </a:bodyPr>
          <a:lstStyle/>
          <a:p>
            <a:r>
              <a:rPr lang="en-US" sz="1600" dirty="0">
                <a:solidFill>
                  <a:schemeClr val="accent1"/>
                </a:solidFill>
              </a:rPr>
              <a:t>Set Pin B.2 as GPIO output </a:t>
            </a:r>
          </a:p>
        </p:txBody>
      </p:sp>
      <p:sp>
        <p:nvSpPr>
          <p:cNvPr id="6" name="TextBox 5"/>
          <p:cNvSpPr txBox="1"/>
          <p:nvPr/>
        </p:nvSpPr>
        <p:spPr>
          <a:xfrm>
            <a:off x="4953663" y="3436851"/>
            <a:ext cx="1683474" cy="338554"/>
          </a:xfrm>
          <a:prstGeom prst="rect">
            <a:avLst/>
          </a:prstGeom>
          <a:noFill/>
        </p:spPr>
        <p:txBody>
          <a:bodyPr wrap="none" rtlCol="0">
            <a:spAutoFit/>
          </a:bodyPr>
          <a:lstStyle/>
          <a:p>
            <a:r>
              <a:rPr lang="en-US" sz="1600" dirty="0"/>
              <a:t>C implementation</a:t>
            </a:r>
          </a:p>
        </p:txBody>
      </p:sp>
      <p:sp>
        <p:nvSpPr>
          <p:cNvPr id="7" name="TextBox 6"/>
          <p:cNvSpPr txBox="1"/>
          <p:nvPr/>
        </p:nvSpPr>
        <p:spPr>
          <a:xfrm>
            <a:off x="5010647" y="6309181"/>
            <a:ext cx="2322687" cy="338554"/>
          </a:xfrm>
          <a:prstGeom prst="rect">
            <a:avLst/>
          </a:prstGeom>
          <a:noFill/>
        </p:spPr>
        <p:txBody>
          <a:bodyPr wrap="none" rtlCol="0">
            <a:spAutoFit/>
          </a:bodyPr>
          <a:lstStyle/>
          <a:p>
            <a:r>
              <a:rPr lang="en-US" sz="1600" dirty="0"/>
              <a:t>Assembly implementation</a:t>
            </a:r>
          </a:p>
        </p:txBody>
      </p:sp>
      <p:sp>
        <p:nvSpPr>
          <p:cNvPr id="8" name="TextBox 7"/>
          <p:cNvSpPr txBox="1"/>
          <p:nvPr/>
        </p:nvSpPr>
        <p:spPr>
          <a:xfrm>
            <a:off x="760801" y="1075274"/>
            <a:ext cx="8622745" cy="461665"/>
          </a:xfrm>
          <a:prstGeom prst="rect">
            <a:avLst/>
          </a:prstGeom>
          <a:noFill/>
        </p:spPr>
        <p:txBody>
          <a:bodyPr wrap="none" rtlCol="0">
            <a:spAutoFit/>
          </a:bodyPr>
          <a:lstStyle/>
          <a:p>
            <a:r>
              <a:rPr lang="en-US" sz="2400" dirty="0">
                <a:solidFill>
                  <a:srgbClr val="C00000"/>
                </a:solidFill>
              </a:rPr>
              <a:t>Bare-metal level programming helps learning assembly programming</a:t>
            </a:r>
          </a:p>
        </p:txBody>
      </p:sp>
      <p:sp>
        <p:nvSpPr>
          <p:cNvPr id="9" name="Down Arrow 8"/>
          <p:cNvSpPr/>
          <p:nvPr/>
        </p:nvSpPr>
        <p:spPr>
          <a:xfrm>
            <a:off x="5700824" y="3744627"/>
            <a:ext cx="182184" cy="694931"/>
          </a:xfrm>
          <a:prstGeom prst="downArrow">
            <a:avLst/>
          </a:prstGeom>
          <a:solidFill>
            <a:srgbClr val="C00000"/>
          </a:solidFill>
          <a:ln w="63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
        <p:nvSpPr>
          <p:cNvPr id="10" name="TextBox 9"/>
          <p:cNvSpPr txBox="1"/>
          <p:nvPr/>
        </p:nvSpPr>
        <p:spPr>
          <a:xfrm>
            <a:off x="5927739" y="3878129"/>
            <a:ext cx="2072106" cy="400110"/>
          </a:xfrm>
          <a:prstGeom prst="rect">
            <a:avLst/>
          </a:prstGeom>
          <a:noFill/>
        </p:spPr>
        <p:txBody>
          <a:bodyPr wrap="none" rtlCol="0">
            <a:spAutoFit/>
          </a:bodyPr>
          <a:lstStyle/>
          <a:p>
            <a:r>
              <a:rPr lang="en-US" sz="2000" dirty="0">
                <a:solidFill>
                  <a:srgbClr val="C00000"/>
                </a:solidFill>
              </a:rPr>
              <a:t>Translate naturally</a:t>
            </a:r>
          </a:p>
        </p:txBody>
      </p:sp>
    </p:spTree>
    <p:extLst>
      <p:ext uri="{BB962C8B-B14F-4D97-AF65-F5344CB8AC3E}">
        <p14:creationId xmlns:p14="http://schemas.microsoft.com/office/powerpoint/2010/main" val="75568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08" y="286450"/>
            <a:ext cx="10133095" cy="558487"/>
          </a:xfrm>
        </p:spPr>
        <p:txBody>
          <a:bodyPr/>
          <a:lstStyle/>
          <a:p>
            <a:r>
              <a:rPr lang="en-US" dirty="0"/>
              <a:t>Eight lab modules for drones</a:t>
            </a:r>
          </a:p>
        </p:txBody>
      </p:sp>
      <p:sp>
        <p:nvSpPr>
          <p:cNvPr id="3" name="Content Placeholder 2"/>
          <p:cNvSpPr>
            <a:spLocks noGrp="1"/>
          </p:cNvSpPr>
          <p:nvPr>
            <p:ph idx="1"/>
          </p:nvPr>
        </p:nvSpPr>
        <p:spPr>
          <a:xfrm>
            <a:off x="343632" y="1400346"/>
            <a:ext cx="4797629" cy="4272007"/>
          </a:xfrm>
        </p:spPr>
        <p:txBody>
          <a:bodyPr/>
          <a:lstStyle/>
          <a:p>
            <a:r>
              <a:rPr lang="en-US" dirty="0"/>
              <a:t>Register-level Programming</a:t>
            </a:r>
          </a:p>
          <a:p>
            <a:pPr marL="697139" lvl="1" indent="-457200">
              <a:buFont typeface="+mj-lt"/>
              <a:buAutoNum type="arabicPeriod"/>
            </a:pPr>
            <a:r>
              <a:rPr lang="en-US" dirty="0"/>
              <a:t>PWM output</a:t>
            </a:r>
          </a:p>
          <a:p>
            <a:pPr marL="697139" lvl="1" indent="-457200">
              <a:buFont typeface="+mj-lt"/>
              <a:buAutoNum type="arabicPeriod"/>
            </a:pPr>
            <a:r>
              <a:rPr lang="en-US" dirty="0"/>
              <a:t>UART </a:t>
            </a:r>
          </a:p>
          <a:p>
            <a:pPr marL="697139" lvl="1" indent="-457200">
              <a:buFont typeface="+mj-lt"/>
              <a:buAutoNum type="arabicPeriod"/>
            </a:pPr>
            <a:r>
              <a:rPr lang="en-US" dirty="0"/>
              <a:t>ADC</a:t>
            </a:r>
          </a:p>
          <a:p>
            <a:pPr marL="697139" lvl="1" indent="-457200">
              <a:buFont typeface="+mj-lt"/>
              <a:buAutoNum type="arabicPeriod"/>
            </a:pPr>
            <a:r>
              <a:rPr lang="en-US" dirty="0"/>
              <a:t>SPI</a:t>
            </a:r>
          </a:p>
          <a:p>
            <a:r>
              <a:rPr lang="en-US" dirty="0"/>
              <a:t>Concept-level Understanding</a:t>
            </a:r>
          </a:p>
          <a:p>
            <a:pPr marL="697139" lvl="1" indent="-457200">
              <a:buFont typeface="+mj-lt"/>
              <a:buAutoNum type="arabicPeriod" startAt="5"/>
            </a:pPr>
            <a:r>
              <a:rPr lang="en-US" dirty="0"/>
              <a:t>AHRS</a:t>
            </a:r>
          </a:p>
          <a:p>
            <a:pPr marL="697139" lvl="1" indent="-457200">
              <a:buFont typeface="+mj-lt"/>
              <a:buAutoNum type="arabicPeriod" startAt="5"/>
            </a:pPr>
            <a:r>
              <a:rPr lang="en-US" dirty="0"/>
              <a:t>PID</a:t>
            </a:r>
          </a:p>
          <a:p>
            <a:pPr marL="697139" lvl="1" indent="-457200">
              <a:buFont typeface="+mj-lt"/>
              <a:buAutoNum type="arabicPeriod" startAt="5"/>
            </a:pPr>
            <a:r>
              <a:rPr lang="en-US" dirty="0"/>
              <a:t>BLE</a:t>
            </a:r>
          </a:p>
          <a:p>
            <a:r>
              <a:rPr lang="en-US" dirty="0"/>
              <a:t>Application-level Programming</a:t>
            </a:r>
          </a:p>
          <a:p>
            <a:pPr marL="697139" lvl="1" indent="-457200">
              <a:buFont typeface="+mj-lt"/>
              <a:buAutoNum type="arabicPeriod" startAt="8"/>
            </a:pPr>
            <a:r>
              <a:rPr lang="en-US" dirty="0"/>
              <a:t>Flying</a:t>
            </a:r>
          </a:p>
        </p:txBody>
      </p:sp>
      <p:grpSp>
        <p:nvGrpSpPr>
          <p:cNvPr id="4" name="Group 3"/>
          <p:cNvGrpSpPr/>
          <p:nvPr/>
        </p:nvGrpSpPr>
        <p:grpSpPr>
          <a:xfrm>
            <a:off x="4904509" y="1021976"/>
            <a:ext cx="7063062" cy="4978109"/>
            <a:chOff x="4402174" y="2164962"/>
            <a:chExt cx="3626850" cy="3167816"/>
          </a:xfrm>
        </p:grpSpPr>
        <p:sp>
          <p:nvSpPr>
            <p:cNvPr id="5" name="Rounded Rectangle 4"/>
            <p:cNvSpPr/>
            <p:nvPr/>
          </p:nvSpPr>
          <p:spPr>
            <a:xfrm>
              <a:off x="5119151" y="2888631"/>
              <a:ext cx="2881388" cy="487530"/>
            </a:xfrm>
            <a:prstGeom prst="roundRect">
              <a:avLst/>
            </a:prstGeom>
            <a:solidFill>
              <a:schemeClr val="accent2">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endParaRPr lang="fr-FR" sz="1400" b="1" dirty="0">
                <a:solidFill>
                  <a:srgbClr val="002052"/>
                </a:solidFill>
                <a:latin typeface="Arial Narrow" panose="020B0606020202030204" pitchFamily="34" charset="0"/>
              </a:endParaRPr>
            </a:p>
          </p:txBody>
        </p:sp>
        <p:sp>
          <p:nvSpPr>
            <p:cNvPr id="6" name="Rounded Rectangle 5"/>
            <p:cNvSpPr/>
            <p:nvPr/>
          </p:nvSpPr>
          <p:spPr>
            <a:xfrm>
              <a:off x="5128481" y="2172637"/>
              <a:ext cx="2893884" cy="688539"/>
            </a:xfrm>
            <a:prstGeom prst="roundRect">
              <a:avLst/>
            </a:prstGeom>
            <a:solidFill>
              <a:schemeClr val="accent5"/>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rgbClr val="002052"/>
                </a:solidFill>
                <a:latin typeface="Arial Narrow" panose="020B0606020202030204" pitchFamily="34" charset="0"/>
              </a:endParaRPr>
            </a:p>
          </p:txBody>
        </p:sp>
        <p:sp>
          <p:nvSpPr>
            <p:cNvPr id="7" name="Rounded Rectangle 6"/>
            <p:cNvSpPr/>
            <p:nvPr/>
          </p:nvSpPr>
          <p:spPr>
            <a:xfrm>
              <a:off x="5119151" y="3410083"/>
              <a:ext cx="2881388" cy="487530"/>
            </a:xfrm>
            <a:prstGeom prst="roundRect">
              <a:avLst/>
            </a:prstGeom>
            <a:solidFill>
              <a:schemeClr val="accent5">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endParaRPr lang="fr-FR" sz="1400" b="1" dirty="0">
                <a:solidFill>
                  <a:srgbClr val="002052"/>
                </a:solidFill>
                <a:latin typeface="Arial Narrow" panose="020B0606020202030204" pitchFamily="34" charset="0"/>
              </a:endParaRPr>
            </a:p>
          </p:txBody>
        </p:sp>
        <p:sp>
          <p:nvSpPr>
            <p:cNvPr id="8" name="Rounded Rectangle 7"/>
            <p:cNvSpPr/>
            <p:nvPr/>
          </p:nvSpPr>
          <p:spPr>
            <a:xfrm>
              <a:off x="4404923" y="3974954"/>
              <a:ext cx="3608112" cy="425334"/>
            </a:xfrm>
            <a:prstGeom prst="round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rgbClr val="002052"/>
                </a:solidFill>
                <a:latin typeface="Arial Narrow" panose="020B0606020202030204" pitchFamily="34" charset="0"/>
              </a:endParaRPr>
            </a:p>
          </p:txBody>
        </p:sp>
        <p:sp>
          <p:nvSpPr>
            <p:cNvPr id="9" name="Rounded Rectangle 8"/>
            <p:cNvSpPr/>
            <p:nvPr/>
          </p:nvSpPr>
          <p:spPr>
            <a:xfrm>
              <a:off x="7036345" y="2947314"/>
              <a:ext cx="868507" cy="219386"/>
            </a:xfrm>
            <a:prstGeom prst="roundRect">
              <a:avLst/>
            </a:prstGeom>
            <a:solidFill>
              <a:schemeClr val="accent2"/>
            </a:solidFill>
            <a:ln w="31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a:solidFill>
                    <a:prstClr val="white"/>
                  </a:solidFill>
                  <a:latin typeface="Arial Narrow" panose="020B0606020202030204" pitchFamily="34" charset="0"/>
                </a:rPr>
                <a:t>USB Virtual COM</a:t>
              </a:r>
            </a:p>
          </p:txBody>
        </p:sp>
        <p:sp>
          <p:nvSpPr>
            <p:cNvPr id="10" name="Rounded Rectangle 9"/>
            <p:cNvSpPr/>
            <p:nvPr/>
          </p:nvSpPr>
          <p:spPr>
            <a:xfrm>
              <a:off x="5993837" y="3472625"/>
              <a:ext cx="1006516" cy="310877"/>
            </a:xfrm>
            <a:prstGeom prst="roundRect">
              <a:avLst/>
            </a:prstGeom>
            <a:solidFill>
              <a:schemeClr val="accent5">
                <a:lumMod val="75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a:solidFill>
                    <a:schemeClr val="accent6"/>
                  </a:solidFill>
                  <a:latin typeface="Arial Narrow" panose="020B0606020202030204" pitchFamily="34" charset="0"/>
                </a:rPr>
                <a:t>STM32Cube Hardware Abstraction Layer (HAL)</a:t>
              </a:r>
            </a:p>
          </p:txBody>
        </p:sp>
        <p:sp>
          <p:nvSpPr>
            <p:cNvPr id="11" name="Rounded Rectangle 10"/>
            <p:cNvSpPr/>
            <p:nvPr/>
          </p:nvSpPr>
          <p:spPr>
            <a:xfrm>
              <a:off x="6089296" y="4025451"/>
              <a:ext cx="721292" cy="130790"/>
            </a:xfrm>
            <a:prstGeom prst="roundRect">
              <a:avLst/>
            </a:prstGeom>
            <a:solidFill>
              <a:schemeClr val="bg1">
                <a:lumMod val="65000"/>
              </a:schemeClr>
            </a:solidFill>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prstClr val="white"/>
                  </a:solidFill>
                </a:rPr>
                <a:t>LSM6DSM</a:t>
              </a:r>
              <a:endParaRPr lang="en-US" sz="1200" b="1" dirty="0">
                <a:solidFill>
                  <a:prstClr val="white"/>
                </a:solidFill>
              </a:endParaRPr>
            </a:p>
          </p:txBody>
        </p:sp>
        <p:sp>
          <p:nvSpPr>
            <p:cNvPr id="12" name="Rounded Rectangle 11"/>
            <p:cNvSpPr/>
            <p:nvPr/>
          </p:nvSpPr>
          <p:spPr>
            <a:xfrm>
              <a:off x="6897356" y="4027549"/>
              <a:ext cx="721292" cy="130790"/>
            </a:xfrm>
            <a:prstGeom prst="roundRect">
              <a:avLst/>
            </a:prstGeom>
            <a:solidFill>
              <a:schemeClr val="bg1">
                <a:lumMod val="65000"/>
              </a:schemeClr>
            </a:solidFill>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prstClr val="white"/>
                  </a:solidFill>
                </a:rPr>
                <a:t>LISM2DL</a:t>
              </a:r>
              <a:endParaRPr lang="en-US" sz="1200" b="1" dirty="0">
                <a:solidFill>
                  <a:prstClr val="white"/>
                </a:solidFill>
              </a:endParaRPr>
            </a:p>
          </p:txBody>
        </p:sp>
        <p:sp>
          <p:nvSpPr>
            <p:cNvPr id="13" name="Rounded Rectangle 12"/>
            <p:cNvSpPr/>
            <p:nvPr/>
          </p:nvSpPr>
          <p:spPr>
            <a:xfrm>
              <a:off x="4494412" y="4132944"/>
              <a:ext cx="721292" cy="130790"/>
            </a:xfrm>
            <a:prstGeom prst="roundRect">
              <a:avLst/>
            </a:prstGeom>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prstClr val="white"/>
                  </a:solidFill>
                </a:rPr>
                <a:t>STM32F4</a:t>
              </a:r>
              <a:endParaRPr lang="en-US" sz="1200" b="1" dirty="0">
                <a:solidFill>
                  <a:prstClr val="white"/>
                </a:solidFill>
              </a:endParaRPr>
            </a:p>
          </p:txBody>
        </p:sp>
        <p:sp>
          <p:nvSpPr>
            <p:cNvPr id="14" name="Rounded Rectangle 13"/>
            <p:cNvSpPr/>
            <p:nvPr/>
          </p:nvSpPr>
          <p:spPr>
            <a:xfrm>
              <a:off x="6089296" y="4235079"/>
              <a:ext cx="721292" cy="130790"/>
            </a:xfrm>
            <a:prstGeom prst="roundRect">
              <a:avLst/>
            </a:prstGeom>
            <a:solidFill>
              <a:schemeClr val="bg1">
                <a:lumMod val="65000"/>
              </a:schemeClr>
            </a:solidFill>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latin typeface="Arial" panose="020B0604020202020204" pitchFamily="34" charset="0"/>
                  <a:ea typeface="Arial" panose="020B0604020202020204" pitchFamily="34" charset="0"/>
                  <a:cs typeface="Times New Roman" panose="02020603050405020304" pitchFamily="18" charset="0"/>
                </a:rPr>
                <a:t>LPS22HD</a:t>
              </a:r>
              <a:endParaRPr lang="en-US" sz="1200" b="1" dirty="0">
                <a:solidFill>
                  <a:schemeClr val="bg1"/>
                </a:solidFill>
              </a:endParaRPr>
            </a:p>
          </p:txBody>
        </p:sp>
        <p:sp>
          <p:nvSpPr>
            <p:cNvPr id="15" name="Rounded Rectangle 14"/>
            <p:cNvSpPr/>
            <p:nvPr/>
          </p:nvSpPr>
          <p:spPr>
            <a:xfrm>
              <a:off x="6884023" y="4229723"/>
              <a:ext cx="734624" cy="136146"/>
            </a:xfrm>
            <a:prstGeom prst="roundRect">
              <a:avLst/>
            </a:prstGeom>
            <a:solidFill>
              <a:schemeClr val="bg1">
                <a:lumMod val="65000"/>
              </a:schemeClr>
            </a:solidFill>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latin typeface="Arial" panose="020B0604020202020204" pitchFamily="34" charset="0"/>
                  <a:ea typeface="Arial" panose="020B0604020202020204" pitchFamily="34" charset="0"/>
                  <a:cs typeface="Times New Roman" panose="02020603050405020304" pitchFamily="18" charset="0"/>
                </a:rPr>
                <a:t>BLUENRG-MS</a:t>
              </a:r>
              <a:endParaRPr lang="en-US" sz="1200" b="1" dirty="0">
                <a:solidFill>
                  <a:schemeClr val="bg1"/>
                </a:solidFill>
              </a:endParaRPr>
            </a:p>
          </p:txBody>
        </p:sp>
        <p:sp>
          <p:nvSpPr>
            <p:cNvPr id="16" name="Rounded Rectangle 15"/>
            <p:cNvSpPr/>
            <p:nvPr/>
          </p:nvSpPr>
          <p:spPr>
            <a:xfrm>
              <a:off x="5167898" y="2220291"/>
              <a:ext cx="825938" cy="241048"/>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err="1">
                  <a:solidFill>
                    <a:prstClr val="white"/>
                  </a:solidFill>
                </a:rPr>
                <a:t>Remote</a:t>
              </a:r>
              <a:r>
                <a:rPr lang="fr-FR" sz="1200" b="1" dirty="0">
                  <a:solidFill>
                    <a:prstClr val="white"/>
                  </a:solidFill>
                </a:rPr>
                <a:t> Control</a:t>
              </a:r>
              <a:endParaRPr lang="en-US" sz="1200" b="1" dirty="0">
                <a:solidFill>
                  <a:prstClr val="white"/>
                </a:solidFill>
              </a:endParaRPr>
            </a:p>
          </p:txBody>
        </p:sp>
        <p:sp>
          <p:nvSpPr>
            <p:cNvPr id="17" name="Rounded Rectangle 16"/>
            <p:cNvSpPr/>
            <p:nvPr/>
          </p:nvSpPr>
          <p:spPr>
            <a:xfrm>
              <a:off x="6097588" y="2220291"/>
              <a:ext cx="851594" cy="241048"/>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prstClr val="white"/>
                  </a:solidFill>
                </a:rPr>
                <a:t>Flight Control</a:t>
              </a:r>
              <a:endParaRPr lang="en-US" sz="1200" b="1" dirty="0">
                <a:solidFill>
                  <a:prstClr val="white"/>
                </a:solidFill>
              </a:endParaRPr>
            </a:p>
          </p:txBody>
        </p:sp>
        <p:sp>
          <p:nvSpPr>
            <p:cNvPr id="18" name="Rounded Rectangle 17"/>
            <p:cNvSpPr/>
            <p:nvPr/>
          </p:nvSpPr>
          <p:spPr>
            <a:xfrm>
              <a:off x="7036345" y="2501288"/>
              <a:ext cx="853724" cy="241048"/>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prstClr val="white"/>
                  </a:solidFill>
                </a:rPr>
                <a:t>PID Control</a:t>
              </a:r>
              <a:endParaRPr lang="en-US" sz="1200" b="1" dirty="0">
                <a:solidFill>
                  <a:prstClr val="white"/>
                </a:solidFill>
              </a:endParaRPr>
            </a:p>
          </p:txBody>
        </p:sp>
        <p:sp>
          <p:nvSpPr>
            <p:cNvPr id="19" name="Rounded Rectangle 18"/>
            <p:cNvSpPr/>
            <p:nvPr/>
          </p:nvSpPr>
          <p:spPr>
            <a:xfrm>
              <a:off x="6090036" y="2496369"/>
              <a:ext cx="859146" cy="244402"/>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prstClr val="white"/>
                  </a:solidFill>
                </a:rPr>
                <a:t>AHRS</a:t>
              </a:r>
              <a:endParaRPr lang="en-US" sz="1200" b="1" dirty="0">
                <a:solidFill>
                  <a:prstClr val="white"/>
                </a:solidFill>
              </a:endParaRPr>
            </a:p>
          </p:txBody>
        </p:sp>
        <p:sp>
          <p:nvSpPr>
            <p:cNvPr id="20" name="Rounded Rectangle 19"/>
            <p:cNvSpPr/>
            <p:nvPr/>
          </p:nvSpPr>
          <p:spPr>
            <a:xfrm>
              <a:off x="4403311" y="4437091"/>
              <a:ext cx="3608112" cy="425334"/>
            </a:xfrm>
            <a:prstGeom prst="round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rgbClr val="002052"/>
                </a:solidFill>
                <a:latin typeface="Arial Narrow" panose="020B0606020202030204" pitchFamily="34" charset="0"/>
              </a:endParaRPr>
            </a:p>
          </p:txBody>
        </p:sp>
        <p:sp>
          <p:nvSpPr>
            <p:cNvPr id="21" name="Rectangle 20"/>
            <p:cNvSpPr/>
            <p:nvPr/>
          </p:nvSpPr>
          <p:spPr>
            <a:xfrm>
              <a:off x="4403312" y="4689262"/>
              <a:ext cx="597459" cy="173794"/>
            </a:xfrm>
            <a:prstGeom prst="rect">
              <a:avLst/>
            </a:prstGeom>
            <a:ln w="19050">
              <a:noFill/>
            </a:ln>
          </p:spPr>
          <p:txBody>
            <a:bodyPr wrap="none">
              <a:spAutoFit/>
            </a:bodyPr>
            <a:lstStyle/>
            <a:p>
              <a:pPr lvl="0"/>
              <a:r>
                <a:rPr lang="fr-FR" sz="1400" b="1" dirty="0" err="1">
                  <a:solidFill>
                    <a:srgbClr val="002052"/>
                  </a:solidFill>
                  <a:latin typeface="Arial Narrow" panose="020B0606020202030204" pitchFamily="34" charset="0"/>
                </a:rPr>
                <a:t>Development</a:t>
              </a:r>
              <a:r>
                <a:rPr lang="fr-FR" sz="1400" b="1" dirty="0">
                  <a:solidFill>
                    <a:srgbClr val="002052"/>
                  </a:solidFill>
                  <a:latin typeface="Arial Narrow" panose="020B0606020202030204" pitchFamily="34" charset="0"/>
                </a:rPr>
                <a:t> </a:t>
              </a:r>
              <a:r>
                <a:rPr lang="fr-FR" sz="1400" b="1" dirty="0" err="1">
                  <a:solidFill>
                    <a:srgbClr val="002052"/>
                  </a:solidFill>
                  <a:latin typeface="Arial Narrow" panose="020B0606020202030204" pitchFamily="34" charset="0"/>
                </a:rPr>
                <a:t>board</a:t>
              </a:r>
              <a:endParaRPr lang="en-US" sz="1400" b="1" dirty="0">
                <a:solidFill>
                  <a:srgbClr val="002052"/>
                </a:solidFill>
                <a:latin typeface="Arial Narrow" panose="020B0606020202030204" pitchFamily="34" charset="0"/>
              </a:endParaRPr>
            </a:p>
          </p:txBody>
        </p:sp>
        <p:sp>
          <p:nvSpPr>
            <p:cNvPr id="22" name="Rounded Rectangle 21"/>
            <p:cNvSpPr/>
            <p:nvPr/>
          </p:nvSpPr>
          <p:spPr>
            <a:xfrm>
              <a:off x="4463069" y="4523229"/>
              <a:ext cx="3488736" cy="166032"/>
            </a:xfrm>
            <a:prstGeom prst="roundRect">
              <a:avLst/>
            </a:prstGeom>
            <a:solidFill>
              <a:schemeClr val="accent6"/>
            </a:solidFill>
            <a:ln w="1905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solidFill>
                </a:rPr>
                <a:t>STEVAL-FCU001V1</a:t>
              </a:r>
              <a:endParaRPr lang="en-US" sz="1200" b="1" dirty="0">
                <a:solidFill>
                  <a:schemeClr val="bg1"/>
                </a:solidFill>
              </a:endParaRPr>
            </a:p>
          </p:txBody>
        </p:sp>
        <p:sp>
          <p:nvSpPr>
            <p:cNvPr id="23" name="Rectangle 22"/>
            <p:cNvSpPr/>
            <p:nvPr/>
          </p:nvSpPr>
          <p:spPr>
            <a:xfrm>
              <a:off x="4420241" y="4232192"/>
              <a:ext cx="515810" cy="173794"/>
            </a:xfrm>
            <a:prstGeom prst="rect">
              <a:avLst/>
            </a:prstGeom>
          </p:spPr>
          <p:txBody>
            <a:bodyPr wrap="none">
              <a:spAutoFit/>
            </a:bodyPr>
            <a:lstStyle/>
            <a:p>
              <a:pPr lvl="0"/>
              <a:r>
                <a:rPr lang="fr-FR" sz="1400" b="1" dirty="0">
                  <a:solidFill>
                    <a:srgbClr val="002052"/>
                  </a:solidFill>
                  <a:latin typeface="Arial Narrow" panose="020B0606020202030204" pitchFamily="34" charset="0"/>
                </a:rPr>
                <a:t>HW components</a:t>
              </a:r>
              <a:endParaRPr lang="en-US" sz="1400" b="1" dirty="0">
                <a:solidFill>
                  <a:srgbClr val="002052"/>
                </a:solidFill>
                <a:latin typeface="Arial Narrow" panose="020B0606020202030204" pitchFamily="34" charset="0"/>
              </a:endParaRPr>
            </a:p>
          </p:txBody>
        </p:sp>
        <p:sp>
          <p:nvSpPr>
            <p:cNvPr id="24" name="Rectangle 23"/>
            <p:cNvSpPr/>
            <p:nvPr/>
          </p:nvSpPr>
          <p:spPr>
            <a:xfrm>
              <a:off x="5175394" y="2697066"/>
              <a:ext cx="378293" cy="173794"/>
            </a:xfrm>
            <a:prstGeom prst="rect">
              <a:avLst/>
            </a:prstGeom>
          </p:spPr>
          <p:txBody>
            <a:bodyPr wrap="none">
              <a:spAutoFit/>
            </a:bodyPr>
            <a:lstStyle/>
            <a:p>
              <a:pPr lvl="0"/>
              <a:r>
                <a:rPr lang="fr-FR" sz="1400" b="1" dirty="0">
                  <a:solidFill>
                    <a:srgbClr val="002052"/>
                  </a:solidFill>
                  <a:latin typeface="Arial Narrow" panose="020B0606020202030204" pitchFamily="34" charset="0"/>
                </a:rPr>
                <a:t>Application</a:t>
              </a:r>
              <a:endParaRPr lang="en-US" sz="1400" b="1" dirty="0">
                <a:solidFill>
                  <a:srgbClr val="002052"/>
                </a:solidFill>
                <a:latin typeface="Arial Narrow" panose="020B0606020202030204" pitchFamily="34" charset="0"/>
              </a:endParaRPr>
            </a:p>
          </p:txBody>
        </p:sp>
        <p:sp>
          <p:nvSpPr>
            <p:cNvPr id="25" name="Rectangle 24"/>
            <p:cNvSpPr/>
            <p:nvPr/>
          </p:nvSpPr>
          <p:spPr>
            <a:xfrm>
              <a:off x="5167898" y="3216179"/>
              <a:ext cx="593068" cy="173794"/>
            </a:xfrm>
            <a:prstGeom prst="rect">
              <a:avLst/>
            </a:prstGeom>
          </p:spPr>
          <p:txBody>
            <a:bodyPr wrap="square">
              <a:spAutoFit/>
            </a:bodyPr>
            <a:lstStyle/>
            <a:p>
              <a:pPr lvl="0"/>
              <a:r>
                <a:rPr lang="fr-FR" sz="1400" b="1" dirty="0">
                  <a:solidFill>
                    <a:srgbClr val="002052"/>
                  </a:solidFill>
                  <a:latin typeface="Arial Narrow" panose="020B0606020202030204" pitchFamily="34" charset="0"/>
                </a:rPr>
                <a:t>Middleware</a:t>
              </a:r>
            </a:p>
          </p:txBody>
        </p:sp>
        <p:sp>
          <p:nvSpPr>
            <p:cNvPr id="26" name="Rectangle 25"/>
            <p:cNvSpPr/>
            <p:nvPr/>
          </p:nvSpPr>
          <p:spPr>
            <a:xfrm>
              <a:off x="5175393" y="3720706"/>
              <a:ext cx="643087" cy="173794"/>
            </a:xfrm>
            <a:prstGeom prst="rect">
              <a:avLst/>
            </a:prstGeom>
          </p:spPr>
          <p:txBody>
            <a:bodyPr wrap="square">
              <a:spAutoFit/>
            </a:bodyPr>
            <a:lstStyle/>
            <a:p>
              <a:pPr lvl="0"/>
              <a:r>
                <a:rPr lang="fr-FR" sz="1400" b="1" dirty="0">
                  <a:solidFill>
                    <a:srgbClr val="002052"/>
                  </a:solidFill>
                  <a:latin typeface="Arial Narrow" panose="020B0606020202030204" pitchFamily="34" charset="0"/>
                </a:rPr>
                <a:t>Drivers</a:t>
              </a:r>
              <a:endParaRPr lang="en-US" sz="1400" b="1" dirty="0">
                <a:solidFill>
                  <a:srgbClr val="002052"/>
                </a:solidFill>
                <a:latin typeface="Arial Narrow" panose="020B0606020202030204" pitchFamily="34" charset="0"/>
              </a:endParaRPr>
            </a:p>
          </p:txBody>
        </p:sp>
        <p:sp>
          <p:nvSpPr>
            <p:cNvPr id="27" name="Rounded Rectangle 26"/>
            <p:cNvSpPr/>
            <p:nvPr/>
          </p:nvSpPr>
          <p:spPr>
            <a:xfrm>
              <a:off x="4402174" y="2164962"/>
              <a:ext cx="680983" cy="1732939"/>
            </a:xfrm>
            <a:prstGeom prst="roundRect">
              <a:avLst/>
            </a:prstGeom>
            <a:solidFill>
              <a:schemeClr val="accent1">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endParaRPr lang="fr-FR" sz="1400" b="1" dirty="0">
                <a:solidFill>
                  <a:srgbClr val="002052"/>
                </a:solidFill>
                <a:latin typeface="Arial Narrow" panose="020B0606020202030204" pitchFamily="34" charset="0"/>
              </a:endParaRPr>
            </a:p>
          </p:txBody>
        </p:sp>
        <p:sp>
          <p:nvSpPr>
            <p:cNvPr id="28" name="Rounded Rectangle 27"/>
            <p:cNvSpPr/>
            <p:nvPr/>
          </p:nvSpPr>
          <p:spPr>
            <a:xfrm>
              <a:off x="4494414" y="3216179"/>
              <a:ext cx="498288" cy="421795"/>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a:solidFill>
                    <a:prstClr val="white"/>
                  </a:solidFill>
                  <a:latin typeface="Arial Narrow" panose="020B0606020202030204" pitchFamily="34" charset="0"/>
                </a:rPr>
                <a:t>CMSIS</a:t>
              </a:r>
            </a:p>
          </p:txBody>
        </p:sp>
        <p:sp>
          <p:nvSpPr>
            <p:cNvPr id="29" name="Rounded Rectangle 28"/>
            <p:cNvSpPr/>
            <p:nvPr/>
          </p:nvSpPr>
          <p:spPr>
            <a:xfrm>
              <a:off x="4494414" y="2613708"/>
              <a:ext cx="498288" cy="421795"/>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a:solidFill>
                    <a:prstClr val="white"/>
                  </a:solidFill>
                  <a:latin typeface="Arial Narrow" panose="020B0606020202030204" pitchFamily="34" charset="0"/>
                </a:rPr>
                <a:t>Utilities</a:t>
              </a:r>
            </a:p>
          </p:txBody>
        </p:sp>
        <p:sp>
          <p:nvSpPr>
            <p:cNvPr id="30" name="Rounded Rectangle 29"/>
            <p:cNvSpPr/>
            <p:nvPr/>
          </p:nvSpPr>
          <p:spPr>
            <a:xfrm>
              <a:off x="5160460" y="3465986"/>
              <a:ext cx="772673" cy="282428"/>
            </a:xfrm>
            <a:prstGeom prst="roundRect">
              <a:avLst/>
            </a:prstGeom>
            <a:solidFill>
              <a:schemeClr val="accent5">
                <a:lumMod val="75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err="1">
                  <a:solidFill>
                    <a:schemeClr val="accent6"/>
                  </a:solidFill>
                  <a:latin typeface="Arial Narrow" panose="020B0606020202030204" pitchFamily="34" charset="0"/>
                </a:rPr>
                <a:t>Board</a:t>
              </a:r>
              <a:r>
                <a:rPr lang="fr-FR" sz="1400" b="1" dirty="0">
                  <a:solidFill>
                    <a:schemeClr val="accent6"/>
                  </a:solidFill>
                  <a:latin typeface="Arial Narrow" panose="020B0606020202030204" pitchFamily="34" charset="0"/>
                </a:rPr>
                <a:t> Support Package</a:t>
              </a:r>
            </a:p>
          </p:txBody>
        </p:sp>
        <p:sp>
          <p:nvSpPr>
            <p:cNvPr id="31" name="Rounded Rectangle 30"/>
            <p:cNvSpPr/>
            <p:nvPr/>
          </p:nvSpPr>
          <p:spPr>
            <a:xfrm>
              <a:off x="7036347" y="3472625"/>
              <a:ext cx="868506" cy="310877"/>
            </a:xfrm>
            <a:prstGeom prst="roundRect">
              <a:avLst/>
            </a:prstGeom>
            <a:solidFill>
              <a:schemeClr val="accent5">
                <a:lumMod val="75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fr-FR" sz="1400" b="1" dirty="0">
                  <a:solidFill>
                    <a:schemeClr val="accent6"/>
                  </a:solidFill>
                  <a:latin typeface="Arial Narrow" panose="020B0606020202030204" pitchFamily="34" charset="0"/>
                </a:rPr>
                <a:t>Components Support Package</a:t>
              </a:r>
            </a:p>
          </p:txBody>
        </p:sp>
        <p:sp>
          <p:nvSpPr>
            <p:cNvPr id="32" name="Rounded Rectangle 31"/>
            <p:cNvSpPr/>
            <p:nvPr/>
          </p:nvSpPr>
          <p:spPr>
            <a:xfrm>
              <a:off x="5175395" y="2488794"/>
              <a:ext cx="818441" cy="244402"/>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err="1">
                  <a:solidFill>
                    <a:prstClr val="white"/>
                  </a:solidFill>
                </a:rPr>
                <a:t>Sensor</a:t>
              </a:r>
              <a:r>
                <a:rPr lang="fr-FR" sz="1200" b="1" dirty="0">
                  <a:solidFill>
                    <a:prstClr val="white"/>
                  </a:solidFill>
                </a:rPr>
                <a:t> Management</a:t>
              </a:r>
              <a:endParaRPr lang="en-US" sz="1200" b="1" dirty="0">
                <a:solidFill>
                  <a:prstClr val="white"/>
                </a:solidFill>
              </a:endParaRPr>
            </a:p>
          </p:txBody>
        </p:sp>
        <p:sp>
          <p:nvSpPr>
            <p:cNvPr id="33" name="Rounded Rectangle 32"/>
            <p:cNvSpPr/>
            <p:nvPr/>
          </p:nvSpPr>
          <p:spPr>
            <a:xfrm>
              <a:off x="6085354" y="2947313"/>
              <a:ext cx="868507" cy="219386"/>
            </a:xfrm>
            <a:prstGeom prst="roundRect">
              <a:avLst/>
            </a:prstGeom>
            <a:solidFill>
              <a:schemeClr val="accent2"/>
            </a:solidFill>
            <a:ln w="31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8227" algn="ctr"/>
              <a:r>
                <a:rPr lang="en-US" altLang="ja-JP" sz="1400" b="1" dirty="0">
                  <a:solidFill>
                    <a:prstClr val="white"/>
                  </a:solidFill>
                  <a:latin typeface="Arial Narrow" panose="020B0606020202030204" pitchFamily="34" charset="0"/>
                </a:rPr>
                <a:t>BLE</a:t>
              </a:r>
              <a:r>
                <a:rPr lang="ja-JP" altLang="en-US" sz="1400" b="1" dirty="0">
                  <a:solidFill>
                    <a:prstClr val="white"/>
                  </a:solidFill>
                  <a:latin typeface="Arial Narrow" panose="020B0606020202030204" pitchFamily="34" charset="0"/>
                </a:rPr>
                <a:t> </a:t>
              </a:r>
              <a:r>
                <a:rPr lang="en-US" altLang="ja-JP" sz="1400" b="1" dirty="0">
                  <a:solidFill>
                    <a:prstClr val="white"/>
                  </a:solidFill>
                  <a:latin typeface="Arial Narrow" panose="020B0606020202030204" pitchFamily="34" charset="0"/>
                </a:rPr>
                <a:t>stack</a:t>
              </a:r>
              <a:endParaRPr lang="fr-FR" sz="1400" b="1" dirty="0">
                <a:solidFill>
                  <a:prstClr val="white"/>
                </a:solidFill>
                <a:latin typeface="Arial Narrow" panose="020B0606020202030204" pitchFamily="34" charset="0"/>
              </a:endParaRPr>
            </a:p>
          </p:txBody>
        </p:sp>
        <p:sp>
          <p:nvSpPr>
            <p:cNvPr id="34" name="Rounded Rectangle 33"/>
            <p:cNvSpPr/>
            <p:nvPr/>
          </p:nvSpPr>
          <p:spPr>
            <a:xfrm>
              <a:off x="4420241" y="5115493"/>
              <a:ext cx="372943" cy="21728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a:p>
          </p:txBody>
        </p:sp>
        <p:sp>
          <p:nvSpPr>
            <p:cNvPr id="35" name="TextBox 34"/>
            <p:cNvSpPr txBox="1"/>
            <p:nvPr/>
          </p:nvSpPr>
          <p:spPr>
            <a:xfrm>
              <a:off x="4846486" y="5124226"/>
              <a:ext cx="3182538" cy="208552"/>
            </a:xfrm>
            <a:prstGeom prst="rect">
              <a:avLst/>
            </a:prstGeom>
            <a:noFill/>
          </p:spPr>
          <p:txBody>
            <a:bodyPr wrap="square" rtlCol="0">
              <a:spAutoFit/>
            </a:bodyPr>
            <a:lstStyle/>
            <a:p>
              <a:r>
                <a:rPr kumimoji="1" lang="it-IT" altLang="ja-JP" sz="1800" dirty="0"/>
                <a:t>Module not yet implemented in current FW implementation</a:t>
              </a:r>
            </a:p>
          </p:txBody>
        </p:sp>
        <p:sp>
          <p:nvSpPr>
            <p:cNvPr id="36" name="Rounded Rectangle 35"/>
            <p:cNvSpPr/>
            <p:nvPr/>
          </p:nvSpPr>
          <p:spPr>
            <a:xfrm>
              <a:off x="7037410" y="2223677"/>
              <a:ext cx="851594" cy="241048"/>
            </a:xfrm>
            <a:prstGeom prst="roundRect">
              <a:avLst/>
            </a:prstGeom>
            <a:solidFill>
              <a:srgbClr val="00B050"/>
            </a:solidFill>
            <a:ln w="3175">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prstClr val="white"/>
                  </a:solidFill>
                </a:rPr>
                <a:t>Motors</a:t>
              </a:r>
              <a:endParaRPr lang="en-US" sz="1200" b="1" dirty="0">
                <a:solidFill>
                  <a:prstClr val="white"/>
                </a:solidFill>
              </a:endParaRPr>
            </a:p>
          </p:txBody>
        </p:sp>
      </p:grpSp>
      <p:sp>
        <p:nvSpPr>
          <p:cNvPr id="37" name="TextBox 36"/>
          <p:cNvSpPr txBox="1"/>
          <p:nvPr/>
        </p:nvSpPr>
        <p:spPr>
          <a:xfrm>
            <a:off x="343632" y="6000085"/>
            <a:ext cx="3980577" cy="369332"/>
          </a:xfrm>
          <a:prstGeom prst="rect">
            <a:avLst/>
          </a:prstGeom>
          <a:noFill/>
        </p:spPr>
        <p:txBody>
          <a:bodyPr wrap="none" rtlCol="0">
            <a:spAutoFit/>
          </a:bodyPr>
          <a:lstStyle/>
          <a:p>
            <a:r>
              <a:rPr lang="en-US" sz="1800" dirty="0">
                <a:solidFill>
                  <a:srgbClr val="C00000"/>
                </a:solidFill>
              </a:rPr>
              <a:t>Each lab is independent from each other.</a:t>
            </a:r>
          </a:p>
        </p:txBody>
      </p:sp>
    </p:spTree>
    <p:extLst>
      <p:ext uri="{BB962C8B-B14F-4D97-AF65-F5344CB8AC3E}">
        <p14:creationId xmlns:p14="http://schemas.microsoft.com/office/powerpoint/2010/main" val="1652489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 PWM Output</a:t>
            </a:r>
          </a:p>
        </p:txBody>
      </p:sp>
      <p:sp>
        <p:nvSpPr>
          <p:cNvPr id="3" name="Content Placeholder 2"/>
          <p:cNvSpPr>
            <a:spLocks noGrp="1"/>
          </p:cNvSpPr>
          <p:nvPr>
            <p:ph idx="1"/>
          </p:nvPr>
        </p:nvSpPr>
        <p:spPr>
          <a:xfrm>
            <a:off x="817583" y="1435101"/>
            <a:ext cx="10607280" cy="4564984"/>
          </a:xfrm>
        </p:spPr>
        <p:txBody>
          <a:bodyPr/>
          <a:lstStyle/>
          <a:p>
            <a:r>
              <a:rPr lang="en-US" dirty="0"/>
              <a:t>Register-level programing a GPIO pin and a timer</a:t>
            </a:r>
          </a:p>
          <a:p>
            <a:r>
              <a:rPr lang="en-US" dirty="0"/>
              <a:t>Generate a PWM signal with fixed duty ratio and frequency</a:t>
            </a:r>
          </a:p>
          <a:p>
            <a:endParaRPr lang="en-US" dirty="0"/>
          </a:p>
          <a:p>
            <a:r>
              <a:rPr lang="en-US" dirty="0"/>
              <a:t>References:</a:t>
            </a:r>
          </a:p>
          <a:p>
            <a:pPr lvl="1"/>
            <a:r>
              <a:rPr lang="en-US" dirty="0" err="1"/>
              <a:t>TrueStudio</a:t>
            </a:r>
            <a:r>
              <a:rPr lang="en-US" dirty="0"/>
              <a:t> IDE installation tutorials</a:t>
            </a:r>
          </a:p>
          <a:p>
            <a:pPr lvl="1"/>
            <a:r>
              <a:rPr lang="en-US" dirty="0"/>
              <a:t>Download </a:t>
            </a:r>
            <a:r>
              <a:rPr lang="en-US" dirty="0" err="1"/>
              <a:t>TrueStudio</a:t>
            </a:r>
            <a:r>
              <a:rPr lang="en-US" dirty="0"/>
              <a:t> Project from </a:t>
            </a:r>
            <a:r>
              <a:rPr lang="en-US" dirty="0" err="1"/>
              <a:t>github</a:t>
            </a:r>
            <a:endParaRPr lang="en-US" dirty="0"/>
          </a:p>
          <a:p>
            <a:pPr lvl="2"/>
            <a:r>
              <a:rPr lang="en-US" dirty="0"/>
              <a:t>Public students’ version</a:t>
            </a:r>
          </a:p>
          <a:p>
            <a:pPr lvl="2"/>
            <a:r>
              <a:rPr lang="en-US" dirty="0"/>
              <a:t>Private teachers’ version</a:t>
            </a:r>
          </a:p>
          <a:p>
            <a:pPr lvl="1"/>
            <a:r>
              <a:rPr lang="en-US" dirty="0"/>
              <a:t>Textbook</a:t>
            </a:r>
          </a:p>
          <a:p>
            <a:pPr lvl="1"/>
            <a:r>
              <a:rPr lang="en-US" dirty="0"/>
              <a:t>STM32F401xC Reference Manual</a:t>
            </a:r>
          </a:p>
          <a:p>
            <a:pPr lvl="1"/>
            <a:endParaRPr lang="en-US" dirty="0"/>
          </a:p>
        </p:txBody>
      </p:sp>
      <p:pic>
        <p:nvPicPr>
          <p:cNvPr id="4" name="Picture 3">
            <a:extLst>
              <a:ext uri="{FF2B5EF4-FFF2-40B4-BE49-F238E27FC236}">
                <a16:creationId xmlns:a16="http://schemas.microsoft.com/office/drawing/2014/main" id="{E56FABCD-1146-4D9C-B283-EC44DC5E7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878" y="2743604"/>
            <a:ext cx="4157477" cy="2992999"/>
          </a:xfrm>
          <a:prstGeom prst="rect">
            <a:avLst/>
          </a:prstGeom>
        </p:spPr>
      </p:pic>
    </p:spTree>
    <p:extLst>
      <p:ext uri="{BB962C8B-B14F-4D97-AF65-F5344CB8AC3E}">
        <p14:creationId xmlns:p14="http://schemas.microsoft.com/office/powerpoint/2010/main" val="2403927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 PWM Output</a:t>
            </a:r>
          </a:p>
        </p:txBody>
      </p:sp>
      <p:grpSp>
        <p:nvGrpSpPr>
          <p:cNvPr id="4" name="Group 3"/>
          <p:cNvGrpSpPr/>
          <p:nvPr/>
        </p:nvGrpSpPr>
        <p:grpSpPr>
          <a:xfrm>
            <a:off x="252518" y="1730959"/>
            <a:ext cx="2413791" cy="2862012"/>
            <a:chOff x="1366481" y="976610"/>
            <a:chExt cx="2413791" cy="286201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481" y="1488493"/>
              <a:ext cx="2413791" cy="2350129"/>
            </a:xfrm>
            <a:prstGeom prst="rect">
              <a:avLst/>
            </a:prstGeom>
          </p:spPr>
        </p:pic>
        <p:grpSp>
          <p:nvGrpSpPr>
            <p:cNvPr id="6" name="Group 5"/>
            <p:cNvGrpSpPr/>
            <p:nvPr/>
          </p:nvGrpSpPr>
          <p:grpSpPr>
            <a:xfrm>
              <a:off x="1366481" y="976610"/>
              <a:ext cx="2037887" cy="841250"/>
              <a:chOff x="1366481" y="976610"/>
              <a:chExt cx="2037887" cy="841250"/>
            </a:xfrm>
          </p:grpSpPr>
          <p:sp>
            <p:nvSpPr>
              <p:cNvPr id="7" name="Rectangle 6"/>
              <p:cNvSpPr/>
              <p:nvPr/>
            </p:nvSpPr>
            <p:spPr>
              <a:xfrm>
                <a:off x="1366481" y="1488493"/>
                <a:ext cx="1884238" cy="329367"/>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03612" y="976610"/>
                <a:ext cx="612810" cy="461772"/>
              </a:xfrm>
              <a:prstGeom prst="rect">
                <a:avLst/>
              </a:prstGeom>
              <a:noFill/>
            </p:spPr>
            <p:txBody>
              <a:bodyPr wrap="none" rtlCol="0">
                <a:spAutoFit/>
              </a:bodyPr>
              <a:lstStyle/>
              <a:p>
                <a:pPr algn="ctr"/>
                <a:r>
                  <a:rPr lang="it-IT" dirty="0"/>
                  <a:t>M4</a:t>
                </a:r>
                <a:endParaRPr lang="en-US" dirty="0"/>
              </a:p>
            </p:txBody>
          </p:sp>
          <p:sp>
            <p:nvSpPr>
              <p:cNvPr id="9" name="TextBox 8"/>
              <p:cNvSpPr txBox="1"/>
              <p:nvPr/>
            </p:nvSpPr>
            <p:spPr>
              <a:xfrm>
                <a:off x="1857775" y="976610"/>
                <a:ext cx="612810" cy="461772"/>
              </a:xfrm>
              <a:prstGeom prst="rect">
                <a:avLst/>
              </a:prstGeom>
              <a:noFill/>
            </p:spPr>
            <p:txBody>
              <a:bodyPr wrap="none" rtlCol="0">
                <a:spAutoFit/>
              </a:bodyPr>
              <a:lstStyle/>
              <a:p>
                <a:pPr algn="ctr"/>
                <a:r>
                  <a:rPr lang="it-IT" dirty="0"/>
                  <a:t>M2</a:t>
                </a:r>
                <a:endParaRPr lang="en-US" dirty="0"/>
              </a:p>
            </p:txBody>
          </p:sp>
          <p:sp>
            <p:nvSpPr>
              <p:cNvPr id="10" name="TextBox 9"/>
              <p:cNvSpPr txBox="1"/>
              <p:nvPr/>
            </p:nvSpPr>
            <p:spPr>
              <a:xfrm>
                <a:off x="2350277" y="976610"/>
                <a:ext cx="612810" cy="461772"/>
              </a:xfrm>
              <a:prstGeom prst="rect">
                <a:avLst/>
              </a:prstGeom>
              <a:noFill/>
            </p:spPr>
            <p:txBody>
              <a:bodyPr wrap="none" rtlCol="0">
                <a:spAutoFit/>
              </a:bodyPr>
              <a:lstStyle/>
              <a:p>
                <a:pPr algn="ctr"/>
                <a:r>
                  <a:rPr lang="it-IT" dirty="0"/>
                  <a:t>M3</a:t>
                </a:r>
                <a:endParaRPr lang="en-US" dirty="0"/>
              </a:p>
            </p:txBody>
          </p:sp>
          <p:sp>
            <p:nvSpPr>
              <p:cNvPr id="11" name="TextBox 10"/>
              <p:cNvSpPr txBox="1"/>
              <p:nvPr/>
            </p:nvSpPr>
            <p:spPr>
              <a:xfrm>
                <a:off x="2791558" y="976610"/>
                <a:ext cx="612810" cy="461772"/>
              </a:xfrm>
              <a:prstGeom prst="rect">
                <a:avLst/>
              </a:prstGeom>
              <a:noFill/>
            </p:spPr>
            <p:txBody>
              <a:bodyPr wrap="none" rtlCol="0">
                <a:spAutoFit/>
              </a:bodyPr>
              <a:lstStyle/>
              <a:p>
                <a:pPr algn="ctr"/>
                <a:r>
                  <a:rPr lang="it-IT" dirty="0"/>
                  <a:t>M1</a:t>
                </a:r>
                <a:endParaRPr lang="en-US" dirty="0"/>
              </a:p>
            </p:txBody>
          </p:sp>
          <p:cxnSp>
            <p:nvCxnSpPr>
              <p:cNvPr id="12" name="Straight Connector 11"/>
              <p:cNvCxnSpPr/>
              <p:nvPr/>
            </p:nvCxnSpPr>
            <p:spPr>
              <a:xfrm>
                <a:off x="171001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64179"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9733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12383"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16" name="AutoShape 12"/>
          <p:cNvSpPr>
            <a:spLocks noChangeArrowheads="1"/>
          </p:cNvSpPr>
          <p:nvPr/>
        </p:nvSpPr>
        <p:spPr bwMode="auto">
          <a:xfrm>
            <a:off x="7005993" y="2670212"/>
            <a:ext cx="1600570" cy="28359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17" name="AutoShape 17"/>
          <p:cNvSpPr>
            <a:spLocks noChangeArrowheads="1"/>
          </p:cNvSpPr>
          <p:nvPr/>
        </p:nvSpPr>
        <p:spPr bwMode="auto">
          <a:xfrm>
            <a:off x="4716668" y="3227436"/>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18" name="Text Box 49"/>
          <p:cNvSpPr txBox="1">
            <a:spLocks noChangeArrowheads="1"/>
          </p:cNvSpPr>
          <p:nvPr/>
        </p:nvSpPr>
        <p:spPr bwMode="auto">
          <a:xfrm>
            <a:off x="6961533" y="3306353"/>
            <a:ext cx="730419"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SPI2</a:t>
            </a:r>
            <a:endParaRPr lang="en-US" sz="1200" dirty="0"/>
          </a:p>
        </p:txBody>
      </p:sp>
      <p:sp>
        <p:nvSpPr>
          <p:cNvPr id="19" name="Line 54"/>
          <p:cNvSpPr>
            <a:spLocks noChangeShapeType="1"/>
          </p:cNvSpPr>
          <p:nvPr/>
        </p:nvSpPr>
        <p:spPr bwMode="auto">
          <a:xfrm>
            <a:off x="5936150" y="3439663"/>
            <a:ext cx="1097552"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AutoShape 17"/>
          <p:cNvSpPr>
            <a:spLocks noChangeArrowheads="1"/>
          </p:cNvSpPr>
          <p:nvPr/>
        </p:nvSpPr>
        <p:spPr bwMode="auto">
          <a:xfrm>
            <a:off x="4716668" y="3819460"/>
            <a:ext cx="1219482" cy="457306"/>
          </a:xfrm>
          <a:prstGeom prst="roundRect">
            <a:avLst>
              <a:gd name="adj" fmla="val 16667"/>
            </a:avLst>
          </a:prstGeom>
          <a:solidFill>
            <a:srgbClr val="99CCFF"/>
          </a:solidFill>
          <a:ln w="9525">
            <a:solidFill>
              <a:schemeClr val="tx1"/>
            </a:solidFill>
            <a:prstDash val="lgDash"/>
            <a:round/>
            <a:headEnd/>
            <a:tailEnd/>
          </a:ln>
        </p:spPr>
        <p:txBody>
          <a:bodyPr wrap="none" anchor="ctr"/>
          <a:lstStyle/>
          <a:p>
            <a:pPr algn="ctr" eaLnBrk="0" hangingPunct="0"/>
            <a:r>
              <a:rPr lang="it-IT" sz="1100" dirty="0"/>
              <a:t>Magnetometer</a:t>
            </a:r>
            <a:endParaRPr lang="en-US" sz="1100" dirty="0"/>
          </a:p>
        </p:txBody>
      </p:sp>
      <p:sp>
        <p:nvSpPr>
          <p:cNvPr id="21" name="AutoShape 13"/>
          <p:cNvSpPr>
            <a:spLocks noChangeArrowheads="1"/>
          </p:cNvSpPr>
          <p:nvPr/>
        </p:nvSpPr>
        <p:spPr bwMode="auto">
          <a:xfrm>
            <a:off x="9480892" y="3445108"/>
            <a:ext cx="1430762" cy="5156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Power MOS x4</a:t>
            </a:r>
            <a:endParaRPr lang="en-US" sz="1100" dirty="0"/>
          </a:p>
        </p:txBody>
      </p:sp>
      <p:sp>
        <p:nvSpPr>
          <p:cNvPr id="22" name="Text Box 50"/>
          <p:cNvSpPr txBox="1">
            <a:spLocks noChangeArrowheads="1"/>
          </p:cNvSpPr>
          <p:nvPr/>
        </p:nvSpPr>
        <p:spPr bwMode="auto">
          <a:xfrm>
            <a:off x="7787607" y="3503869"/>
            <a:ext cx="85092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b="1" dirty="0">
                <a:solidFill>
                  <a:srgbClr val="C00000"/>
                </a:solidFill>
              </a:rPr>
              <a:t>TIM4 PWM out</a:t>
            </a:r>
            <a:endParaRPr lang="en-US" sz="1200" b="1" dirty="0">
              <a:solidFill>
                <a:srgbClr val="C00000"/>
              </a:solidFill>
            </a:endParaRPr>
          </a:p>
        </p:txBody>
      </p:sp>
      <p:sp>
        <p:nvSpPr>
          <p:cNvPr id="23" name="AutoShape 13"/>
          <p:cNvSpPr>
            <a:spLocks noChangeArrowheads="1"/>
          </p:cNvSpPr>
          <p:nvPr/>
        </p:nvSpPr>
        <p:spPr bwMode="auto">
          <a:xfrm>
            <a:off x="9587671" y="4262096"/>
            <a:ext cx="1233460" cy="524157"/>
          </a:xfrm>
          <a:prstGeom prst="roundRect">
            <a:avLst>
              <a:gd name="adj" fmla="val 16667"/>
            </a:avLst>
          </a:prstGeom>
          <a:solidFill>
            <a:schemeClr val="bg1">
              <a:lumMod val="65000"/>
            </a:schemeClr>
          </a:solidFill>
          <a:ln w="9525">
            <a:solidFill>
              <a:schemeClr val="tx1"/>
            </a:solidFill>
            <a:round/>
            <a:headEnd/>
            <a:tailEnd/>
          </a:ln>
        </p:spPr>
        <p:txBody>
          <a:bodyPr wrap="none" anchor="ctr"/>
          <a:lstStyle/>
          <a:p>
            <a:pPr algn="ctr" eaLnBrk="0" hangingPunct="0"/>
            <a:r>
              <a:rPr lang="it-IT" sz="1100" dirty="0"/>
              <a:t>Remocon RX*</a:t>
            </a:r>
            <a:endParaRPr lang="en-US" sz="1100" dirty="0"/>
          </a:p>
        </p:txBody>
      </p:sp>
      <p:sp>
        <p:nvSpPr>
          <p:cNvPr id="24" name="Text Box 50"/>
          <p:cNvSpPr txBox="1">
            <a:spLocks noChangeArrowheads="1"/>
          </p:cNvSpPr>
          <p:nvPr/>
        </p:nvSpPr>
        <p:spPr bwMode="auto">
          <a:xfrm>
            <a:off x="7637596" y="4290417"/>
            <a:ext cx="995984"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TIM2 input capture </a:t>
            </a:r>
            <a:endParaRPr lang="en-US" sz="1200" dirty="0"/>
          </a:p>
        </p:txBody>
      </p:sp>
      <p:sp>
        <p:nvSpPr>
          <p:cNvPr id="25" name="AutoShape 13"/>
          <p:cNvSpPr>
            <a:spLocks noChangeArrowheads="1"/>
          </p:cNvSpPr>
          <p:nvPr/>
        </p:nvSpPr>
        <p:spPr bwMode="auto">
          <a:xfrm>
            <a:off x="4716669" y="4439224"/>
            <a:ext cx="1220117" cy="524157"/>
          </a:xfrm>
          <a:prstGeom prst="roundRect">
            <a:avLst>
              <a:gd name="adj" fmla="val 16667"/>
            </a:avLst>
          </a:prstGeom>
          <a:solidFill>
            <a:srgbClr val="99CCFF"/>
          </a:solidFill>
          <a:ln w="9525">
            <a:solidFill>
              <a:schemeClr val="tx1"/>
            </a:solidFill>
            <a:prstDash val="dash"/>
            <a:round/>
            <a:headEnd/>
            <a:tailEnd/>
          </a:ln>
        </p:spPr>
        <p:txBody>
          <a:bodyPr wrap="none" anchor="ctr"/>
          <a:lstStyle/>
          <a:p>
            <a:pPr algn="ctr" eaLnBrk="0" hangingPunct="0"/>
            <a:r>
              <a:rPr lang="it-IT" sz="1100" dirty="0"/>
              <a:t>Pressure Sensor</a:t>
            </a:r>
            <a:endParaRPr lang="en-US" sz="1100" dirty="0"/>
          </a:p>
        </p:txBody>
      </p:sp>
      <p:sp>
        <p:nvSpPr>
          <p:cNvPr id="26" name="Text Box 50"/>
          <p:cNvSpPr txBox="1">
            <a:spLocks noChangeArrowheads="1"/>
          </p:cNvSpPr>
          <p:nvPr/>
        </p:nvSpPr>
        <p:spPr bwMode="auto">
          <a:xfrm>
            <a:off x="7550044" y="2697708"/>
            <a:ext cx="51546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SPI1</a:t>
            </a:r>
            <a:endParaRPr lang="en-US" sz="1200" dirty="0"/>
          </a:p>
        </p:txBody>
      </p:sp>
      <p:sp>
        <p:nvSpPr>
          <p:cNvPr id="27" name="Line 31"/>
          <p:cNvSpPr>
            <a:spLocks noChangeShapeType="1"/>
          </p:cNvSpPr>
          <p:nvPr/>
        </p:nvSpPr>
        <p:spPr bwMode="auto">
          <a:xfrm rot="5400000">
            <a:off x="7669027" y="2514346"/>
            <a:ext cx="304871"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54"/>
          <p:cNvSpPr>
            <a:spLocks noChangeShapeType="1"/>
          </p:cNvSpPr>
          <p:nvPr/>
        </p:nvSpPr>
        <p:spPr bwMode="auto">
          <a:xfrm>
            <a:off x="8618794" y="3704152"/>
            <a:ext cx="862098" cy="45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54"/>
          <p:cNvSpPr>
            <a:spLocks noChangeShapeType="1"/>
          </p:cNvSpPr>
          <p:nvPr/>
        </p:nvSpPr>
        <p:spPr bwMode="auto">
          <a:xfrm flipH="1">
            <a:off x="8618794" y="4524175"/>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11"/>
          <p:cNvSpPr txBox="1">
            <a:spLocks noChangeArrowheads="1"/>
          </p:cNvSpPr>
          <p:nvPr/>
        </p:nvSpPr>
        <p:spPr bwMode="auto">
          <a:xfrm>
            <a:off x="7147920" y="5532926"/>
            <a:ext cx="1353887"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31" name="Text Box 11"/>
          <p:cNvSpPr txBox="1">
            <a:spLocks noChangeArrowheads="1"/>
          </p:cNvSpPr>
          <p:nvPr/>
        </p:nvSpPr>
        <p:spPr bwMode="auto">
          <a:xfrm>
            <a:off x="3589635" y="3300374"/>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LSM6DSL</a:t>
            </a:r>
            <a:endParaRPr lang="en-US" sz="1400" dirty="0">
              <a:solidFill>
                <a:srgbClr val="0070C0"/>
              </a:solidFill>
            </a:endParaRPr>
          </a:p>
        </p:txBody>
      </p:sp>
      <p:sp>
        <p:nvSpPr>
          <p:cNvPr id="32" name="Rectangle 31"/>
          <p:cNvSpPr/>
          <p:nvPr/>
        </p:nvSpPr>
        <p:spPr>
          <a:xfrm>
            <a:off x="3589635" y="4547378"/>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dirty="0">
                <a:solidFill>
                  <a:srgbClr val="0070C0"/>
                </a:solidFill>
                <a:latin typeface="Arial" charset="0"/>
                <a:ea typeface="ＭＳ Ｐゴシック" pitchFamily="34" charset="-128"/>
              </a:rPr>
              <a:t>LPS22HD</a:t>
            </a:r>
          </a:p>
        </p:txBody>
      </p:sp>
      <p:sp>
        <p:nvSpPr>
          <p:cNvPr id="33" name="AutoShape 17"/>
          <p:cNvSpPr>
            <a:spLocks noChangeArrowheads="1"/>
          </p:cNvSpPr>
          <p:nvPr/>
        </p:nvSpPr>
        <p:spPr bwMode="auto">
          <a:xfrm>
            <a:off x="4145401" y="1743739"/>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Battery charger</a:t>
            </a:r>
            <a:endParaRPr lang="en-US" sz="1100" dirty="0"/>
          </a:p>
        </p:txBody>
      </p:sp>
      <p:sp>
        <p:nvSpPr>
          <p:cNvPr id="34" name="Line 54"/>
          <p:cNvSpPr>
            <a:spLocks noChangeShapeType="1"/>
          </p:cNvSpPr>
          <p:nvPr/>
        </p:nvSpPr>
        <p:spPr bwMode="auto">
          <a:xfrm>
            <a:off x="3840530" y="197239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3012383" y="1781910"/>
            <a:ext cx="720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Micro USB **</a:t>
            </a:r>
            <a:endParaRPr lang="en-US" sz="1200" dirty="0"/>
          </a:p>
        </p:txBody>
      </p:sp>
      <p:cxnSp>
        <p:nvCxnSpPr>
          <p:cNvPr id="36" name="Straight Connector 35"/>
          <p:cNvCxnSpPr>
            <a:stCxn id="20" idx="3"/>
          </p:cNvCxnSpPr>
          <p:nvPr/>
        </p:nvCxnSpPr>
        <p:spPr>
          <a:xfrm>
            <a:off x="5936151" y="4048113"/>
            <a:ext cx="548776"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 Box 11"/>
          <p:cNvSpPr txBox="1">
            <a:spLocks noChangeArrowheads="1"/>
          </p:cNvSpPr>
          <p:nvPr/>
        </p:nvSpPr>
        <p:spPr bwMode="auto">
          <a:xfrm>
            <a:off x="3666345" y="3925197"/>
            <a:ext cx="974040"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LIS2MDL</a:t>
            </a:r>
            <a:endParaRPr lang="en-US" sz="1400" dirty="0">
              <a:solidFill>
                <a:srgbClr val="0070C0"/>
              </a:solidFill>
            </a:endParaRPr>
          </a:p>
        </p:txBody>
      </p:sp>
      <p:cxnSp>
        <p:nvCxnSpPr>
          <p:cNvPr id="38" name="Straight Connector 37"/>
          <p:cNvCxnSpPr/>
          <p:nvPr/>
        </p:nvCxnSpPr>
        <p:spPr>
          <a:xfrm>
            <a:off x="5356220" y="1972392"/>
            <a:ext cx="466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728634" y="18430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39"/>
          <p:cNvSpPr/>
          <p:nvPr/>
        </p:nvSpPr>
        <p:spPr>
          <a:xfrm>
            <a:off x="8923665" y="43856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Line 54"/>
          <p:cNvSpPr>
            <a:spLocks noChangeShapeType="1"/>
          </p:cNvSpPr>
          <p:nvPr/>
        </p:nvSpPr>
        <p:spPr bwMode="auto">
          <a:xfrm flipH="1">
            <a:off x="9035559" y="4524176"/>
            <a:ext cx="54695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50"/>
          <p:cNvSpPr txBox="1">
            <a:spLocks noChangeArrowheads="1"/>
          </p:cNvSpPr>
          <p:nvPr/>
        </p:nvSpPr>
        <p:spPr bwMode="auto">
          <a:xfrm>
            <a:off x="9362453" y="4969300"/>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I2C connector</a:t>
            </a:r>
            <a:endParaRPr lang="en-US" sz="1200" dirty="0"/>
          </a:p>
        </p:txBody>
      </p:sp>
      <p:sp>
        <p:nvSpPr>
          <p:cNvPr id="43" name="Rectangle 42"/>
          <p:cNvSpPr/>
          <p:nvPr/>
        </p:nvSpPr>
        <p:spPr>
          <a:xfrm>
            <a:off x="11227882" y="358739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Line 54"/>
          <p:cNvSpPr>
            <a:spLocks noChangeShapeType="1"/>
          </p:cNvSpPr>
          <p:nvPr/>
        </p:nvSpPr>
        <p:spPr bwMode="auto">
          <a:xfrm>
            <a:off x="10918010" y="372820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50"/>
          <p:cNvSpPr txBox="1">
            <a:spLocks noChangeArrowheads="1"/>
          </p:cNvSpPr>
          <p:nvPr/>
        </p:nvSpPr>
        <p:spPr bwMode="auto">
          <a:xfrm>
            <a:off x="11305380" y="3514949"/>
            <a:ext cx="71407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b="1" dirty="0">
                <a:solidFill>
                  <a:srgbClr val="C00000"/>
                </a:solidFill>
              </a:rPr>
              <a:t>4 x DC motor</a:t>
            </a:r>
          </a:p>
        </p:txBody>
      </p:sp>
      <p:sp>
        <p:nvSpPr>
          <p:cNvPr id="46" name="Rectangle 45"/>
          <p:cNvSpPr/>
          <p:nvPr/>
        </p:nvSpPr>
        <p:spPr>
          <a:xfrm>
            <a:off x="5244323" y="240462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Elbow Connector 46"/>
          <p:cNvCxnSpPr>
            <a:endCxn id="46" idx="3"/>
          </p:cNvCxnSpPr>
          <p:nvPr/>
        </p:nvCxnSpPr>
        <p:spPr>
          <a:xfrm rot="5400000">
            <a:off x="5187488" y="2141126"/>
            <a:ext cx="570767" cy="23330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 Box 11"/>
          <p:cNvSpPr txBox="1">
            <a:spLocks noChangeArrowheads="1"/>
          </p:cNvSpPr>
          <p:nvPr/>
        </p:nvSpPr>
        <p:spPr bwMode="auto">
          <a:xfrm>
            <a:off x="4299010" y="2318339"/>
            <a:ext cx="90360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LiPo 1-cell battery</a:t>
            </a:r>
            <a:endParaRPr lang="en-US" sz="1200" dirty="0"/>
          </a:p>
        </p:txBody>
      </p:sp>
      <p:sp>
        <p:nvSpPr>
          <p:cNvPr id="49" name="AutoShape 17"/>
          <p:cNvSpPr>
            <a:spLocks noChangeArrowheads="1"/>
          </p:cNvSpPr>
          <p:nvPr/>
        </p:nvSpPr>
        <p:spPr bwMode="auto">
          <a:xfrm>
            <a:off x="7213035" y="1904605"/>
            <a:ext cx="1219482" cy="45730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BLE module</a:t>
            </a:r>
            <a:endParaRPr lang="en-US" sz="1100" dirty="0"/>
          </a:p>
        </p:txBody>
      </p:sp>
      <p:sp>
        <p:nvSpPr>
          <p:cNvPr id="50" name="Rectangle 49"/>
          <p:cNvSpPr/>
          <p:nvPr/>
        </p:nvSpPr>
        <p:spPr>
          <a:xfrm>
            <a:off x="9105037" y="5065276"/>
            <a:ext cx="111896" cy="277063"/>
          </a:xfrm>
          <a:prstGeom prst="rect">
            <a:avLst/>
          </a:prstGeom>
          <a:solidFill>
            <a:srgbClr val="90989E"/>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Line 54"/>
          <p:cNvSpPr>
            <a:spLocks noChangeShapeType="1"/>
          </p:cNvSpPr>
          <p:nvPr/>
        </p:nvSpPr>
        <p:spPr bwMode="auto">
          <a:xfrm flipV="1">
            <a:off x="8606564" y="5215924"/>
            <a:ext cx="49769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Text Box 50"/>
          <p:cNvSpPr txBox="1">
            <a:spLocks noChangeArrowheads="1"/>
          </p:cNvSpPr>
          <p:nvPr/>
        </p:nvSpPr>
        <p:spPr bwMode="auto">
          <a:xfrm>
            <a:off x="9064870" y="4303196"/>
            <a:ext cx="600040"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PWM</a:t>
            </a:r>
            <a:endParaRPr lang="en-US" sz="1200" dirty="0"/>
          </a:p>
        </p:txBody>
      </p:sp>
      <p:sp>
        <p:nvSpPr>
          <p:cNvPr id="53" name="Text Box 49"/>
          <p:cNvSpPr txBox="1">
            <a:spLocks noChangeArrowheads="1"/>
          </p:cNvSpPr>
          <p:nvPr/>
        </p:nvSpPr>
        <p:spPr bwMode="auto">
          <a:xfrm>
            <a:off x="7924191" y="5083771"/>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I2C2</a:t>
            </a:r>
            <a:endParaRPr lang="en-US" sz="1200" dirty="0"/>
          </a:p>
        </p:txBody>
      </p:sp>
      <p:sp>
        <p:nvSpPr>
          <p:cNvPr id="54" name="Text Box 11"/>
          <p:cNvSpPr txBox="1">
            <a:spLocks noChangeArrowheads="1"/>
          </p:cNvSpPr>
          <p:nvPr/>
        </p:nvSpPr>
        <p:spPr bwMode="auto">
          <a:xfrm>
            <a:off x="7217472" y="1603438"/>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SPBTLE-RF</a:t>
            </a:r>
            <a:endParaRPr lang="en-US" sz="1400" dirty="0">
              <a:solidFill>
                <a:srgbClr val="0070C0"/>
              </a:solidFill>
            </a:endParaRPr>
          </a:p>
        </p:txBody>
      </p:sp>
      <p:sp>
        <p:nvSpPr>
          <p:cNvPr id="55" name="Rectangle 54"/>
          <p:cNvSpPr/>
          <p:nvPr/>
        </p:nvSpPr>
        <p:spPr>
          <a:xfrm>
            <a:off x="5504891" y="5081992"/>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50"/>
          <p:cNvSpPr txBox="1">
            <a:spLocks noChangeArrowheads="1"/>
          </p:cNvSpPr>
          <p:nvPr/>
        </p:nvSpPr>
        <p:spPr bwMode="auto">
          <a:xfrm>
            <a:off x="4578665" y="5005421"/>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 connector</a:t>
            </a:r>
            <a:endParaRPr lang="en-US" sz="1200" dirty="0"/>
          </a:p>
        </p:txBody>
      </p:sp>
      <p:sp>
        <p:nvSpPr>
          <p:cNvPr id="57" name="Line 54"/>
          <p:cNvSpPr>
            <a:spLocks noChangeShapeType="1"/>
          </p:cNvSpPr>
          <p:nvPr/>
        </p:nvSpPr>
        <p:spPr bwMode="auto">
          <a:xfrm flipV="1">
            <a:off x="5599040" y="5209406"/>
            <a:ext cx="1410539" cy="832"/>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Rectangle 57"/>
          <p:cNvSpPr/>
          <p:nvPr/>
        </p:nvSpPr>
        <p:spPr>
          <a:xfrm>
            <a:off x="9792383" y="171780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Elbow Connector 58"/>
          <p:cNvCxnSpPr/>
          <p:nvPr/>
        </p:nvCxnSpPr>
        <p:spPr>
          <a:xfrm flipV="1">
            <a:off x="8584880" y="1844445"/>
            <a:ext cx="1207503" cy="1172486"/>
          </a:xfrm>
          <a:prstGeom prst="bentConnector3">
            <a:avLst>
              <a:gd name="adj1" fmla="val 3719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 Box 49"/>
          <p:cNvSpPr txBox="1">
            <a:spLocks noChangeArrowheads="1"/>
          </p:cNvSpPr>
          <p:nvPr/>
        </p:nvSpPr>
        <p:spPr bwMode="auto">
          <a:xfrm>
            <a:off x="6968390" y="5050311"/>
            <a:ext cx="723562"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UART1</a:t>
            </a:r>
            <a:endParaRPr lang="en-US" sz="1200" dirty="0"/>
          </a:p>
        </p:txBody>
      </p:sp>
      <p:sp>
        <p:nvSpPr>
          <p:cNvPr id="61" name="Text Box 49"/>
          <p:cNvSpPr txBox="1">
            <a:spLocks noChangeArrowheads="1"/>
          </p:cNvSpPr>
          <p:nvPr/>
        </p:nvSpPr>
        <p:spPr bwMode="auto">
          <a:xfrm>
            <a:off x="7978572" y="2882742"/>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JTAG</a:t>
            </a:r>
            <a:endParaRPr lang="en-US" sz="1200" dirty="0"/>
          </a:p>
        </p:txBody>
      </p:sp>
      <p:sp>
        <p:nvSpPr>
          <p:cNvPr id="62" name="Text Box 50"/>
          <p:cNvSpPr txBox="1">
            <a:spLocks noChangeArrowheads="1"/>
          </p:cNvSpPr>
          <p:nvPr/>
        </p:nvSpPr>
        <p:spPr bwMode="auto">
          <a:xfrm>
            <a:off x="9950848" y="1643116"/>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JTAG connector</a:t>
            </a:r>
            <a:endParaRPr lang="en-US" sz="1200" dirty="0"/>
          </a:p>
        </p:txBody>
      </p:sp>
      <p:cxnSp>
        <p:nvCxnSpPr>
          <p:cNvPr id="63" name="Elbow Connector 62"/>
          <p:cNvCxnSpPr>
            <a:stCxn id="39" idx="2"/>
            <a:endCxn id="64" idx="1"/>
          </p:cNvCxnSpPr>
          <p:nvPr/>
        </p:nvCxnSpPr>
        <p:spPr>
          <a:xfrm rot="16200000" flipH="1">
            <a:off x="4929513" y="975176"/>
            <a:ext cx="882902" cy="317276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 Box 49"/>
          <p:cNvSpPr txBox="1">
            <a:spLocks noChangeArrowheads="1"/>
          </p:cNvSpPr>
          <p:nvPr/>
        </p:nvSpPr>
        <p:spPr bwMode="auto">
          <a:xfrm>
            <a:off x="6957347" y="2864477"/>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USB</a:t>
            </a:r>
            <a:endParaRPr lang="en-US" sz="1200" dirty="0"/>
          </a:p>
        </p:txBody>
      </p:sp>
      <p:sp>
        <p:nvSpPr>
          <p:cNvPr id="65" name="Text Box 11"/>
          <p:cNvSpPr txBox="1">
            <a:spLocks noChangeArrowheads="1"/>
          </p:cNvSpPr>
          <p:nvPr/>
        </p:nvSpPr>
        <p:spPr bwMode="auto">
          <a:xfrm>
            <a:off x="4120931"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STC4054</a:t>
            </a:r>
            <a:endParaRPr lang="en-US" sz="1400" dirty="0">
              <a:solidFill>
                <a:srgbClr val="0070C0"/>
              </a:solidFill>
            </a:endParaRPr>
          </a:p>
        </p:txBody>
      </p:sp>
      <p:sp>
        <p:nvSpPr>
          <p:cNvPr id="66" name="AutoShape 17"/>
          <p:cNvSpPr>
            <a:spLocks noChangeArrowheads="1"/>
          </p:cNvSpPr>
          <p:nvPr/>
        </p:nvSpPr>
        <p:spPr bwMode="auto">
          <a:xfrm>
            <a:off x="5826601" y="1733388"/>
            <a:ext cx="713434"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en-US" sz="1100" dirty="0"/>
              <a:t>LDO</a:t>
            </a:r>
          </a:p>
        </p:txBody>
      </p:sp>
      <p:cxnSp>
        <p:nvCxnSpPr>
          <p:cNvPr id="67" name="Straight Arrow Connector 66"/>
          <p:cNvCxnSpPr/>
          <p:nvPr/>
        </p:nvCxnSpPr>
        <p:spPr>
          <a:xfrm>
            <a:off x="6536257" y="1972393"/>
            <a:ext cx="233301" cy="3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 Box 50"/>
          <p:cNvSpPr txBox="1">
            <a:spLocks noChangeArrowheads="1"/>
          </p:cNvSpPr>
          <p:nvPr/>
        </p:nvSpPr>
        <p:spPr bwMode="auto">
          <a:xfrm>
            <a:off x="6608456" y="1684239"/>
            <a:ext cx="501217"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3V3</a:t>
            </a:r>
            <a:endParaRPr lang="en-US" sz="1200" dirty="0"/>
          </a:p>
        </p:txBody>
      </p:sp>
      <p:cxnSp>
        <p:nvCxnSpPr>
          <p:cNvPr id="69" name="Elbow Connector 68"/>
          <p:cNvCxnSpPr>
            <a:endCxn id="25" idx="3"/>
          </p:cNvCxnSpPr>
          <p:nvPr/>
        </p:nvCxnSpPr>
        <p:spPr>
          <a:xfrm rot="5400000">
            <a:off x="5588251" y="3804623"/>
            <a:ext cx="1245213" cy="5481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11"/>
          <p:cNvSpPr txBox="1">
            <a:spLocks noChangeArrowheads="1"/>
          </p:cNvSpPr>
          <p:nvPr/>
        </p:nvSpPr>
        <p:spPr bwMode="auto">
          <a:xfrm>
            <a:off x="5565432"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LD39015</a:t>
            </a:r>
            <a:endParaRPr lang="en-US" sz="1400" dirty="0">
              <a:solidFill>
                <a:srgbClr val="0070C0"/>
              </a:solidFill>
            </a:endParaRPr>
          </a:p>
        </p:txBody>
      </p:sp>
      <p:sp>
        <p:nvSpPr>
          <p:cNvPr id="71" name="TextBox 70"/>
          <p:cNvSpPr txBox="1"/>
          <p:nvPr/>
        </p:nvSpPr>
        <p:spPr>
          <a:xfrm>
            <a:off x="5343480" y="5410494"/>
            <a:ext cx="404372" cy="307848"/>
          </a:xfrm>
          <a:prstGeom prst="rect">
            <a:avLst/>
          </a:prstGeom>
          <a:noFill/>
        </p:spPr>
        <p:txBody>
          <a:bodyPr wrap="none" rtlCol="0">
            <a:spAutoFit/>
          </a:bodyPr>
          <a:lstStyle/>
          <a:p>
            <a:r>
              <a:rPr kumimoji="1" lang="en-US" altLang="ja-JP" sz="1400" b="1" dirty="0">
                <a:solidFill>
                  <a:srgbClr val="0070C0"/>
                </a:solidFill>
              </a:rPr>
              <a:t>P7</a:t>
            </a:r>
            <a:endParaRPr kumimoji="1" lang="ja-JP" altLang="en-US" sz="1400" b="1" dirty="0">
              <a:solidFill>
                <a:srgbClr val="0070C0"/>
              </a:solidFill>
            </a:endParaRPr>
          </a:p>
        </p:txBody>
      </p:sp>
      <p:sp>
        <p:nvSpPr>
          <p:cNvPr id="72" name="TextBox 71"/>
          <p:cNvSpPr txBox="1"/>
          <p:nvPr/>
        </p:nvSpPr>
        <p:spPr>
          <a:xfrm>
            <a:off x="9080265" y="5409687"/>
            <a:ext cx="404372" cy="307848"/>
          </a:xfrm>
          <a:prstGeom prst="rect">
            <a:avLst/>
          </a:prstGeom>
          <a:noFill/>
        </p:spPr>
        <p:txBody>
          <a:bodyPr wrap="none" rtlCol="0">
            <a:spAutoFit/>
          </a:bodyPr>
          <a:lstStyle/>
          <a:p>
            <a:r>
              <a:rPr kumimoji="1" lang="en-US" altLang="ja-JP" sz="1400" b="1" dirty="0">
                <a:solidFill>
                  <a:srgbClr val="0070C0"/>
                </a:solidFill>
              </a:rPr>
              <a:t>P3</a:t>
            </a:r>
            <a:endParaRPr kumimoji="1" lang="ja-JP" altLang="en-US" sz="1400" b="1" dirty="0">
              <a:solidFill>
                <a:srgbClr val="0070C0"/>
              </a:solidFill>
            </a:endParaRPr>
          </a:p>
        </p:txBody>
      </p:sp>
      <p:sp>
        <p:nvSpPr>
          <p:cNvPr id="73" name="TextBox 72"/>
          <p:cNvSpPr txBox="1"/>
          <p:nvPr/>
        </p:nvSpPr>
        <p:spPr>
          <a:xfrm>
            <a:off x="8798076" y="4681079"/>
            <a:ext cx="404372" cy="307848"/>
          </a:xfrm>
          <a:prstGeom prst="rect">
            <a:avLst/>
          </a:prstGeom>
          <a:noFill/>
        </p:spPr>
        <p:txBody>
          <a:bodyPr wrap="none" rtlCol="0">
            <a:spAutoFit/>
          </a:bodyPr>
          <a:lstStyle/>
          <a:p>
            <a:r>
              <a:rPr kumimoji="1" lang="en-US" altLang="ja-JP" sz="1400" b="1" dirty="0">
                <a:solidFill>
                  <a:srgbClr val="0070C0"/>
                </a:solidFill>
              </a:rPr>
              <a:t>P6</a:t>
            </a:r>
            <a:endParaRPr kumimoji="1" lang="ja-JP" altLang="en-US" sz="1400" b="1" dirty="0">
              <a:solidFill>
                <a:srgbClr val="0070C0"/>
              </a:solidFill>
            </a:endParaRPr>
          </a:p>
        </p:txBody>
      </p:sp>
      <p:sp>
        <p:nvSpPr>
          <p:cNvPr id="74" name="TextBox 73"/>
          <p:cNvSpPr txBox="1"/>
          <p:nvPr/>
        </p:nvSpPr>
        <p:spPr>
          <a:xfrm>
            <a:off x="11030093" y="3898040"/>
            <a:ext cx="821609" cy="523341"/>
          </a:xfrm>
          <a:prstGeom prst="rect">
            <a:avLst/>
          </a:prstGeom>
          <a:noFill/>
        </p:spPr>
        <p:txBody>
          <a:bodyPr wrap="square" rtlCol="0">
            <a:spAutoFit/>
          </a:bodyPr>
          <a:lstStyle/>
          <a:p>
            <a:r>
              <a:rPr kumimoji="1" lang="en-US" altLang="ja-JP" sz="1400" b="1" dirty="0">
                <a:solidFill>
                  <a:srgbClr val="0070C0"/>
                </a:solidFill>
              </a:rPr>
              <a:t>P1, P2, P4, P5</a:t>
            </a:r>
            <a:endParaRPr kumimoji="1" lang="ja-JP" altLang="en-US" sz="1400" b="1" dirty="0">
              <a:solidFill>
                <a:srgbClr val="0070C0"/>
              </a:solidFill>
            </a:endParaRPr>
          </a:p>
        </p:txBody>
      </p:sp>
      <p:sp>
        <p:nvSpPr>
          <p:cNvPr id="75" name="TextBox 74"/>
          <p:cNvSpPr txBox="1"/>
          <p:nvPr/>
        </p:nvSpPr>
        <p:spPr>
          <a:xfrm>
            <a:off x="9646145" y="1362259"/>
            <a:ext cx="404372" cy="307848"/>
          </a:xfrm>
          <a:prstGeom prst="rect">
            <a:avLst/>
          </a:prstGeom>
          <a:noFill/>
        </p:spPr>
        <p:txBody>
          <a:bodyPr wrap="none" rtlCol="0">
            <a:spAutoFit/>
          </a:bodyPr>
          <a:lstStyle/>
          <a:p>
            <a:r>
              <a:rPr kumimoji="1" lang="en-US" altLang="ja-JP" sz="1400" b="1" dirty="0">
                <a:solidFill>
                  <a:srgbClr val="0070C0"/>
                </a:solidFill>
              </a:rPr>
              <a:t>P8</a:t>
            </a:r>
            <a:endParaRPr kumimoji="1" lang="ja-JP" altLang="en-US" sz="1400" b="1" dirty="0">
              <a:solidFill>
                <a:srgbClr val="0070C0"/>
              </a:solidFill>
            </a:endParaRPr>
          </a:p>
        </p:txBody>
      </p:sp>
      <p:sp>
        <p:nvSpPr>
          <p:cNvPr id="76" name="TextBox 75"/>
          <p:cNvSpPr txBox="1"/>
          <p:nvPr/>
        </p:nvSpPr>
        <p:spPr>
          <a:xfrm>
            <a:off x="5074016" y="2739353"/>
            <a:ext cx="523021" cy="307848"/>
          </a:xfrm>
          <a:prstGeom prst="rect">
            <a:avLst/>
          </a:prstGeom>
          <a:noFill/>
        </p:spPr>
        <p:txBody>
          <a:bodyPr wrap="none" rtlCol="0">
            <a:spAutoFit/>
          </a:bodyPr>
          <a:lstStyle/>
          <a:p>
            <a:r>
              <a:rPr kumimoji="1" lang="en-US" altLang="ja-JP" sz="1400" b="1" dirty="0">
                <a:solidFill>
                  <a:srgbClr val="0070C0"/>
                </a:solidFill>
              </a:rPr>
              <a:t>BT1</a:t>
            </a:r>
            <a:endParaRPr kumimoji="1" lang="ja-JP" altLang="en-US" sz="1400" b="1" dirty="0">
              <a:solidFill>
                <a:srgbClr val="0070C0"/>
              </a:solidFill>
            </a:endParaRPr>
          </a:p>
        </p:txBody>
      </p:sp>
      <p:sp>
        <p:nvSpPr>
          <p:cNvPr id="77" name="TextBox 76"/>
          <p:cNvSpPr txBox="1"/>
          <p:nvPr/>
        </p:nvSpPr>
        <p:spPr>
          <a:xfrm>
            <a:off x="3510559" y="1438382"/>
            <a:ext cx="543865" cy="307848"/>
          </a:xfrm>
          <a:prstGeom prst="rect">
            <a:avLst/>
          </a:prstGeom>
          <a:noFill/>
        </p:spPr>
        <p:txBody>
          <a:bodyPr wrap="none" rtlCol="0">
            <a:spAutoFit/>
          </a:bodyPr>
          <a:lstStyle/>
          <a:p>
            <a:r>
              <a:rPr kumimoji="1" lang="en-US" altLang="ja-JP" sz="1400" b="1" dirty="0">
                <a:solidFill>
                  <a:srgbClr val="0070C0"/>
                </a:solidFill>
              </a:rPr>
              <a:t>CN1</a:t>
            </a:r>
            <a:endParaRPr kumimoji="1" lang="ja-JP" altLang="en-US" sz="1400" b="1" dirty="0">
              <a:solidFill>
                <a:srgbClr val="0070C0"/>
              </a:solidFill>
            </a:endParaRPr>
          </a:p>
        </p:txBody>
      </p:sp>
      <p:sp>
        <p:nvSpPr>
          <p:cNvPr id="78" name="Rectangle 77"/>
          <p:cNvSpPr/>
          <p:nvPr/>
        </p:nvSpPr>
        <p:spPr>
          <a:xfrm>
            <a:off x="9562318" y="3924955"/>
            <a:ext cx="1270193" cy="307848"/>
          </a:xfrm>
          <a:prstGeom prst="rect">
            <a:avLst/>
          </a:prstGeom>
        </p:spPr>
        <p:txBody>
          <a:bodyPr wrap="none">
            <a:spAutoFit/>
          </a:bodyPr>
          <a:lstStyle/>
          <a:p>
            <a:pPr algn="ctr" fontAlgn="ctr"/>
            <a:r>
              <a:rPr lang="en-US" altLang="ja-JP" sz="1400" dirty="0">
                <a:solidFill>
                  <a:srgbClr val="0070C0"/>
                </a:solidFill>
              </a:rPr>
              <a:t>STL6N3LLH6</a:t>
            </a:r>
            <a:endParaRPr lang="en-US" altLang="ja-JP" sz="1400" dirty="0">
              <a:solidFill>
                <a:srgbClr val="0070C0"/>
              </a:solidFill>
              <a:latin typeface="ＭＳ Ｐゴシック" panose="020B0600070205080204" pitchFamily="50" charset="-128"/>
            </a:endParaRPr>
          </a:p>
        </p:txBody>
      </p:sp>
      <p:sp>
        <p:nvSpPr>
          <p:cNvPr id="79" name="Oval 78"/>
          <p:cNvSpPr/>
          <p:nvPr/>
        </p:nvSpPr>
        <p:spPr>
          <a:xfrm>
            <a:off x="7761804" y="3445462"/>
            <a:ext cx="1046116" cy="558487"/>
          </a:xfrm>
          <a:prstGeom prst="ellipse">
            <a:avLst/>
          </a:prstGeom>
          <a:noFill/>
          <a:ln w="2857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Tree>
    <p:extLst>
      <p:ext uri="{BB962C8B-B14F-4D97-AF65-F5344CB8AC3E}">
        <p14:creationId xmlns:p14="http://schemas.microsoft.com/office/powerpoint/2010/main" val="4136539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44409" y="4557504"/>
            <a:ext cx="2151841" cy="1576747"/>
          </a:xfrm>
          <a:prstGeom prst="rect">
            <a:avLst/>
          </a:prstGeom>
        </p:spPr>
      </p:pic>
      <p:sp>
        <p:nvSpPr>
          <p:cNvPr id="15" name="TextBox 14"/>
          <p:cNvSpPr txBox="1"/>
          <p:nvPr/>
        </p:nvSpPr>
        <p:spPr>
          <a:xfrm>
            <a:off x="403439" y="5483384"/>
            <a:ext cx="1719074" cy="307848"/>
          </a:xfrm>
          <a:prstGeom prst="rect">
            <a:avLst/>
          </a:prstGeom>
          <a:noFill/>
        </p:spPr>
        <p:txBody>
          <a:bodyPr wrap="none" rtlCol="0">
            <a:spAutoFit/>
          </a:bodyPr>
          <a:lstStyle/>
          <a:p>
            <a:r>
              <a:rPr kumimoji="1" lang="en-US" altLang="ja-JP" sz="1400" dirty="0"/>
              <a:t>CW: Blue(-)/Red(+)</a:t>
            </a:r>
            <a:endParaRPr kumimoji="1" lang="ja-JP" altLang="en-US" sz="1400" dirty="0"/>
          </a:p>
        </p:txBody>
      </p:sp>
      <p:sp>
        <p:nvSpPr>
          <p:cNvPr id="16" name="TextBox 15"/>
          <p:cNvSpPr txBox="1"/>
          <p:nvPr/>
        </p:nvSpPr>
        <p:spPr>
          <a:xfrm>
            <a:off x="406463" y="5743321"/>
            <a:ext cx="2058989" cy="307848"/>
          </a:xfrm>
          <a:prstGeom prst="rect">
            <a:avLst/>
          </a:prstGeom>
          <a:noFill/>
        </p:spPr>
        <p:txBody>
          <a:bodyPr wrap="none" rtlCol="0">
            <a:spAutoFit/>
          </a:bodyPr>
          <a:lstStyle/>
          <a:p>
            <a:r>
              <a:rPr kumimoji="1" lang="en-US" altLang="ja-JP" sz="1400" dirty="0"/>
              <a:t>CCW: Black(-)/White(+)</a:t>
            </a:r>
            <a:endParaRPr kumimoji="1" lang="ja-JP" altLang="en-US" sz="1400" dirty="0"/>
          </a:p>
        </p:txBody>
      </p:sp>
      <p:pic>
        <p:nvPicPr>
          <p:cNvPr id="17" name="Picture 16"/>
          <p:cNvPicPr>
            <a:picLocks noChangeAspect="1"/>
          </p:cNvPicPr>
          <p:nvPr/>
        </p:nvPicPr>
        <p:blipFill>
          <a:blip r:embed="rId3"/>
          <a:stretch>
            <a:fillRect/>
          </a:stretch>
        </p:blipFill>
        <p:spPr>
          <a:xfrm>
            <a:off x="1114319" y="1342940"/>
            <a:ext cx="3151026" cy="2621656"/>
          </a:xfrm>
          <a:prstGeom prst="rect">
            <a:avLst/>
          </a:prstGeom>
        </p:spPr>
      </p:pic>
      <p:pic>
        <p:nvPicPr>
          <p:cNvPr id="20" name="image55.jpeg"/>
          <p:cNvPicPr/>
          <p:nvPr/>
        </p:nvPicPr>
        <p:blipFill>
          <a:blip r:embed="rId4" cstate="print"/>
          <a:stretch>
            <a:fillRect/>
          </a:stretch>
        </p:blipFill>
        <p:spPr>
          <a:xfrm>
            <a:off x="6355526" y="1101432"/>
            <a:ext cx="3746956" cy="2233917"/>
          </a:xfrm>
          <a:prstGeom prst="rect">
            <a:avLst/>
          </a:prstGeom>
        </p:spPr>
      </p:pic>
      <p:pic>
        <p:nvPicPr>
          <p:cNvPr id="21" name="image56.jpeg"/>
          <p:cNvPicPr/>
          <p:nvPr/>
        </p:nvPicPr>
        <p:blipFill>
          <a:blip r:embed="rId5" cstate="print"/>
          <a:stretch>
            <a:fillRect/>
          </a:stretch>
        </p:blipFill>
        <p:spPr>
          <a:xfrm>
            <a:off x="6355526" y="3755254"/>
            <a:ext cx="3685032" cy="2035978"/>
          </a:xfrm>
          <a:prstGeom prst="rect">
            <a:avLst/>
          </a:prstGeom>
        </p:spPr>
      </p:pic>
      <p:sp>
        <p:nvSpPr>
          <p:cNvPr id="3" name="Rectangle 2"/>
          <p:cNvSpPr/>
          <p:nvPr/>
        </p:nvSpPr>
        <p:spPr>
          <a:xfrm>
            <a:off x="5576318" y="5897245"/>
            <a:ext cx="6092825" cy="677108"/>
          </a:xfrm>
          <a:prstGeom prst="rect">
            <a:avLst/>
          </a:prstGeom>
        </p:spPr>
        <p:txBody>
          <a:bodyPr>
            <a:spAutoFit/>
          </a:bodyPr>
          <a:lstStyle/>
          <a:p>
            <a:r>
              <a:rPr lang="en-US" dirty="0"/>
              <a:t>Motor control connector PWM signal on pin 2 (or P1, P2, P4, P5) with THR to min. value and to max. value</a:t>
            </a:r>
          </a:p>
        </p:txBody>
      </p:sp>
      <p:sp>
        <p:nvSpPr>
          <p:cNvPr id="4" name="Rectangle 3">
            <a:extLst>
              <a:ext uri="{FF2B5EF4-FFF2-40B4-BE49-F238E27FC236}">
                <a16:creationId xmlns:a16="http://schemas.microsoft.com/office/drawing/2014/main" id="{0BF68F6B-FB69-4620-96D7-12A88CF104D7}"/>
              </a:ext>
            </a:extLst>
          </p:cNvPr>
          <p:cNvSpPr/>
          <p:nvPr/>
        </p:nvSpPr>
        <p:spPr>
          <a:xfrm>
            <a:off x="5380114" y="532108"/>
            <a:ext cx="1428596" cy="384721"/>
          </a:xfrm>
          <a:prstGeom prst="rect">
            <a:avLst/>
          </a:prstGeom>
        </p:spPr>
        <p:txBody>
          <a:bodyPr wrap="none">
            <a:spAutoFit/>
          </a:bodyPr>
          <a:lstStyle/>
          <a:p>
            <a:r>
              <a:rPr lang="en-US" b="1" dirty="0">
                <a:solidFill>
                  <a:srgbClr val="C00000"/>
                </a:solidFill>
              </a:rPr>
              <a:t>THR </a:t>
            </a:r>
            <a:r>
              <a:rPr lang="en-US" altLang="zh-CN" b="1" dirty="0">
                <a:solidFill>
                  <a:srgbClr val="C00000"/>
                </a:solidFill>
              </a:rPr>
              <a:t>= Min</a:t>
            </a:r>
            <a:endParaRPr lang="en-US" b="1" dirty="0">
              <a:solidFill>
                <a:srgbClr val="C00000"/>
              </a:solidFill>
            </a:endParaRPr>
          </a:p>
        </p:txBody>
      </p:sp>
      <p:sp>
        <p:nvSpPr>
          <p:cNvPr id="11" name="Rectangle 10">
            <a:extLst>
              <a:ext uri="{FF2B5EF4-FFF2-40B4-BE49-F238E27FC236}">
                <a16:creationId xmlns:a16="http://schemas.microsoft.com/office/drawing/2014/main" id="{C578A2EC-89E4-4C19-AC5B-11152BF520A1}"/>
              </a:ext>
            </a:extLst>
          </p:cNvPr>
          <p:cNvSpPr/>
          <p:nvPr/>
        </p:nvSpPr>
        <p:spPr>
          <a:xfrm>
            <a:off x="5430328" y="3370533"/>
            <a:ext cx="1484702" cy="384721"/>
          </a:xfrm>
          <a:prstGeom prst="rect">
            <a:avLst/>
          </a:prstGeom>
        </p:spPr>
        <p:txBody>
          <a:bodyPr wrap="none">
            <a:spAutoFit/>
          </a:bodyPr>
          <a:lstStyle/>
          <a:p>
            <a:r>
              <a:rPr lang="en-US" b="1" dirty="0">
                <a:solidFill>
                  <a:srgbClr val="C00000"/>
                </a:solidFill>
              </a:rPr>
              <a:t>THR </a:t>
            </a:r>
            <a:r>
              <a:rPr lang="en-US" altLang="zh-CN" b="1" dirty="0">
                <a:solidFill>
                  <a:srgbClr val="C00000"/>
                </a:solidFill>
              </a:rPr>
              <a:t>= Max</a:t>
            </a:r>
            <a:endParaRPr lang="en-US" b="1" dirty="0">
              <a:solidFill>
                <a:srgbClr val="C00000"/>
              </a:solidFill>
            </a:endParaRPr>
          </a:p>
        </p:txBody>
      </p:sp>
    </p:spTree>
    <p:extLst>
      <p:ext uri="{BB962C8B-B14F-4D97-AF65-F5344CB8AC3E}">
        <p14:creationId xmlns:p14="http://schemas.microsoft.com/office/powerpoint/2010/main" val="3374293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1102866"/>
          </a:xfrm>
        </p:spPr>
        <p:txBody>
          <a:bodyPr/>
          <a:lstStyle/>
          <a:p>
            <a:r>
              <a:rPr lang="en-US" dirty="0"/>
              <a:t>Lab 1: PWM Output</a:t>
            </a:r>
            <a:br>
              <a:rPr lang="en-US" dirty="0"/>
            </a:br>
            <a:r>
              <a:rPr lang="en-US" dirty="0"/>
              <a:t>Pre-Lab</a:t>
            </a:r>
          </a:p>
        </p:txBody>
      </p:sp>
      <p:pic>
        <p:nvPicPr>
          <p:cNvPr id="4" name="Picture 3"/>
          <p:cNvPicPr>
            <a:picLocks noChangeAspect="1"/>
          </p:cNvPicPr>
          <p:nvPr/>
        </p:nvPicPr>
        <p:blipFill>
          <a:blip r:embed="rId2"/>
          <a:stretch>
            <a:fillRect/>
          </a:stretch>
        </p:blipFill>
        <p:spPr>
          <a:xfrm>
            <a:off x="339504" y="1967406"/>
            <a:ext cx="3821993" cy="4696630"/>
          </a:xfrm>
          <a:prstGeom prst="rect">
            <a:avLst/>
          </a:prstGeom>
        </p:spPr>
      </p:pic>
      <p:pic>
        <p:nvPicPr>
          <p:cNvPr id="6" name="Picture 5"/>
          <p:cNvPicPr>
            <a:picLocks noChangeAspect="1"/>
          </p:cNvPicPr>
          <p:nvPr/>
        </p:nvPicPr>
        <p:blipFill>
          <a:blip r:embed="rId3"/>
          <a:stretch>
            <a:fillRect/>
          </a:stretch>
        </p:blipFill>
        <p:spPr>
          <a:xfrm>
            <a:off x="1622874" y="2376054"/>
            <a:ext cx="10195054" cy="3231700"/>
          </a:xfrm>
          <a:prstGeom prst="rect">
            <a:avLst/>
          </a:prstGeom>
        </p:spPr>
      </p:pic>
    </p:spTree>
    <p:extLst>
      <p:ext uri="{BB962C8B-B14F-4D97-AF65-F5344CB8AC3E}">
        <p14:creationId xmlns:p14="http://schemas.microsoft.com/office/powerpoint/2010/main" val="42117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1102866"/>
          </a:xfrm>
        </p:spPr>
        <p:txBody>
          <a:bodyPr/>
          <a:lstStyle/>
          <a:p>
            <a:r>
              <a:rPr lang="en-US" dirty="0"/>
              <a:t>Lab 1: PWM Output</a:t>
            </a:r>
            <a:br>
              <a:rPr lang="en-US" dirty="0"/>
            </a:br>
            <a:r>
              <a:rPr lang="en-US" dirty="0"/>
              <a:t>Lab coding &amp; Demo</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82" y="2189017"/>
            <a:ext cx="4378037" cy="32835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345" y="2189017"/>
            <a:ext cx="7298321" cy="3283528"/>
          </a:xfrm>
          <a:prstGeom prst="rect">
            <a:avLst/>
          </a:prstGeom>
        </p:spPr>
      </p:pic>
      <p:sp>
        <p:nvSpPr>
          <p:cNvPr id="7" name="TextBox 6"/>
          <p:cNvSpPr txBox="1"/>
          <p:nvPr/>
        </p:nvSpPr>
        <p:spPr>
          <a:xfrm>
            <a:off x="6567055" y="5624946"/>
            <a:ext cx="2164439" cy="307777"/>
          </a:xfrm>
          <a:prstGeom prst="rect">
            <a:avLst/>
          </a:prstGeom>
          <a:noFill/>
        </p:spPr>
        <p:txBody>
          <a:bodyPr wrap="none" rtlCol="0">
            <a:spAutoFit/>
          </a:bodyPr>
          <a:lstStyle/>
          <a:p>
            <a:r>
              <a:rPr lang="en-US" sz="1400" b="1" dirty="0"/>
              <a:t>25% Duty Cycle, 494 Hz</a:t>
            </a:r>
          </a:p>
        </p:txBody>
      </p:sp>
    </p:spTree>
    <p:extLst>
      <p:ext uri="{BB962C8B-B14F-4D97-AF65-F5344CB8AC3E}">
        <p14:creationId xmlns:p14="http://schemas.microsoft.com/office/powerpoint/2010/main" val="332055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1102866"/>
          </a:xfrm>
        </p:spPr>
        <p:txBody>
          <a:bodyPr/>
          <a:lstStyle/>
          <a:p>
            <a:r>
              <a:rPr lang="en-US" dirty="0"/>
              <a:t>Lab 1: PWM Output</a:t>
            </a:r>
            <a:br>
              <a:rPr lang="en-US" dirty="0"/>
            </a:br>
            <a:r>
              <a:rPr lang="en-US" dirty="0"/>
              <a:t>Post-lab</a:t>
            </a:r>
          </a:p>
        </p:txBody>
      </p:sp>
      <p:sp>
        <p:nvSpPr>
          <p:cNvPr id="3" name="Content Placeholder 2"/>
          <p:cNvSpPr>
            <a:spLocks noGrp="1"/>
          </p:cNvSpPr>
          <p:nvPr>
            <p:ph idx="1"/>
          </p:nvPr>
        </p:nvSpPr>
        <p:spPr>
          <a:xfrm>
            <a:off x="813552" y="1779036"/>
            <a:ext cx="10129064" cy="3966012"/>
          </a:xfrm>
        </p:spPr>
        <p:txBody>
          <a:bodyPr/>
          <a:lstStyle/>
          <a:p>
            <a:pPr marL="0" indent="0">
              <a:buNone/>
            </a:pPr>
            <a:r>
              <a:rPr lang="en-US" dirty="0"/>
              <a:t>Suppose the 16-MHz HSE (high-speed external clock) is selected as the input clock of timer 1.  Answer the following questions and show your calculation process clearly. </a:t>
            </a:r>
            <a:r>
              <a:rPr lang="en-US" dirty="0">
                <a:solidFill>
                  <a:srgbClr val="C00000"/>
                </a:solidFill>
              </a:rPr>
              <a:t>Write your answer in README.md and submit it to </a:t>
            </a:r>
            <a:r>
              <a:rPr lang="en-US" dirty="0" err="1">
                <a:solidFill>
                  <a:srgbClr val="C00000"/>
                </a:solidFill>
              </a:rPr>
              <a:t>gitlab</a:t>
            </a:r>
            <a:r>
              <a:rPr lang="en-US" dirty="0">
                <a:solidFill>
                  <a:srgbClr val="C00000"/>
                </a:solidFill>
              </a:rPr>
              <a:t>.</a:t>
            </a:r>
          </a:p>
          <a:p>
            <a:pPr marL="0" indent="0">
              <a:buNone/>
            </a:pPr>
            <a:r>
              <a:rPr lang="en-US" dirty="0"/>
              <a:t> </a:t>
            </a:r>
          </a:p>
          <a:p>
            <a:pPr lvl="0"/>
            <a:r>
              <a:rPr lang="en-US" dirty="0"/>
              <a:t>To generate 1 Hz square wave with a duty cycle of 50%, how should we set up the timer? Indicate your counting mode and show the value of ARR, CRR, and PSC registers. </a:t>
            </a:r>
          </a:p>
          <a:p>
            <a:endParaRPr lang="en-US" dirty="0"/>
          </a:p>
          <a:p>
            <a:r>
              <a:rPr lang="en-US" dirty="0"/>
              <a:t> What is the smallest PWM frequency that can be generated?</a:t>
            </a:r>
          </a:p>
          <a:p>
            <a:pPr marL="0" indent="0">
              <a:buNone/>
            </a:pPr>
            <a:endParaRPr lang="en-US" dirty="0"/>
          </a:p>
        </p:txBody>
      </p:sp>
    </p:spTree>
    <p:extLst>
      <p:ext uri="{BB962C8B-B14F-4D97-AF65-F5344CB8AC3E}">
        <p14:creationId xmlns:p14="http://schemas.microsoft.com/office/powerpoint/2010/main" val="384755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a:t>
            </a:r>
          </a:p>
        </p:txBody>
      </p:sp>
      <p:grpSp>
        <p:nvGrpSpPr>
          <p:cNvPr id="4" name="Group 3"/>
          <p:cNvGrpSpPr/>
          <p:nvPr/>
        </p:nvGrpSpPr>
        <p:grpSpPr>
          <a:xfrm>
            <a:off x="252518" y="1743233"/>
            <a:ext cx="2413791" cy="2862012"/>
            <a:chOff x="1366481" y="976610"/>
            <a:chExt cx="2413791" cy="286201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481" y="1488493"/>
              <a:ext cx="2413791" cy="2350129"/>
            </a:xfrm>
            <a:prstGeom prst="rect">
              <a:avLst/>
            </a:prstGeom>
          </p:spPr>
        </p:pic>
        <p:grpSp>
          <p:nvGrpSpPr>
            <p:cNvPr id="6" name="Group 5"/>
            <p:cNvGrpSpPr/>
            <p:nvPr/>
          </p:nvGrpSpPr>
          <p:grpSpPr>
            <a:xfrm>
              <a:off x="1366481" y="976610"/>
              <a:ext cx="2037887" cy="841250"/>
              <a:chOff x="1366481" y="976610"/>
              <a:chExt cx="2037887" cy="841250"/>
            </a:xfrm>
          </p:grpSpPr>
          <p:sp>
            <p:nvSpPr>
              <p:cNvPr id="7" name="Rectangle 6"/>
              <p:cNvSpPr/>
              <p:nvPr/>
            </p:nvSpPr>
            <p:spPr>
              <a:xfrm>
                <a:off x="1366481" y="1488493"/>
                <a:ext cx="1884238" cy="329367"/>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03612" y="976610"/>
                <a:ext cx="612810" cy="461772"/>
              </a:xfrm>
              <a:prstGeom prst="rect">
                <a:avLst/>
              </a:prstGeom>
              <a:noFill/>
            </p:spPr>
            <p:txBody>
              <a:bodyPr wrap="none" rtlCol="0">
                <a:spAutoFit/>
              </a:bodyPr>
              <a:lstStyle/>
              <a:p>
                <a:pPr algn="ctr"/>
                <a:r>
                  <a:rPr lang="it-IT" dirty="0"/>
                  <a:t>M4</a:t>
                </a:r>
                <a:endParaRPr lang="en-US" dirty="0"/>
              </a:p>
            </p:txBody>
          </p:sp>
          <p:sp>
            <p:nvSpPr>
              <p:cNvPr id="9" name="TextBox 8"/>
              <p:cNvSpPr txBox="1"/>
              <p:nvPr/>
            </p:nvSpPr>
            <p:spPr>
              <a:xfrm>
                <a:off x="1857775" y="976610"/>
                <a:ext cx="612810" cy="461772"/>
              </a:xfrm>
              <a:prstGeom prst="rect">
                <a:avLst/>
              </a:prstGeom>
              <a:noFill/>
            </p:spPr>
            <p:txBody>
              <a:bodyPr wrap="none" rtlCol="0">
                <a:spAutoFit/>
              </a:bodyPr>
              <a:lstStyle/>
              <a:p>
                <a:pPr algn="ctr"/>
                <a:r>
                  <a:rPr lang="it-IT" dirty="0"/>
                  <a:t>M2</a:t>
                </a:r>
                <a:endParaRPr lang="en-US" dirty="0"/>
              </a:p>
            </p:txBody>
          </p:sp>
          <p:sp>
            <p:nvSpPr>
              <p:cNvPr id="10" name="TextBox 9"/>
              <p:cNvSpPr txBox="1"/>
              <p:nvPr/>
            </p:nvSpPr>
            <p:spPr>
              <a:xfrm>
                <a:off x="2350277" y="976610"/>
                <a:ext cx="612810" cy="461772"/>
              </a:xfrm>
              <a:prstGeom prst="rect">
                <a:avLst/>
              </a:prstGeom>
              <a:noFill/>
            </p:spPr>
            <p:txBody>
              <a:bodyPr wrap="none" rtlCol="0">
                <a:spAutoFit/>
              </a:bodyPr>
              <a:lstStyle/>
              <a:p>
                <a:pPr algn="ctr"/>
                <a:r>
                  <a:rPr lang="it-IT" dirty="0"/>
                  <a:t>M3</a:t>
                </a:r>
                <a:endParaRPr lang="en-US" dirty="0"/>
              </a:p>
            </p:txBody>
          </p:sp>
          <p:sp>
            <p:nvSpPr>
              <p:cNvPr id="11" name="TextBox 10"/>
              <p:cNvSpPr txBox="1"/>
              <p:nvPr/>
            </p:nvSpPr>
            <p:spPr>
              <a:xfrm>
                <a:off x="2791558" y="976610"/>
                <a:ext cx="612810" cy="461772"/>
              </a:xfrm>
              <a:prstGeom prst="rect">
                <a:avLst/>
              </a:prstGeom>
              <a:noFill/>
            </p:spPr>
            <p:txBody>
              <a:bodyPr wrap="none" rtlCol="0">
                <a:spAutoFit/>
              </a:bodyPr>
              <a:lstStyle/>
              <a:p>
                <a:pPr algn="ctr"/>
                <a:r>
                  <a:rPr lang="it-IT" dirty="0"/>
                  <a:t>M1</a:t>
                </a:r>
                <a:endParaRPr lang="en-US" dirty="0"/>
              </a:p>
            </p:txBody>
          </p:sp>
          <p:cxnSp>
            <p:nvCxnSpPr>
              <p:cNvPr id="12" name="Straight Connector 11"/>
              <p:cNvCxnSpPr/>
              <p:nvPr/>
            </p:nvCxnSpPr>
            <p:spPr>
              <a:xfrm>
                <a:off x="171001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64179"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9733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12383"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16" name="AutoShape 12"/>
          <p:cNvSpPr>
            <a:spLocks noChangeArrowheads="1"/>
          </p:cNvSpPr>
          <p:nvPr/>
        </p:nvSpPr>
        <p:spPr bwMode="auto">
          <a:xfrm>
            <a:off x="7005993" y="2670212"/>
            <a:ext cx="1600570" cy="28359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17" name="AutoShape 17"/>
          <p:cNvSpPr>
            <a:spLocks noChangeArrowheads="1"/>
          </p:cNvSpPr>
          <p:nvPr/>
        </p:nvSpPr>
        <p:spPr bwMode="auto">
          <a:xfrm>
            <a:off x="4716668" y="3227436"/>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18" name="Text Box 49"/>
          <p:cNvSpPr txBox="1">
            <a:spLocks noChangeArrowheads="1"/>
          </p:cNvSpPr>
          <p:nvPr/>
        </p:nvSpPr>
        <p:spPr bwMode="auto">
          <a:xfrm>
            <a:off x="6961533" y="3306353"/>
            <a:ext cx="730419"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SPI2</a:t>
            </a:r>
            <a:endParaRPr lang="en-US" sz="1200" dirty="0"/>
          </a:p>
        </p:txBody>
      </p:sp>
      <p:sp>
        <p:nvSpPr>
          <p:cNvPr id="19" name="Line 54"/>
          <p:cNvSpPr>
            <a:spLocks noChangeShapeType="1"/>
          </p:cNvSpPr>
          <p:nvPr/>
        </p:nvSpPr>
        <p:spPr bwMode="auto">
          <a:xfrm>
            <a:off x="5936150" y="3439663"/>
            <a:ext cx="1097552"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AutoShape 17"/>
          <p:cNvSpPr>
            <a:spLocks noChangeArrowheads="1"/>
          </p:cNvSpPr>
          <p:nvPr/>
        </p:nvSpPr>
        <p:spPr bwMode="auto">
          <a:xfrm>
            <a:off x="4716668" y="3819460"/>
            <a:ext cx="1219482" cy="457306"/>
          </a:xfrm>
          <a:prstGeom prst="roundRect">
            <a:avLst>
              <a:gd name="adj" fmla="val 16667"/>
            </a:avLst>
          </a:prstGeom>
          <a:solidFill>
            <a:srgbClr val="99CCFF"/>
          </a:solidFill>
          <a:ln w="9525">
            <a:solidFill>
              <a:schemeClr val="tx1"/>
            </a:solidFill>
            <a:prstDash val="lgDash"/>
            <a:round/>
            <a:headEnd/>
            <a:tailEnd/>
          </a:ln>
        </p:spPr>
        <p:txBody>
          <a:bodyPr wrap="none" anchor="ctr"/>
          <a:lstStyle/>
          <a:p>
            <a:pPr algn="ctr" eaLnBrk="0" hangingPunct="0"/>
            <a:r>
              <a:rPr lang="it-IT" sz="1100" dirty="0"/>
              <a:t>Magnetometer</a:t>
            </a:r>
            <a:endParaRPr lang="en-US" sz="1100" dirty="0"/>
          </a:p>
        </p:txBody>
      </p:sp>
      <p:sp>
        <p:nvSpPr>
          <p:cNvPr id="21" name="AutoShape 13"/>
          <p:cNvSpPr>
            <a:spLocks noChangeArrowheads="1"/>
          </p:cNvSpPr>
          <p:nvPr/>
        </p:nvSpPr>
        <p:spPr bwMode="auto">
          <a:xfrm>
            <a:off x="9480892" y="3445108"/>
            <a:ext cx="1430762" cy="5156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Power MOS x4</a:t>
            </a:r>
            <a:endParaRPr lang="en-US" sz="1100" dirty="0"/>
          </a:p>
        </p:txBody>
      </p:sp>
      <p:sp>
        <p:nvSpPr>
          <p:cNvPr id="22" name="Text Box 50"/>
          <p:cNvSpPr txBox="1">
            <a:spLocks noChangeArrowheads="1"/>
          </p:cNvSpPr>
          <p:nvPr/>
        </p:nvSpPr>
        <p:spPr bwMode="auto">
          <a:xfrm>
            <a:off x="7787607" y="3503869"/>
            <a:ext cx="85092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TIM4 PWM out</a:t>
            </a:r>
            <a:endParaRPr lang="en-US" sz="1200" dirty="0"/>
          </a:p>
        </p:txBody>
      </p:sp>
      <p:sp>
        <p:nvSpPr>
          <p:cNvPr id="23" name="AutoShape 13"/>
          <p:cNvSpPr>
            <a:spLocks noChangeArrowheads="1"/>
          </p:cNvSpPr>
          <p:nvPr/>
        </p:nvSpPr>
        <p:spPr bwMode="auto">
          <a:xfrm>
            <a:off x="9587671" y="4262096"/>
            <a:ext cx="1233460" cy="524157"/>
          </a:xfrm>
          <a:prstGeom prst="roundRect">
            <a:avLst>
              <a:gd name="adj" fmla="val 16667"/>
            </a:avLst>
          </a:prstGeom>
          <a:solidFill>
            <a:schemeClr val="bg1">
              <a:lumMod val="65000"/>
            </a:schemeClr>
          </a:solidFill>
          <a:ln w="9525">
            <a:solidFill>
              <a:schemeClr val="tx1"/>
            </a:solidFill>
            <a:round/>
            <a:headEnd/>
            <a:tailEnd/>
          </a:ln>
        </p:spPr>
        <p:txBody>
          <a:bodyPr wrap="none" anchor="ctr"/>
          <a:lstStyle/>
          <a:p>
            <a:pPr algn="ctr" eaLnBrk="0" hangingPunct="0"/>
            <a:r>
              <a:rPr lang="it-IT" sz="1100" dirty="0"/>
              <a:t>Remocon RX*</a:t>
            </a:r>
            <a:endParaRPr lang="en-US" sz="1100" dirty="0"/>
          </a:p>
        </p:txBody>
      </p:sp>
      <p:sp>
        <p:nvSpPr>
          <p:cNvPr id="24" name="Text Box 50"/>
          <p:cNvSpPr txBox="1">
            <a:spLocks noChangeArrowheads="1"/>
          </p:cNvSpPr>
          <p:nvPr/>
        </p:nvSpPr>
        <p:spPr bwMode="auto">
          <a:xfrm>
            <a:off x="7637596" y="4290417"/>
            <a:ext cx="995984"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TIM2 input capture </a:t>
            </a:r>
            <a:endParaRPr lang="en-US" sz="1200" dirty="0"/>
          </a:p>
        </p:txBody>
      </p:sp>
      <p:sp>
        <p:nvSpPr>
          <p:cNvPr id="25" name="AutoShape 13"/>
          <p:cNvSpPr>
            <a:spLocks noChangeArrowheads="1"/>
          </p:cNvSpPr>
          <p:nvPr/>
        </p:nvSpPr>
        <p:spPr bwMode="auto">
          <a:xfrm>
            <a:off x="4716669" y="4439224"/>
            <a:ext cx="1220117" cy="524157"/>
          </a:xfrm>
          <a:prstGeom prst="roundRect">
            <a:avLst>
              <a:gd name="adj" fmla="val 16667"/>
            </a:avLst>
          </a:prstGeom>
          <a:solidFill>
            <a:srgbClr val="99CCFF"/>
          </a:solidFill>
          <a:ln w="9525">
            <a:solidFill>
              <a:schemeClr val="tx1"/>
            </a:solidFill>
            <a:prstDash val="dash"/>
            <a:round/>
            <a:headEnd/>
            <a:tailEnd/>
          </a:ln>
        </p:spPr>
        <p:txBody>
          <a:bodyPr wrap="none" anchor="ctr"/>
          <a:lstStyle/>
          <a:p>
            <a:pPr algn="ctr" eaLnBrk="0" hangingPunct="0"/>
            <a:r>
              <a:rPr lang="it-IT" sz="1100" dirty="0"/>
              <a:t>Pressure Sensor</a:t>
            </a:r>
            <a:endParaRPr lang="en-US" sz="1100" dirty="0"/>
          </a:p>
        </p:txBody>
      </p:sp>
      <p:sp>
        <p:nvSpPr>
          <p:cNvPr id="26" name="Text Box 50"/>
          <p:cNvSpPr txBox="1">
            <a:spLocks noChangeArrowheads="1"/>
          </p:cNvSpPr>
          <p:nvPr/>
        </p:nvSpPr>
        <p:spPr bwMode="auto">
          <a:xfrm>
            <a:off x="7550044" y="2697708"/>
            <a:ext cx="51546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SPI1</a:t>
            </a:r>
            <a:endParaRPr lang="en-US" sz="1200" dirty="0"/>
          </a:p>
        </p:txBody>
      </p:sp>
      <p:sp>
        <p:nvSpPr>
          <p:cNvPr id="27" name="Line 31"/>
          <p:cNvSpPr>
            <a:spLocks noChangeShapeType="1"/>
          </p:cNvSpPr>
          <p:nvPr/>
        </p:nvSpPr>
        <p:spPr bwMode="auto">
          <a:xfrm rot="5400000">
            <a:off x="7669027" y="2514346"/>
            <a:ext cx="304871"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54"/>
          <p:cNvSpPr>
            <a:spLocks noChangeShapeType="1"/>
          </p:cNvSpPr>
          <p:nvPr/>
        </p:nvSpPr>
        <p:spPr bwMode="auto">
          <a:xfrm>
            <a:off x="8618794" y="3704152"/>
            <a:ext cx="862098" cy="45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54"/>
          <p:cNvSpPr>
            <a:spLocks noChangeShapeType="1"/>
          </p:cNvSpPr>
          <p:nvPr/>
        </p:nvSpPr>
        <p:spPr bwMode="auto">
          <a:xfrm flipH="1">
            <a:off x="8618794" y="4524175"/>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11"/>
          <p:cNvSpPr txBox="1">
            <a:spLocks noChangeArrowheads="1"/>
          </p:cNvSpPr>
          <p:nvPr/>
        </p:nvSpPr>
        <p:spPr bwMode="auto">
          <a:xfrm>
            <a:off x="7147920" y="5532926"/>
            <a:ext cx="1353887"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31" name="Text Box 11"/>
          <p:cNvSpPr txBox="1">
            <a:spLocks noChangeArrowheads="1"/>
          </p:cNvSpPr>
          <p:nvPr/>
        </p:nvSpPr>
        <p:spPr bwMode="auto">
          <a:xfrm>
            <a:off x="3589635" y="3300374"/>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LSM6DSL</a:t>
            </a:r>
            <a:endParaRPr lang="en-US" sz="1400" dirty="0">
              <a:solidFill>
                <a:srgbClr val="0070C0"/>
              </a:solidFill>
            </a:endParaRPr>
          </a:p>
        </p:txBody>
      </p:sp>
      <p:sp>
        <p:nvSpPr>
          <p:cNvPr id="32" name="Rectangle 31"/>
          <p:cNvSpPr/>
          <p:nvPr/>
        </p:nvSpPr>
        <p:spPr>
          <a:xfrm>
            <a:off x="3589635" y="4547378"/>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dirty="0">
                <a:solidFill>
                  <a:srgbClr val="0070C0"/>
                </a:solidFill>
                <a:latin typeface="Arial" charset="0"/>
                <a:ea typeface="ＭＳ Ｐゴシック" pitchFamily="34" charset="-128"/>
              </a:rPr>
              <a:t>LPS22HD</a:t>
            </a:r>
          </a:p>
        </p:txBody>
      </p:sp>
      <p:sp>
        <p:nvSpPr>
          <p:cNvPr id="33" name="AutoShape 17"/>
          <p:cNvSpPr>
            <a:spLocks noChangeArrowheads="1"/>
          </p:cNvSpPr>
          <p:nvPr/>
        </p:nvSpPr>
        <p:spPr bwMode="auto">
          <a:xfrm>
            <a:off x="4145401" y="1743739"/>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Battery charger</a:t>
            </a:r>
            <a:endParaRPr lang="en-US" sz="1100" dirty="0"/>
          </a:p>
        </p:txBody>
      </p:sp>
      <p:sp>
        <p:nvSpPr>
          <p:cNvPr id="34" name="Line 54"/>
          <p:cNvSpPr>
            <a:spLocks noChangeShapeType="1"/>
          </p:cNvSpPr>
          <p:nvPr/>
        </p:nvSpPr>
        <p:spPr bwMode="auto">
          <a:xfrm>
            <a:off x="3840530" y="197239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3012383" y="1781910"/>
            <a:ext cx="720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Micro USB **</a:t>
            </a:r>
            <a:endParaRPr lang="en-US" sz="1200" dirty="0"/>
          </a:p>
        </p:txBody>
      </p:sp>
      <p:cxnSp>
        <p:nvCxnSpPr>
          <p:cNvPr id="36" name="Straight Connector 35"/>
          <p:cNvCxnSpPr>
            <a:stCxn id="20" idx="3"/>
          </p:cNvCxnSpPr>
          <p:nvPr/>
        </p:nvCxnSpPr>
        <p:spPr>
          <a:xfrm>
            <a:off x="5936151" y="4048113"/>
            <a:ext cx="548776"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 Box 11"/>
          <p:cNvSpPr txBox="1">
            <a:spLocks noChangeArrowheads="1"/>
          </p:cNvSpPr>
          <p:nvPr/>
        </p:nvSpPr>
        <p:spPr bwMode="auto">
          <a:xfrm>
            <a:off x="3666345" y="3925197"/>
            <a:ext cx="974040"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LIS2MDL</a:t>
            </a:r>
            <a:endParaRPr lang="en-US" sz="1400" dirty="0">
              <a:solidFill>
                <a:srgbClr val="0070C0"/>
              </a:solidFill>
            </a:endParaRPr>
          </a:p>
        </p:txBody>
      </p:sp>
      <p:cxnSp>
        <p:nvCxnSpPr>
          <p:cNvPr id="38" name="Straight Connector 37"/>
          <p:cNvCxnSpPr/>
          <p:nvPr/>
        </p:nvCxnSpPr>
        <p:spPr>
          <a:xfrm>
            <a:off x="5356220" y="1972392"/>
            <a:ext cx="466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728634" y="18430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39"/>
          <p:cNvSpPr/>
          <p:nvPr/>
        </p:nvSpPr>
        <p:spPr>
          <a:xfrm>
            <a:off x="8923665" y="43856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Line 54"/>
          <p:cNvSpPr>
            <a:spLocks noChangeShapeType="1"/>
          </p:cNvSpPr>
          <p:nvPr/>
        </p:nvSpPr>
        <p:spPr bwMode="auto">
          <a:xfrm flipH="1">
            <a:off x="9035559" y="4524176"/>
            <a:ext cx="54695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50"/>
          <p:cNvSpPr txBox="1">
            <a:spLocks noChangeArrowheads="1"/>
          </p:cNvSpPr>
          <p:nvPr/>
        </p:nvSpPr>
        <p:spPr bwMode="auto">
          <a:xfrm>
            <a:off x="9362453" y="4969300"/>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I2C connector</a:t>
            </a:r>
            <a:endParaRPr lang="en-US" sz="1200" dirty="0"/>
          </a:p>
        </p:txBody>
      </p:sp>
      <p:sp>
        <p:nvSpPr>
          <p:cNvPr id="43" name="Rectangle 42"/>
          <p:cNvSpPr/>
          <p:nvPr/>
        </p:nvSpPr>
        <p:spPr>
          <a:xfrm>
            <a:off x="11227882" y="358739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Line 54"/>
          <p:cNvSpPr>
            <a:spLocks noChangeShapeType="1"/>
          </p:cNvSpPr>
          <p:nvPr/>
        </p:nvSpPr>
        <p:spPr bwMode="auto">
          <a:xfrm>
            <a:off x="10918010" y="372820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50"/>
          <p:cNvSpPr txBox="1">
            <a:spLocks noChangeArrowheads="1"/>
          </p:cNvSpPr>
          <p:nvPr/>
        </p:nvSpPr>
        <p:spPr bwMode="auto">
          <a:xfrm>
            <a:off x="11305380" y="3514949"/>
            <a:ext cx="71407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dirty="0"/>
              <a:t>4 x DC motor</a:t>
            </a:r>
          </a:p>
        </p:txBody>
      </p:sp>
      <p:sp>
        <p:nvSpPr>
          <p:cNvPr id="46" name="Rectangle 45"/>
          <p:cNvSpPr/>
          <p:nvPr/>
        </p:nvSpPr>
        <p:spPr>
          <a:xfrm>
            <a:off x="5244323" y="240462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Elbow Connector 46"/>
          <p:cNvCxnSpPr>
            <a:endCxn id="46" idx="3"/>
          </p:cNvCxnSpPr>
          <p:nvPr/>
        </p:nvCxnSpPr>
        <p:spPr>
          <a:xfrm rot="5400000">
            <a:off x="5187488" y="2141126"/>
            <a:ext cx="570767" cy="23330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 Box 11"/>
          <p:cNvSpPr txBox="1">
            <a:spLocks noChangeArrowheads="1"/>
          </p:cNvSpPr>
          <p:nvPr/>
        </p:nvSpPr>
        <p:spPr bwMode="auto">
          <a:xfrm>
            <a:off x="4299010" y="2318339"/>
            <a:ext cx="90360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LiPo 1-cell battery</a:t>
            </a:r>
            <a:endParaRPr lang="en-US" sz="1200" dirty="0"/>
          </a:p>
        </p:txBody>
      </p:sp>
      <p:sp>
        <p:nvSpPr>
          <p:cNvPr id="49" name="AutoShape 17"/>
          <p:cNvSpPr>
            <a:spLocks noChangeArrowheads="1"/>
          </p:cNvSpPr>
          <p:nvPr/>
        </p:nvSpPr>
        <p:spPr bwMode="auto">
          <a:xfrm>
            <a:off x="7213035" y="1904605"/>
            <a:ext cx="1219482" cy="45730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BLE module</a:t>
            </a:r>
            <a:endParaRPr lang="en-US" sz="1100" dirty="0"/>
          </a:p>
        </p:txBody>
      </p:sp>
      <p:sp>
        <p:nvSpPr>
          <p:cNvPr id="50" name="Rectangle 49"/>
          <p:cNvSpPr/>
          <p:nvPr/>
        </p:nvSpPr>
        <p:spPr>
          <a:xfrm>
            <a:off x="9105037" y="5065276"/>
            <a:ext cx="111896" cy="277063"/>
          </a:xfrm>
          <a:prstGeom prst="rect">
            <a:avLst/>
          </a:prstGeom>
          <a:solidFill>
            <a:srgbClr val="90989E"/>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Line 54"/>
          <p:cNvSpPr>
            <a:spLocks noChangeShapeType="1"/>
          </p:cNvSpPr>
          <p:nvPr/>
        </p:nvSpPr>
        <p:spPr bwMode="auto">
          <a:xfrm flipV="1">
            <a:off x="8606564" y="5215924"/>
            <a:ext cx="49769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Text Box 50"/>
          <p:cNvSpPr txBox="1">
            <a:spLocks noChangeArrowheads="1"/>
          </p:cNvSpPr>
          <p:nvPr/>
        </p:nvSpPr>
        <p:spPr bwMode="auto">
          <a:xfrm>
            <a:off x="9064870" y="4303196"/>
            <a:ext cx="600040"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PWM</a:t>
            </a:r>
            <a:endParaRPr lang="en-US" sz="1200" dirty="0"/>
          </a:p>
        </p:txBody>
      </p:sp>
      <p:sp>
        <p:nvSpPr>
          <p:cNvPr id="53" name="Text Box 49"/>
          <p:cNvSpPr txBox="1">
            <a:spLocks noChangeArrowheads="1"/>
          </p:cNvSpPr>
          <p:nvPr/>
        </p:nvSpPr>
        <p:spPr bwMode="auto">
          <a:xfrm>
            <a:off x="7924191" y="5083771"/>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I2C2</a:t>
            </a:r>
            <a:endParaRPr lang="en-US" sz="1200" dirty="0"/>
          </a:p>
        </p:txBody>
      </p:sp>
      <p:sp>
        <p:nvSpPr>
          <p:cNvPr id="54" name="Text Box 11"/>
          <p:cNvSpPr txBox="1">
            <a:spLocks noChangeArrowheads="1"/>
          </p:cNvSpPr>
          <p:nvPr/>
        </p:nvSpPr>
        <p:spPr bwMode="auto">
          <a:xfrm>
            <a:off x="7217472" y="1603438"/>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SPBTLE-RF</a:t>
            </a:r>
            <a:endParaRPr lang="en-US" sz="1400" dirty="0">
              <a:solidFill>
                <a:srgbClr val="0070C0"/>
              </a:solidFill>
            </a:endParaRPr>
          </a:p>
        </p:txBody>
      </p:sp>
      <p:sp>
        <p:nvSpPr>
          <p:cNvPr id="55" name="Rectangle 54"/>
          <p:cNvSpPr/>
          <p:nvPr/>
        </p:nvSpPr>
        <p:spPr>
          <a:xfrm>
            <a:off x="5504891" y="5081992"/>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50"/>
          <p:cNvSpPr txBox="1">
            <a:spLocks noChangeArrowheads="1"/>
          </p:cNvSpPr>
          <p:nvPr/>
        </p:nvSpPr>
        <p:spPr bwMode="auto">
          <a:xfrm>
            <a:off x="4469151" y="5005421"/>
            <a:ext cx="979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b="1" dirty="0">
                <a:solidFill>
                  <a:srgbClr val="C00000"/>
                </a:solidFill>
              </a:rPr>
              <a:t>UART connector</a:t>
            </a:r>
            <a:endParaRPr lang="en-US" sz="1200" b="1" dirty="0">
              <a:solidFill>
                <a:srgbClr val="C00000"/>
              </a:solidFill>
            </a:endParaRPr>
          </a:p>
        </p:txBody>
      </p:sp>
      <p:sp>
        <p:nvSpPr>
          <p:cNvPr id="57" name="Line 54"/>
          <p:cNvSpPr>
            <a:spLocks noChangeShapeType="1"/>
          </p:cNvSpPr>
          <p:nvPr/>
        </p:nvSpPr>
        <p:spPr bwMode="auto">
          <a:xfrm flipV="1">
            <a:off x="5599040" y="5209406"/>
            <a:ext cx="1410539" cy="832"/>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Rectangle 57"/>
          <p:cNvSpPr/>
          <p:nvPr/>
        </p:nvSpPr>
        <p:spPr>
          <a:xfrm>
            <a:off x="9792383" y="171780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Elbow Connector 58"/>
          <p:cNvCxnSpPr/>
          <p:nvPr/>
        </p:nvCxnSpPr>
        <p:spPr>
          <a:xfrm flipV="1">
            <a:off x="8584880" y="1844445"/>
            <a:ext cx="1207503" cy="1172486"/>
          </a:xfrm>
          <a:prstGeom prst="bentConnector3">
            <a:avLst>
              <a:gd name="adj1" fmla="val 3719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 Box 49"/>
          <p:cNvSpPr txBox="1">
            <a:spLocks noChangeArrowheads="1"/>
          </p:cNvSpPr>
          <p:nvPr/>
        </p:nvSpPr>
        <p:spPr bwMode="auto">
          <a:xfrm>
            <a:off x="6968390" y="5050311"/>
            <a:ext cx="723562"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b="1" dirty="0">
                <a:solidFill>
                  <a:srgbClr val="C00000"/>
                </a:solidFill>
              </a:rPr>
              <a:t>UART1</a:t>
            </a:r>
            <a:endParaRPr lang="en-US" sz="1200" b="1" dirty="0">
              <a:solidFill>
                <a:srgbClr val="C00000"/>
              </a:solidFill>
            </a:endParaRPr>
          </a:p>
        </p:txBody>
      </p:sp>
      <p:sp>
        <p:nvSpPr>
          <p:cNvPr id="61" name="Text Box 49"/>
          <p:cNvSpPr txBox="1">
            <a:spLocks noChangeArrowheads="1"/>
          </p:cNvSpPr>
          <p:nvPr/>
        </p:nvSpPr>
        <p:spPr bwMode="auto">
          <a:xfrm>
            <a:off x="7978572" y="2882742"/>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JTAG</a:t>
            </a:r>
            <a:endParaRPr lang="en-US" sz="1200" dirty="0"/>
          </a:p>
        </p:txBody>
      </p:sp>
      <p:sp>
        <p:nvSpPr>
          <p:cNvPr id="62" name="Text Box 50"/>
          <p:cNvSpPr txBox="1">
            <a:spLocks noChangeArrowheads="1"/>
          </p:cNvSpPr>
          <p:nvPr/>
        </p:nvSpPr>
        <p:spPr bwMode="auto">
          <a:xfrm>
            <a:off x="9950848" y="1643116"/>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JTAG connector</a:t>
            </a:r>
            <a:endParaRPr lang="en-US" sz="1200" dirty="0"/>
          </a:p>
        </p:txBody>
      </p:sp>
      <p:cxnSp>
        <p:nvCxnSpPr>
          <p:cNvPr id="63" name="Elbow Connector 62"/>
          <p:cNvCxnSpPr>
            <a:stCxn id="39" idx="2"/>
            <a:endCxn id="64" idx="1"/>
          </p:cNvCxnSpPr>
          <p:nvPr/>
        </p:nvCxnSpPr>
        <p:spPr>
          <a:xfrm rot="16200000" flipH="1">
            <a:off x="4929513" y="975176"/>
            <a:ext cx="882902" cy="317276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 Box 49"/>
          <p:cNvSpPr txBox="1">
            <a:spLocks noChangeArrowheads="1"/>
          </p:cNvSpPr>
          <p:nvPr/>
        </p:nvSpPr>
        <p:spPr bwMode="auto">
          <a:xfrm>
            <a:off x="6957347" y="2864477"/>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USB</a:t>
            </a:r>
            <a:endParaRPr lang="en-US" sz="1200" dirty="0"/>
          </a:p>
        </p:txBody>
      </p:sp>
      <p:sp>
        <p:nvSpPr>
          <p:cNvPr id="65" name="Text Box 11"/>
          <p:cNvSpPr txBox="1">
            <a:spLocks noChangeArrowheads="1"/>
          </p:cNvSpPr>
          <p:nvPr/>
        </p:nvSpPr>
        <p:spPr bwMode="auto">
          <a:xfrm>
            <a:off x="4120931"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STC4054</a:t>
            </a:r>
            <a:endParaRPr lang="en-US" sz="1400" dirty="0">
              <a:solidFill>
                <a:srgbClr val="0070C0"/>
              </a:solidFill>
            </a:endParaRPr>
          </a:p>
        </p:txBody>
      </p:sp>
      <p:sp>
        <p:nvSpPr>
          <p:cNvPr id="66" name="AutoShape 17"/>
          <p:cNvSpPr>
            <a:spLocks noChangeArrowheads="1"/>
          </p:cNvSpPr>
          <p:nvPr/>
        </p:nvSpPr>
        <p:spPr bwMode="auto">
          <a:xfrm>
            <a:off x="5826601" y="1733388"/>
            <a:ext cx="713434"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en-US" sz="1100" dirty="0"/>
              <a:t>LDO</a:t>
            </a:r>
          </a:p>
        </p:txBody>
      </p:sp>
      <p:cxnSp>
        <p:nvCxnSpPr>
          <p:cNvPr id="67" name="Straight Arrow Connector 66"/>
          <p:cNvCxnSpPr/>
          <p:nvPr/>
        </p:nvCxnSpPr>
        <p:spPr>
          <a:xfrm>
            <a:off x="6536257" y="1972393"/>
            <a:ext cx="233301" cy="3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 Box 50"/>
          <p:cNvSpPr txBox="1">
            <a:spLocks noChangeArrowheads="1"/>
          </p:cNvSpPr>
          <p:nvPr/>
        </p:nvSpPr>
        <p:spPr bwMode="auto">
          <a:xfrm>
            <a:off x="6608456" y="1684239"/>
            <a:ext cx="501217"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3V3</a:t>
            </a:r>
            <a:endParaRPr lang="en-US" sz="1200" dirty="0"/>
          </a:p>
        </p:txBody>
      </p:sp>
      <p:cxnSp>
        <p:nvCxnSpPr>
          <p:cNvPr id="69" name="Elbow Connector 68"/>
          <p:cNvCxnSpPr>
            <a:endCxn id="25" idx="3"/>
          </p:cNvCxnSpPr>
          <p:nvPr/>
        </p:nvCxnSpPr>
        <p:spPr>
          <a:xfrm rot="5400000">
            <a:off x="5588251" y="3804623"/>
            <a:ext cx="1245213" cy="5481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11"/>
          <p:cNvSpPr txBox="1">
            <a:spLocks noChangeArrowheads="1"/>
          </p:cNvSpPr>
          <p:nvPr/>
        </p:nvSpPr>
        <p:spPr bwMode="auto">
          <a:xfrm>
            <a:off x="5565432"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LD39015</a:t>
            </a:r>
            <a:endParaRPr lang="en-US" sz="1400" dirty="0">
              <a:solidFill>
                <a:srgbClr val="0070C0"/>
              </a:solidFill>
            </a:endParaRPr>
          </a:p>
        </p:txBody>
      </p:sp>
      <p:sp>
        <p:nvSpPr>
          <p:cNvPr id="71" name="TextBox 70"/>
          <p:cNvSpPr txBox="1"/>
          <p:nvPr/>
        </p:nvSpPr>
        <p:spPr>
          <a:xfrm>
            <a:off x="5343480" y="5410494"/>
            <a:ext cx="404372" cy="307848"/>
          </a:xfrm>
          <a:prstGeom prst="rect">
            <a:avLst/>
          </a:prstGeom>
          <a:noFill/>
        </p:spPr>
        <p:txBody>
          <a:bodyPr wrap="none" rtlCol="0">
            <a:spAutoFit/>
          </a:bodyPr>
          <a:lstStyle/>
          <a:p>
            <a:r>
              <a:rPr kumimoji="1" lang="en-US" altLang="ja-JP" sz="1400" b="1" dirty="0">
                <a:solidFill>
                  <a:srgbClr val="0070C0"/>
                </a:solidFill>
              </a:rPr>
              <a:t>P7</a:t>
            </a:r>
            <a:endParaRPr kumimoji="1" lang="ja-JP" altLang="en-US" sz="1400" b="1" dirty="0">
              <a:solidFill>
                <a:srgbClr val="0070C0"/>
              </a:solidFill>
            </a:endParaRPr>
          </a:p>
        </p:txBody>
      </p:sp>
      <p:sp>
        <p:nvSpPr>
          <p:cNvPr id="72" name="TextBox 71"/>
          <p:cNvSpPr txBox="1"/>
          <p:nvPr/>
        </p:nvSpPr>
        <p:spPr>
          <a:xfrm>
            <a:off x="9080265" y="5409687"/>
            <a:ext cx="404372" cy="307848"/>
          </a:xfrm>
          <a:prstGeom prst="rect">
            <a:avLst/>
          </a:prstGeom>
          <a:noFill/>
        </p:spPr>
        <p:txBody>
          <a:bodyPr wrap="none" rtlCol="0">
            <a:spAutoFit/>
          </a:bodyPr>
          <a:lstStyle/>
          <a:p>
            <a:r>
              <a:rPr kumimoji="1" lang="en-US" altLang="ja-JP" sz="1400" b="1" dirty="0">
                <a:solidFill>
                  <a:srgbClr val="0070C0"/>
                </a:solidFill>
              </a:rPr>
              <a:t>P3</a:t>
            </a:r>
            <a:endParaRPr kumimoji="1" lang="ja-JP" altLang="en-US" sz="1400" b="1" dirty="0">
              <a:solidFill>
                <a:srgbClr val="0070C0"/>
              </a:solidFill>
            </a:endParaRPr>
          </a:p>
        </p:txBody>
      </p:sp>
      <p:sp>
        <p:nvSpPr>
          <p:cNvPr id="73" name="TextBox 72"/>
          <p:cNvSpPr txBox="1"/>
          <p:nvPr/>
        </p:nvSpPr>
        <p:spPr>
          <a:xfrm>
            <a:off x="8798076" y="4681079"/>
            <a:ext cx="404372" cy="307848"/>
          </a:xfrm>
          <a:prstGeom prst="rect">
            <a:avLst/>
          </a:prstGeom>
          <a:noFill/>
        </p:spPr>
        <p:txBody>
          <a:bodyPr wrap="none" rtlCol="0">
            <a:spAutoFit/>
          </a:bodyPr>
          <a:lstStyle/>
          <a:p>
            <a:r>
              <a:rPr kumimoji="1" lang="en-US" altLang="ja-JP" sz="1400" b="1" dirty="0">
                <a:solidFill>
                  <a:srgbClr val="0070C0"/>
                </a:solidFill>
              </a:rPr>
              <a:t>P6</a:t>
            </a:r>
            <a:endParaRPr kumimoji="1" lang="ja-JP" altLang="en-US" sz="1400" b="1" dirty="0">
              <a:solidFill>
                <a:srgbClr val="0070C0"/>
              </a:solidFill>
            </a:endParaRPr>
          </a:p>
        </p:txBody>
      </p:sp>
      <p:sp>
        <p:nvSpPr>
          <p:cNvPr id="74" name="TextBox 73"/>
          <p:cNvSpPr txBox="1"/>
          <p:nvPr/>
        </p:nvSpPr>
        <p:spPr>
          <a:xfrm>
            <a:off x="11030093" y="3898040"/>
            <a:ext cx="821609" cy="523341"/>
          </a:xfrm>
          <a:prstGeom prst="rect">
            <a:avLst/>
          </a:prstGeom>
          <a:noFill/>
        </p:spPr>
        <p:txBody>
          <a:bodyPr wrap="square" rtlCol="0">
            <a:spAutoFit/>
          </a:bodyPr>
          <a:lstStyle/>
          <a:p>
            <a:r>
              <a:rPr kumimoji="1" lang="en-US" altLang="ja-JP" sz="1400" b="1" dirty="0">
                <a:solidFill>
                  <a:srgbClr val="0070C0"/>
                </a:solidFill>
              </a:rPr>
              <a:t>P1, P2, P4, P5</a:t>
            </a:r>
            <a:endParaRPr kumimoji="1" lang="ja-JP" altLang="en-US" sz="1400" b="1" dirty="0">
              <a:solidFill>
                <a:srgbClr val="0070C0"/>
              </a:solidFill>
            </a:endParaRPr>
          </a:p>
        </p:txBody>
      </p:sp>
      <p:sp>
        <p:nvSpPr>
          <p:cNvPr id="75" name="TextBox 74"/>
          <p:cNvSpPr txBox="1"/>
          <p:nvPr/>
        </p:nvSpPr>
        <p:spPr>
          <a:xfrm>
            <a:off x="9646145" y="1362259"/>
            <a:ext cx="404372" cy="307848"/>
          </a:xfrm>
          <a:prstGeom prst="rect">
            <a:avLst/>
          </a:prstGeom>
          <a:noFill/>
        </p:spPr>
        <p:txBody>
          <a:bodyPr wrap="none" rtlCol="0">
            <a:spAutoFit/>
          </a:bodyPr>
          <a:lstStyle/>
          <a:p>
            <a:r>
              <a:rPr kumimoji="1" lang="en-US" altLang="ja-JP" sz="1400" b="1" dirty="0">
                <a:solidFill>
                  <a:srgbClr val="0070C0"/>
                </a:solidFill>
              </a:rPr>
              <a:t>P8</a:t>
            </a:r>
            <a:endParaRPr kumimoji="1" lang="ja-JP" altLang="en-US" sz="1400" b="1" dirty="0">
              <a:solidFill>
                <a:srgbClr val="0070C0"/>
              </a:solidFill>
            </a:endParaRPr>
          </a:p>
        </p:txBody>
      </p:sp>
      <p:sp>
        <p:nvSpPr>
          <p:cNvPr id="76" name="TextBox 75"/>
          <p:cNvSpPr txBox="1"/>
          <p:nvPr/>
        </p:nvSpPr>
        <p:spPr>
          <a:xfrm>
            <a:off x="5074016" y="2739353"/>
            <a:ext cx="523021" cy="307848"/>
          </a:xfrm>
          <a:prstGeom prst="rect">
            <a:avLst/>
          </a:prstGeom>
          <a:noFill/>
        </p:spPr>
        <p:txBody>
          <a:bodyPr wrap="none" rtlCol="0">
            <a:spAutoFit/>
          </a:bodyPr>
          <a:lstStyle/>
          <a:p>
            <a:r>
              <a:rPr kumimoji="1" lang="en-US" altLang="ja-JP" sz="1400" b="1" dirty="0">
                <a:solidFill>
                  <a:srgbClr val="0070C0"/>
                </a:solidFill>
              </a:rPr>
              <a:t>BT1</a:t>
            </a:r>
            <a:endParaRPr kumimoji="1" lang="ja-JP" altLang="en-US" sz="1400" b="1" dirty="0">
              <a:solidFill>
                <a:srgbClr val="0070C0"/>
              </a:solidFill>
            </a:endParaRPr>
          </a:p>
        </p:txBody>
      </p:sp>
      <p:sp>
        <p:nvSpPr>
          <p:cNvPr id="77" name="TextBox 76"/>
          <p:cNvSpPr txBox="1"/>
          <p:nvPr/>
        </p:nvSpPr>
        <p:spPr>
          <a:xfrm>
            <a:off x="3510559" y="1438382"/>
            <a:ext cx="543865" cy="307848"/>
          </a:xfrm>
          <a:prstGeom prst="rect">
            <a:avLst/>
          </a:prstGeom>
          <a:noFill/>
        </p:spPr>
        <p:txBody>
          <a:bodyPr wrap="none" rtlCol="0">
            <a:spAutoFit/>
          </a:bodyPr>
          <a:lstStyle/>
          <a:p>
            <a:r>
              <a:rPr kumimoji="1" lang="en-US" altLang="ja-JP" sz="1400" b="1" dirty="0">
                <a:solidFill>
                  <a:srgbClr val="0070C0"/>
                </a:solidFill>
              </a:rPr>
              <a:t>CN1</a:t>
            </a:r>
            <a:endParaRPr kumimoji="1" lang="ja-JP" altLang="en-US" sz="1400" b="1" dirty="0">
              <a:solidFill>
                <a:srgbClr val="0070C0"/>
              </a:solidFill>
            </a:endParaRPr>
          </a:p>
        </p:txBody>
      </p:sp>
      <p:sp>
        <p:nvSpPr>
          <p:cNvPr id="78" name="Rectangle 77"/>
          <p:cNvSpPr/>
          <p:nvPr/>
        </p:nvSpPr>
        <p:spPr>
          <a:xfrm>
            <a:off x="9562318" y="3924955"/>
            <a:ext cx="1270193" cy="307848"/>
          </a:xfrm>
          <a:prstGeom prst="rect">
            <a:avLst/>
          </a:prstGeom>
        </p:spPr>
        <p:txBody>
          <a:bodyPr wrap="none">
            <a:spAutoFit/>
          </a:bodyPr>
          <a:lstStyle/>
          <a:p>
            <a:pPr algn="ctr" fontAlgn="ctr"/>
            <a:r>
              <a:rPr lang="en-US" altLang="ja-JP" sz="1400" dirty="0">
                <a:solidFill>
                  <a:srgbClr val="0070C0"/>
                </a:solidFill>
              </a:rPr>
              <a:t>STL6N3LLH6</a:t>
            </a:r>
            <a:endParaRPr lang="en-US" altLang="ja-JP" sz="1400" dirty="0">
              <a:solidFill>
                <a:srgbClr val="0070C0"/>
              </a:solidFill>
              <a:latin typeface="ＭＳ Ｐゴシック" panose="020B0600070205080204" pitchFamily="50" charset="-128"/>
            </a:endParaRPr>
          </a:p>
        </p:txBody>
      </p:sp>
      <p:sp>
        <p:nvSpPr>
          <p:cNvPr id="79" name="Oval 78"/>
          <p:cNvSpPr/>
          <p:nvPr/>
        </p:nvSpPr>
        <p:spPr>
          <a:xfrm>
            <a:off x="6803042" y="4918025"/>
            <a:ext cx="1046116" cy="558487"/>
          </a:xfrm>
          <a:prstGeom prst="ellipse">
            <a:avLst/>
          </a:prstGeom>
          <a:noFill/>
          <a:ln w="2857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Tree>
    <p:extLst>
      <p:ext uri="{BB962C8B-B14F-4D97-AF65-F5344CB8AC3E}">
        <p14:creationId xmlns:p14="http://schemas.microsoft.com/office/powerpoint/2010/main" val="166185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69" y="375747"/>
            <a:ext cx="10679328" cy="1102866"/>
          </a:xfrm>
        </p:spPr>
        <p:txBody>
          <a:bodyPr/>
          <a:lstStyle/>
          <a:p>
            <a:r>
              <a:rPr lang="en-US" dirty="0"/>
              <a:t>Teaching Embedded Systems with Drones: </a:t>
            </a:r>
            <a:br>
              <a:rPr lang="en-US" dirty="0"/>
            </a:br>
            <a:r>
              <a:rPr lang="en-US" dirty="0"/>
              <a:t>Overview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46" y="1820835"/>
            <a:ext cx="3920234" cy="2983059"/>
          </a:xfrm>
          <a:prstGeom prst="rect">
            <a:avLst/>
          </a:prstGeom>
        </p:spPr>
      </p:pic>
      <p:grpSp>
        <p:nvGrpSpPr>
          <p:cNvPr id="10" name="Group 9"/>
          <p:cNvGrpSpPr/>
          <p:nvPr/>
        </p:nvGrpSpPr>
        <p:grpSpPr>
          <a:xfrm>
            <a:off x="4464927" y="1736590"/>
            <a:ext cx="2516361" cy="4125200"/>
            <a:chOff x="4464927" y="1736590"/>
            <a:chExt cx="2516361" cy="4125200"/>
          </a:xfrm>
        </p:grpSpPr>
        <p:pic>
          <p:nvPicPr>
            <p:cNvPr id="4" name="Picture 2" descr="front_png-final">
              <a:extLst>
                <a:ext uri="{FF2B5EF4-FFF2-40B4-BE49-F238E27FC236}">
                  <a16:creationId xmlns:a16="http://schemas.microsoft.com/office/drawing/2014/main" id="{E091BDA6-9F99-4323-A0D3-36C8601E8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927" y="1736590"/>
              <a:ext cx="2516361" cy="3305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3EBDA"/>
                    </a:outerShdw>
                  </a:effectLst>
                </a14:hiddenEffects>
              </a:ext>
            </a:extLst>
          </p:spPr>
        </p:pic>
        <p:sp>
          <p:nvSpPr>
            <p:cNvPr id="8" name="TextBox 7"/>
            <p:cNvSpPr txBox="1"/>
            <p:nvPr/>
          </p:nvSpPr>
          <p:spPr>
            <a:xfrm>
              <a:off x="5284366" y="5554013"/>
              <a:ext cx="877484" cy="307777"/>
            </a:xfrm>
            <a:prstGeom prst="rect">
              <a:avLst/>
            </a:prstGeom>
            <a:noFill/>
          </p:spPr>
          <p:txBody>
            <a:bodyPr wrap="none" rtlCol="0">
              <a:spAutoFit/>
            </a:bodyPr>
            <a:lstStyle/>
            <a:p>
              <a:r>
                <a:rPr lang="en-US" sz="1400" dirty="0"/>
                <a:t>Textbook</a:t>
              </a:r>
            </a:p>
          </p:txBody>
        </p:sp>
      </p:grpSp>
      <p:sp>
        <p:nvSpPr>
          <p:cNvPr id="9" name="TextBox 8"/>
          <p:cNvSpPr txBox="1"/>
          <p:nvPr/>
        </p:nvSpPr>
        <p:spPr>
          <a:xfrm>
            <a:off x="1247507" y="5550243"/>
            <a:ext cx="1516762" cy="307777"/>
          </a:xfrm>
          <a:prstGeom prst="rect">
            <a:avLst/>
          </a:prstGeom>
          <a:noFill/>
        </p:spPr>
        <p:txBody>
          <a:bodyPr wrap="none" rtlCol="0">
            <a:spAutoFit/>
          </a:bodyPr>
          <a:lstStyle/>
          <a:p>
            <a:r>
              <a:rPr lang="en-US" sz="1400" dirty="0"/>
              <a:t>ST Drone Kit, $50</a:t>
            </a:r>
          </a:p>
        </p:txBody>
      </p:sp>
      <p:grpSp>
        <p:nvGrpSpPr>
          <p:cNvPr id="11" name="Group 10"/>
          <p:cNvGrpSpPr/>
          <p:nvPr/>
        </p:nvGrpSpPr>
        <p:grpSpPr>
          <a:xfrm>
            <a:off x="8321498" y="1467356"/>
            <a:ext cx="3036985" cy="4387445"/>
            <a:chOff x="8321498" y="1467356"/>
            <a:chExt cx="3036985" cy="438744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9566" y="1467356"/>
              <a:ext cx="1245956" cy="1245956"/>
            </a:xfrm>
            <a:prstGeom prst="rect">
              <a:avLst/>
            </a:prstGeom>
          </p:spPr>
        </p:pic>
        <p:sp>
          <p:nvSpPr>
            <p:cNvPr id="7" name="TextBox 6"/>
            <p:cNvSpPr txBox="1"/>
            <p:nvPr/>
          </p:nvSpPr>
          <p:spPr>
            <a:xfrm>
              <a:off x="8321498" y="5547024"/>
              <a:ext cx="3036985" cy="307777"/>
            </a:xfrm>
            <a:prstGeom prst="rect">
              <a:avLst/>
            </a:prstGeom>
            <a:noFill/>
          </p:spPr>
          <p:txBody>
            <a:bodyPr wrap="none" rtlCol="0">
              <a:spAutoFit/>
            </a:bodyPr>
            <a:lstStyle/>
            <a:p>
              <a:r>
                <a:rPr lang="en-US" sz="1400" dirty="0"/>
                <a:t>Lab handout, solution, and presentation</a:t>
              </a:r>
            </a:p>
          </p:txBody>
        </p:sp>
        <p:pic>
          <p:nvPicPr>
            <p:cNvPr id="13314" name="Picture 2" descr="Image result for 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443" y="2936586"/>
              <a:ext cx="1361079" cy="90523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pt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9566" y="4065098"/>
              <a:ext cx="1268641" cy="1258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47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 Pre-lab</a:t>
            </a:r>
          </a:p>
        </p:txBody>
      </p:sp>
      <p:sp>
        <p:nvSpPr>
          <p:cNvPr id="3" name="Content Placeholder 2"/>
          <p:cNvSpPr>
            <a:spLocks noGrp="1"/>
          </p:cNvSpPr>
          <p:nvPr>
            <p:ph idx="1"/>
          </p:nvPr>
        </p:nvSpPr>
        <p:spPr>
          <a:xfrm>
            <a:off x="304964" y="1435101"/>
            <a:ext cx="7772235" cy="4564984"/>
          </a:xfrm>
        </p:spPr>
        <p:txBody>
          <a:bodyPr/>
          <a:lstStyle/>
          <a:p>
            <a:r>
              <a:rPr lang="en-US" dirty="0"/>
              <a:t>UART can be used to display debug information on PC</a:t>
            </a:r>
          </a:p>
          <a:p>
            <a:r>
              <a:rPr lang="en-US" dirty="0"/>
              <a:t>Register-level programming</a:t>
            </a:r>
          </a:p>
        </p:txBody>
      </p:sp>
      <p:pic>
        <p:nvPicPr>
          <p:cNvPr id="4" name="Picture 3" descr="USB to TTL Serial Cable - Debug / Console Cable for Raspberry P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199" y="2394316"/>
            <a:ext cx="3768436" cy="2967068"/>
          </a:xfrm>
          <a:prstGeom prst="rect">
            <a:avLst/>
          </a:prstGeom>
          <a:noFill/>
          <a:ln>
            <a:noFill/>
          </a:ln>
        </p:spPr>
      </p:pic>
      <p:sp>
        <p:nvSpPr>
          <p:cNvPr id="5" name="Rectangle 4"/>
          <p:cNvSpPr/>
          <p:nvPr/>
        </p:nvSpPr>
        <p:spPr>
          <a:xfrm>
            <a:off x="8813383" y="5465150"/>
            <a:ext cx="2582758" cy="384721"/>
          </a:xfrm>
          <a:prstGeom prst="rect">
            <a:avLst/>
          </a:prstGeom>
        </p:spPr>
        <p:txBody>
          <a:bodyPr wrap="none">
            <a:spAutoFit/>
          </a:bodyPr>
          <a:lstStyle/>
          <a:p>
            <a:r>
              <a:rPr lang="en-US" dirty="0"/>
              <a:t>USB to TTL Serial Cable</a:t>
            </a:r>
          </a:p>
        </p:txBody>
      </p:sp>
      <p:pic>
        <p:nvPicPr>
          <p:cNvPr id="6" name="Picture 5"/>
          <p:cNvPicPr>
            <a:picLocks noChangeAspect="1"/>
          </p:cNvPicPr>
          <p:nvPr/>
        </p:nvPicPr>
        <p:blipFill>
          <a:blip r:embed="rId3"/>
          <a:stretch>
            <a:fillRect/>
          </a:stretch>
        </p:blipFill>
        <p:spPr>
          <a:xfrm>
            <a:off x="304963" y="2394316"/>
            <a:ext cx="7564025" cy="4124041"/>
          </a:xfrm>
          <a:prstGeom prst="rect">
            <a:avLst/>
          </a:prstGeom>
        </p:spPr>
      </p:pic>
    </p:spTree>
    <p:extLst>
      <p:ext uri="{BB962C8B-B14F-4D97-AF65-F5344CB8AC3E}">
        <p14:creationId xmlns:p14="http://schemas.microsoft.com/office/powerpoint/2010/main" val="2415624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a:t>
            </a:r>
          </a:p>
        </p:txBody>
      </p:sp>
      <p:sp>
        <p:nvSpPr>
          <p:cNvPr id="6"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solidFill>
                  <a:srgbClr val="C00000"/>
                </a:solidFill>
              </a:rPr>
              <a:t>Polling for sending and receiving</a:t>
            </a:r>
          </a:p>
          <a:p>
            <a:pPr lvl="1"/>
            <a:endParaRPr lang="en-US" dirty="0"/>
          </a:p>
          <a:p>
            <a:r>
              <a:rPr lang="en-US" dirty="0"/>
              <a:t>For advanced courses</a:t>
            </a:r>
          </a:p>
          <a:p>
            <a:pPr lvl="1"/>
            <a:r>
              <a:rPr lang="en-US" dirty="0">
                <a:solidFill>
                  <a:schemeClr val="tx1"/>
                </a:solidFill>
              </a:rPr>
              <a:t>Interrupts</a:t>
            </a:r>
            <a:r>
              <a:rPr lang="en-US" dirty="0"/>
              <a:t> </a:t>
            </a:r>
          </a:p>
          <a:p>
            <a:pPr lvl="1"/>
            <a:r>
              <a:rPr lang="en-US" dirty="0"/>
              <a:t>DMA</a:t>
            </a:r>
          </a:p>
        </p:txBody>
      </p:sp>
      <p:sp>
        <p:nvSpPr>
          <p:cNvPr id="7" name="TextBox 6"/>
          <p:cNvSpPr txBox="1"/>
          <p:nvPr/>
        </p:nvSpPr>
        <p:spPr>
          <a:xfrm>
            <a:off x="4876800" y="2105890"/>
            <a:ext cx="6635150" cy="1791260"/>
          </a:xfrm>
          <a:prstGeom prst="rect">
            <a:avLst/>
          </a:prstGeom>
          <a:noFill/>
        </p:spPr>
        <p:txBody>
          <a:bodyPr wrap="none" rtlCol="0">
            <a:spAutoFit/>
          </a:bodyPr>
          <a:lstStyle/>
          <a:p>
            <a:pPr>
              <a:lnSpc>
                <a:spcPct val="115000"/>
              </a:lnSpc>
            </a:pPr>
            <a:r>
              <a:rPr lang="en-US" sz="1600" dirty="0">
                <a:latin typeface="Consolas" panose="020B0609020204030204" pitchFamily="49" charset="0"/>
              </a:rPr>
              <a:t> for (</a:t>
            </a:r>
            <a:r>
              <a:rPr lang="en-US" sz="1600" dirty="0" err="1">
                <a:latin typeface="Consolas" panose="020B0609020204030204" pitchFamily="49" charset="0"/>
              </a:rPr>
              <a:t>i</a:t>
            </a:r>
            <a:r>
              <a:rPr lang="en-US" sz="1600" dirty="0">
                <a:latin typeface="Consolas" panose="020B0609020204030204" pitchFamily="49" charset="0"/>
              </a:rPr>
              <a:t> = 0; </a:t>
            </a:r>
            <a:r>
              <a:rPr lang="en-US" sz="1600" dirty="0" err="1">
                <a:latin typeface="Consolas" panose="020B0609020204030204" pitchFamily="49" charset="0"/>
              </a:rPr>
              <a:t>i</a:t>
            </a:r>
            <a:r>
              <a:rPr lang="en-US" sz="1600" dirty="0">
                <a:latin typeface="Consolas" panose="020B0609020204030204" pitchFamily="49" charset="0"/>
              </a:rPr>
              <a:t> &lt; </a:t>
            </a:r>
            <a:r>
              <a:rPr lang="en-US" sz="1600" dirty="0" err="1">
                <a:latin typeface="Consolas" panose="020B0609020204030204" pitchFamily="49" charset="0"/>
              </a:rPr>
              <a:t>nBytes</a:t>
            </a:r>
            <a:r>
              <a:rPr lang="en-US" sz="1600" dirty="0">
                <a:latin typeface="Consolas" panose="020B0609020204030204" pitchFamily="49" charset="0"/>
              </a:rPr>
              <a:t>; </a:t>
            </a:r>
            <a:r>
              <a:rPr lang="en-US" sz="1600" dirty="0" err="1">
                <a:latin typeface="Consolas" panose="020B0609020204030204" pitchFamily="49" charset="0"/>
              </a:rPr>
              <a:t>i</a:t>
            </a:r>
            <a:r>
              <a:rPr lang="en-US" sz="1600" dirty="0">
                <a:latin typeface="Consolas" panose="020B0609020204030204" pitchFamily="49" charset="0"/>
              </a:rPr>
              <a:t>++) { </a:t>
            </a:r>
            <a:endParaRPr lang="en-US" sz="2000" dirty="0">
              <a:latin typeface="Consolas" panose="020B0609020204030204" pitchFamily="49" charset="0"/>
            </a:endParaRPr>
          </a:p>
          <a:p>
            <a:pPr indent="276225">
              <a:lnSpc>
                <a:spcPct val="115000"/>
              </a:lnSpc>
            </a:pPr>
            <a:r>
              <a:rPr lang="en-US" sz="1600" dirty="0">
                <a:latin typeface="Consolas" panose="020B0609020204030204" pitchFamily="49" charset="0"/>
              </a:rPr>
              <a:t>  // Wait until TXE (TX empty) is set</a:t>
            </a:r>
            <a:endParaRPr lang="en-US" sz="2000" dirty="0">
              <a:latin typeface="Consolas" panose="020B0609020204030204" pitchFamily="49" charset="0"/>
            </a:endParaRPr>
          </a:p>
          <a:p>
            <a:pPr indent="276225">
              <a:lnSpc>
                <a:spcPct val="115000"/>
              </a:lnSpc>
            </a:pPr>
            <a:r>
              <a:rPr lang="en-US" sz="1600" dirty="0">
                <a:latin typeface="Consolas" panose="020B0609020204030204" pitchFamily="49" charset="0"/>
              </a:rPr>
              <a:t>  // Writing USART_DR automatically clears the TXE flag</a:t>
            </a:r>
            <a:endParaRPr lang="en-US" sz="2000" dirty="0">
              <a:latin typeface="Consolas" panose="020B0609020204030204" pitchFamily="49" charset="0"/>
            </a:endParaRPr>
          </a:p>
          <a:p>
            <a:pPr>
              <a:lnSpc>
                <a:spcPct val="115000"/>
              </a:lnSpc>
            </a:pPr>
            <a:r>
              <a:rPr lang="en-US" sz="1600" dirty="0">
                <a:latin typeface="Consolas" panose="020B0609020204030204" pitchFamily="49" charset="0"/>
              </a:rPr>
              <a:t>     </a:t>
            </a:r>
            <a:r>
              <a:rPr lang="en-US" sz="1600" dirty="0">
                <a:solidFill>
                  <a:srgbClr val="FF0000"/>
                </a:solidFill>
                <a:latin typeface="Consolas" panose="020B0609020204030204" pitchFamily="49" charset="0"/>
              </a:rPr>
              <a:t>while (!(</a:t>
            </a:r>
            <a:r>
              <a:rPr lang="en-US" sz="1600" dirty="0" err="1">
                <a:solidFill>
                  <a:srgbClr val="FF0000"/>
                </a:solidFill>
                <a:latin typeface="Consolas" panose="020B0609020204030204" pitchFamily="49" charset="0"/>
              </a:rPr>
              <a:t>USARTx</a:t>
            </a:r>
            <a:r>
              <a:rPr lang="en-US" sz="1600" dirty="0">
                <a:solidFill>
                  <a:srgbClr val="FF0000"/>
                </a:solidFill>
                <a:latin typeface="Consolas" panose="020B0609020204030204" pitchFamily="49" charset="0"/>
              </a:rPr>
              <a:t>-&gt;SR &amp; USART_SR_TXE));       </a:t>
            </a:r>
            <a:r>
              <a:rPr lang="en-US" sz="1600" dirty="0">
                <a:latin typeface="Consolas" panose="020B0609020204030204" pitchFamily="49" charset="0"/>
              </a:rPr>
              <a:t>	</a:t>
            </a:r>
            <a:endParaRPr lang="en-US" sz="2000" dirty="0">
              <a:latin typeface="Consolas" panose="020B0609020204030204" pitchFamily="49" charset="0"/>
            </a:endParaRPr>
          </a:p>
          <a:p>
            <a:pPr>
              <a:lnSpc>
                <a:spcPct val="115000"/>
              </a:lnSpc>
            </a:pPr>
            <a:r>
              <a:rPr lang="en-US" sz="1600" dirty="0">
                <a:latin typeface="Consolas" panose="020B0609020204030204" pitchFamily="49" charset="0"/>
              </a:rPr>
              <a:t>     </a:t>
            </a:r>
            <a:r>
              <a:rPr lang="en-US" sz="1600" dirty="0" err="1">
                <a:solidFill>
                  <a:srgbClr val="0000FF"/>
                </a:solidFill>
                <a:latin typeface="Consolas" panose="020B0609020204030204" pitchFamily="49" charset="0"/>
              </a:rPr>
              <a:t>USARTx</a:t>
            </a:r>
            <a:r>
              <a:rPr lang="en-US" sz="1600" dirty="0">
                <a:solidFill>
                  <a:srgbClr val="0000FF"/>
                </a:solidFill>
                <a:latin typeface="Consolas" panose="020B0609020204030204" pitchFamily="49" charset="0"/>
              </a:rPr>
              <a:t>-&gt;DR = (buffer[</a:t>
            </a:r>
            <a:r>
              <a:rPr lang="en-US" sz="1600" dirty="0" err="1">
                <a:solidFill>
                  <a:srgbClr val="0000FF"/>
                </a:solidFill>
                <a:latin typeface="Consolas" panose="020B0609020204030204" pitchFamily="49" charset="0"/>
              </a:rPr>
              <a:t>i</a:t>
            </a:r>
            <a:r>
              <a:rPr lang="en-US" sz="1600" dirty="0">
                <a:solidFill>
                  <a:srgbClr val="0000FF"/>
                </a:solidFill>
                <a:latin typeface="Consolas" panose="020B0609020204030204" pitchFamily="49" charset="0"/>
              </a:rPr>
              <a:t>] &amp; 0xFF);</a:t>
            </a:r>
            <a:endParaRPr lang="en-US" sz="2000" dirty="0">
              <a:solidFill>
                <a:srgbClr val="0000FF"/>
              </a:solidFill>
              <a:latin typeface="Consolas" panose="020B0609020204030204" pitchFamily="49" charset="0"/>
            </a:endParaRPr>
          </a:p>
          <a:p>
            <a:pPr>
              <a:lnSpc>
                <a:spcPct val="115000"/>
              </a:lnSpc>
            </a:pPr>
            <a:r>
              <a:rPr lang="en-US" sz="1600" dirty="0">
                <a:latin typeface="Consolas" panose="020B0609020204030204" pitchFamily="49" charset="0"/>
              </a:rPr>
              <a:t>  }</a:t>
            </a:r>
            <a:endParaRPr lang="en-US" sz="1600" dirty="0"/>
          </a:p>
        </p:txBody>
      </p:sp>
      <p:sp>
        <p:nvSpPr>
          <p:cNvPr id="3" name="Rectangle: Rounded Corners 2">
            <a:extLst>
              <a:ext uri="{FF2B5EF4-FFF2-40B4-BE49-F238E27FC236}">
                <a16:creationId xmlns:a16="http://schemas.microsoft.com/office/drawing/2014/main" id="{97C83782-D1F4-4775-8E9A-75D6B99F4E57}"/>
              </a:ext>
            </a:extLst>
          </p:cNvPr>
          <p:cNvSpPr/>
          <p:nvPr/>
        </p:nvSpPr>
        <p:spPr>
          <a:xfrm>
            <a:off x="4827037" y="2015412"/>
            <a:ext cx="6823787" cy="1959429"/>
          </a:xfrm>
          <a:prstGeom prst="round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Tree>
    <p:extLst>
      <p:ext uri="{BB962C8B-B14F-4D97-AF65-F5344CB8AC3E}">
        <p14:creationId xmlns:p14="http://schemas.microsoft.com/office/powerpoint/2010/main" val="27842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3445" y="1735350"/>
            <a:ext cx="7353069" cy="3764905"/>
          </a:xfrm>
          <a:prstGeom prst="rect">
            <a:avLst/>
          </a:prstGeom>
        </p:spPr>
      </p:pic>
      <p:sp>
        <p:nvSpPr>
          <p:cNvPr id="6"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t>Polling for sending and receiving</a:t>
            </a:r>
          </a:p>
          <a:p>
            <a:pPr lvl="1"/>
            <a:endParaRPr lang="en-US" dirty="0"/>
          </a:p>
          <a:p>
            <a:r>
              <a:rPr lang="en-US" dirty="0"/>
              <a:t>For advanced courses</a:t>
            </a:r>
          </a:p>
          <a:p>
            <a:pPr lvl="1"/>
            <a:r>
              <a:rPr lang="en-US" dirty="0">
                <a:solidFill>
                  <a:srgbClr val="C00000"/>
                </a:solidFill>
              </a:rPr>
              <a:t>Interrupts</a:t>
            </a:r>
            <a:r>
              <a:rPr lang="en-US" dirty="0"/>
              <a:t> </a:t>
            </a:r>
          </a:p>
          <a:p>
            <a:pPr lvl="1"/>
            <a:r>
              <a:rPr lang="en-US" dirty="0"/>
              <a:t>DMA</a:t>
            </a:r>
          </a:p>
        </p:txBody>
      </p:sp>
    </p:spTree>
    <p:extLst>
      <p:ext uri="{BB962C8B-B14F-4D97-AF65-F5344CB8AC3E}">
        <p14:creationId xmlns:p14="http://schemas.microsoft.com/office/powerpoint/2010/main" val="2489024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a:t>
            </a:r>
          </a:p>
        </p:txBody>
      </p:sp>
      <p:sp>
        <p:nvSpPr>
          <p:cNvPr id="3"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t>Polling for sending and receiving</a:t>
            </a:r>
          </a:p>
          <a:p>
            <a:pPr lvl="1"/>
            <a:endParaRPr lang="en-US" dirty="0"/>
          </a:p>
          <a:p>
            <a:r>
              <a:rPr lang="en-US" dirty="0"/>
              <a:t>For advanced courses</a:t>
            </a:r>
          </a:p>
          <a:p>
            <a:pPr lvl="1"/>
            <a:r>
              <a:rPr lang="en-US" dirty="0"/>
              <a:t>Interrupts </a:t>
            </a:r>
          </a:p>
          <a:p>
            <a:pPr lvl="1"/>
            <a:r>
              <a:rPr lang="en-US" dirty="0">
                <a:solidFill>
                  <a:srgbClr val="C00000"/>
                </a:solidFill>
              </a:rPr>
              <a:t>DMA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961" y="1421246"/>
            <a:ext cx="8847823" cy="4984750"/>
          </a:xfrm>
          <a:prstGeom prst="rect">
            <a:avLst/>
          </a:prstGeom>
        </p:spPr>
      </p:pic>
    </p:spTree>
    <p:extLst>
      <p:ext uri="{BB962C8B-B14F-4D97-AF65-F5344CB8AC3E}">
        <p14:creationId xmlns:p14="http://schemas.microsoft.com/office/powerpoint/2010/main" val="21825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UART Post-lab</a:t>
            </a:r>
          </a:p>
        </p:txBody>
      </p:sp>
      <p:sp>
        <p:nvSpPr>
          <p:cNvPr id="3" name="Content Placeholder 2"/>
          <p:cNvSpPr>
            <a:spLocks noGrp="1"/>
          </p:cNvSpPr>
          <p:nvPr>
            <p:ph idx="1"/>
          </p:nvPr>
        </p:nvSpPr>
        <p:spPr>
          <a:xfrm>
            <a:off x="678178" y="1227282"/>
            <a:ext cx="10129064" cy="4564984"/>
          </a:xfrm>
        </p:spPr>
        <p:txBody>
          <a:bodyPr/>
          <a:lstStyle/>
          <a:p>
            <a:r>
              <a:rPr lang="en-US" dirty="0"/>
              <a:t>Using oscilloscope or digital analyzer or oscilloscope to analyze signals sent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310" y="1837317"/>
            <a:ext cx="8686800" cy="417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42310" y="6149025"/>
            <a:ext cx="7543800" cy="384721"/>
          </a:xfrm>
          <a:prstGeom prst="rect">
            <a:avLst/>
          </a:prstGeom>
        </p:spPr>
        <p:txBody>
          <a:bodyPr wrap="square">
            <a:spAutoFit/>
          </a:bodyPr>
          <a:lstStyle/>
          <a:p>
            <a:r>
              <a:rPr lang="en-US" b="1" dirty="0"/>
              <a:t>1 start bit, 1 stop bit, 8 data bits,  no parity,  baud rate = 9600</a:t>
            </a:r>
          </a:p>
        </p:txBody>
      </p:sp>
    </p:spTree>
    <p:extLst>
      <p:ext uri="{BB962C8B-B14F-4D97-AF65-F5344CB8AC3E}">
        <p14:creationId xmlns:p14="http://schemas.microsoft.com/office/powerpoint/2010/main" val="3002958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ADC</a:t>
            </a:r>
          </a:p>
        </p:txBody>
      </p:sp>
      <p:sp>
        <p:nvSpPr>
          <p:cNvPr id="3" name="Content Placeholder 2"/>
          <p:cNvSpPr>
            <a:spLocks noGrp="1"/>
          </p:cNvSpPr>
          <p:nvPr>
            <p:ph idx="1"/>
          </p:nvPr>
        </p:nvSpPr>
        <p:spPr/>
        <p:txBody>
          <a:bodyPr/>
          <a:lstStyle/>
          <a:p>
            <a:r>
              <a:rPr lang="en-US" dirty="0"/>
              <a:t>Measure battery voltage level</a:t>
            </a:r>
          </a:p>
          <a:p>
            <a:r>
              <a:rPr lang="en-US" dirty="0"/>
              <a:t>Send measurements to PC via UART</a:t>
            </a:r>
          </a:p>
          <a:p>
            <a:r>
              <a:rPr lang="en-US" dirty="0"/>
              <a:t>Independent of Lab 2</a:t>
            </a:r>
          </a:p>
        </p:txBody>
      </p:sp>
      <p:sp>
        <p:nvSpPr>
          <p:cNvPr id="4" name="Freeform 3"/>
          <p:cNvSpPr/>
          <p:nvPr/>
        </p:nvSpPr>
        <p:spPr>
          <a:xfrm>
            <a:off x="2152694" y="3429000"/>
            <a:ext cx="1925444" cy="826270"/>
          </a:xfrm>
          <a:custGeom>
            <a:avLst/>
            <a:gdLst>
              <a:gd name="connsiteX0" fmla="*/ 0 w 3100388"/>
              <a:gd name="connsiteY0" fmla="*/ 109587 h 719523"/>
              <a:gd name="connsiteX1" fmla="*/ 76200 w 3100388"/>
              <a:gd name="connsiteY1" fmla="*/ 23862 h 719523"/>
              <a:gd name="connsiteX2" fmla="*/ 123825 w 3100388"/>
              <a:gd name="connsiteY2" fmla="*/ 50 h 719523"/>
              <a:gd name="connsiteX3" fmla="*/ 190500 w 3100388"/>
              <a:gd name="connsiteY3" fmla="*/ 19100 h 719523"/>
              <a:gd name="connsiteX4" fmla="*/ 233363 w 3100388"/>
              <a:gd name="connsiteY4" fmla="*/ 66725 h 719523"/>
              <a:gd name="connsiteX5" fmla="*/ 266700 w 3100388"/>
              <a:gd name="connsiteY5" fmla="*/ 142925 h 719523"/>
              <a:gd name="connsiteX6" fmla="*/ 300038 w 3100388"/>
              <a:gd name="connsiteY6" fmla="*/ 209600 h 719523"/>
              <a:gd name="connsiteX7" fmla="*/ 338138 w 3100388"/>
              <a:gd name="connsiteY7" fmla="*/ 261987 h 719523"/>
              <a:gd name="connsiteX8" fmla="*/ 400050 w 3100388"/>
              <a:gd name="connsiteY8" fmla="*/ 281037 h 719523"/>
              <a:gd name="connsiteX9" fmla="*/ 457200 w 3100388"/>
              <a:gd name="connsiteY9" fmla="*/ 252462 h 719523"/>
              <a:gd name="connsiteX10" fmla="*/ 519113 w 3100388"/>
              <a:gd name="connsiteY10" fmla="*/ 195312 h 719523"/>
              <a:gd name="connsiteX11" fmla="*/ 590550 w 3100388"/>
              <a:gd name="connsiteY11" fmla="*/ 138162 h 719523"/>
              <a:gd name="connsiteX12" fmla="*/ 633413 w 3100388"/>
              <a:gd name="connsiteY12" fmla="*/ 114350 h 719523"/>
              <a:gd name="connsiteX13" fmla="*/ 700088 w 3100388"/>
              <a:gd name="connsiteY13" fmla="*/ 119112 h 719523"/>
              <a:gd name="connsiteX14" fmla="*/ 742950 w 3100388"/>
              <a:gd name="connsiteY14" fmla="*/ 190550 h 719523"/>
              <a:gd name="connsiteX15" fmla="*/ 766763 w 3100388"/>
              <a:gd name="connsiteY15" fmla="*/ 242937 h 719523"/>
              <a:gd name="connsiteX16" fmla="*/ 790575 w 3100388"/>
              <a:gd name="connsiteY16" fmla="*/ 290562 h 719523"/>
              <a:gd name="connsiteX17" fmla="*/ 819150 w 3100388"/>
              <a:gd name="connsiteY17" fmla="*/ 338187 h 719523"/>
              <a:gd name="connsiteX18" fmla="*/ 852488 w 3100388"/>
              <a:gd name="connsiteY18" fmla="*/ 390575 h 719523"/>
              <a:gd name="connsiteX19" fmla="*/ 895350 w 3100388"/>
              <a:gd name="connsiteY19" fmla="*/ 462012 h 719523"/>
              <a:gd name="connsiteX20" fmla="*/ 942975 w 3100388"/>
              <a:gd name="connsiteY20" fmla="*/ 528687 h 719523"/>
              <a:gd name="connsiteX21" fmla="*/ 985838 w 3100388"/>
              <a:gd name="connsiteY21" fmla="*/ 547737 h 719523"/>
              <a:gd name="connsiteX22" fmla="*/ 1028700 w 3100388"/>
              <a:gd name="connsiteY22" fmla="*/ 533450 h 719523"/>
              <a:gd name="connsiteX23" fmla="*/ 1066800 w 3100388"/>
              <a:gd name="connsiteY23" fmla="*/ 423912 h 719523"/>
              <a:gd name="connsiteX24" fmla="*/ 1143000 w 3100388"/>
              <a:gd name="connsiteY24" fmla="*/ 171500 h 719523"/>
              <a:gd name="connsiteX25" fmla="*/ 1171575 w 3100388"/>
              <a:gd name="connsiteY25" fmla="*/ 109587 h 719523"/>
              <a:gd name="connsiteX26" fmla="*/ 1228725 w 3100388"/>
              <a:gd name="connsiteY26" fmla="*/ 76250 h 719523"/>
              <a:gd name="connsiteX27" fmla="*/ 1285875 w 3100388"/>
              <a:gd name="connsiteY27" fmla="*/ 85775 h 719523"/>
              <a:gd name="connsiteX28" fmla="*/ 1328738 w 3100388"/>
              <a:gd name="connsiteY28" fmla="*/ 128637 h 719523"/>
              <a:gd name="connsiteX29" fmla="*/ 1381125 w 3100388"/>
              <a:gd name="connsiteY29" fmla="*/ 214362 h 719523"/>
              <a:gd name="connsiteX30" fmla="*/ 1438275 w 3100388"/>
              <a:gd name="connsiteY30" fmla="*/ 271512 h 719523"/>
              <a:gd name="connsiteX31" fmla="*/ 1485900 w 3100388"/>
              <a:gd name="connsiteY31" fmla="*/ 295325 h 719523"/>
              <a:gd name="connsiteX32" fmla="*/ 1543050 w 3100388"/>
              <a:gd name="connsiteY32" fmla="*/ 266750 h 719523"/>
              <a:gd name="connsiteX33" fmla="*/ 1600200 w 3100388"/>
              <a:gd name="connsiteY33" fmla="*/ 204837 h 719523"/>
              <a:gd name="connsiteX34" fmla="*/ 1638300 w 3100388"/>
              <a:gd name="connsiteY34" fmla="*/ 157212 h 719523"/>
              <a:gd name="connsiteX35" fmla="*/ 1724025 w 3100388"/>
              <a:gd name="connsiteY35" fmla="*/ 157212 h 719523"/>
              <a:gd name="connsiteX36" fmla="*/ 1776413 w 3100388"/>
              <a:gd name="connsiteY36" fmla="*/ 200075 h 719523"/>
              <a:gd name="connsiteX37" fmla="*/ 1819275 w 3100388"/>
              <a:gd name="connsiteY37" fmla="*/ 257225 h 719523"/>
              <a:gd name="connsiteX38" fmla="*/ 2000250 w 3100388"/>
              <a:gd name="connsiteY38" fmla="*/ 562025 h 719523"/>
              <a:gd name="connsiteX39" fmla="*/ 2066925 w 3100388"/>
              <a:gd name="connsiteY39" fmla="*/ 666800 h 719523"/>
              <a:gd name="connsiteX40" fmla="*/ 2124075 w 3100388"/>
              <a:gd name="connsiteY40" fmla="*/ 714425 h 719523"/>
              <a:gd name="connsiteX41" fmla="*/ 2195513 w 3100388"/>
              <a:gd name="connsiteY41" fmla="*/ 714425 h 719523"/>
              <a:gd name="connsiteX42" fmla="*/ 2252663 w 3100388"/>
              <a:gd name="connsiteY42" fmla="*/ 681087 h 719523"/>
              <a:gd name="connsiteX43" fmla="*/ 2290763 w 3100388"/>
              <a:gd name="connsiteY43" fmla="*/ 604887 h 719523"/>
              <a:gd name="connsiteX44" fmla="*/ 2347913 w 3100388"/>
              <a:gd name="connsiteY44" fmla="*/ 490587 h 719523"/>
              <a:gd name="connsiteX45" fmla="*/ 2495550 w 3100388"/>
              <a:gd name="connsiteY45" fmla="*/ 166737 h 719523"/>
              <a:gd name="connsiteX46" fmla="*/ 2538413 w 3100388"/>
              <a:gd name="connsiteY46" fmla="*/ 100062 h 719523"/>
              <a:gd name="connsiteX47" fmla="*/ 2590800 w 3100388"/>
              <a:gd name="connsiteY47" fmla="*/ 81012 h 719523"/>
              <a:gd name="connsiteX48" fmla="*/ 2662238 w 3100388"/>
              <a:gd name="connsiteY48" fmla="*/ 85775 h 719523"/>
              <a:gd name="connsiteX49" fmla="*/ 2714625 w 3100388"/>
              <a:gd name="connsiteY49" fmla="*/ 123875 h 719523"/>
              <a:gd name="connsiteX50" fmla="*/ 2833688 w 3100388"/>
              <a:gd name="connsiteY50" fmla="*/ 204837 h 719523"/>
              <a:gd name="connsiteX51" fmla="*/ 2900363 w 3100388"/>
              <a:gd name="connsiteY51" fmla="*/ 223887 h 719523"/>
              <a:gd name="connsiteX52" fmla="*/ 2967038 w 3100388"/>
              <a:gd name="connsiteY52" fmla="*/ 214362 h 719523"/>
              <a:gd name="connsiteX53" fmla="*/ 3038475 w 3100388"/>
              <a:gd name="connsiteY53" fmla="*/ 157212 h 719523"/>
              <a:gd name="connsiteX54" fmla="*/ 3100388 w 3100388"/>
              <a:gd name="connsiteY54" fmla="*/ 104825 h 719523"/>
              <a:gd name="connsiteX0" fmla="*/ 0 w 3100388"/>
              <a:gd name="connsiteY0" fmla="*/ 109587 h 714643"/>
              <a:gd name="connsiteX1" fmla="*/ 76200 w 3100388"/>
              <a:gd name="connsiteY1" fmla="*/ 23862 h 714643"/>
              <a:gd name="connsiteX2" fmla="*/ 123825 w 3100388"/>
              <a:gd name="connsiteY2" fmla="*/ 50 h 714643"/>
              <a:gd name="connsiteX3" fmla="*/ 190500 w 3100388"/>
              <a:gd name="connsiteY3" fmla="*/ 19100 h 714643"/>
              <a:gd name="connsiteX4" fmla="*/ 233363 w 3100388"/>
              <a:gd name="connsiteY4" fmla="*/ 66725 h 714643"/>
              <a:gd name="connsiteX5" fmla="*/ 266700 w 3100388"/>
              <a:gd name="connsiteY5" fmla="*/ 142925 h 714643"/>
              <a:gd name="connsiteX6" fmla="*/ 300038 w 3100388"/>
              <a:gd name="connsiteY6" fmla="*/ 209600 h 714643"/>
              <a:gd name="connsiteX7" fmla="*/ 338138 w 3100388"/>
              <a:gd name="connsiteY7" fmla="*/ 261987 h 714643"/>
              <a:gd name="connsiteX8" fmla="*/ 400050 w 3100388"/>
              <a:gd name="connsiteY8" fmla="*/ 281037 h 714643"/>
              <a:gd name="connsiteX9" fmla="*/ 457200 w 3100388"/>
              <a:gd name="connsiteY9" fmla="*/ 252462 h 714643"/>
              <a:gd name="connsiteX10" fmla="*/ 519113 w 3100388"/>
              <a:gd name="connsiteY10" fmla="*/ 195312 h 714643"/>
              <a:gd name="connsiteX11" fmla="*/ 590550 w 3100388"/>
              <a:gd name="connsiteY11" fmla="*/ 138162 h 714643"/>
              <a:gd name="connsiteX12" fmla="*/ 633413 w 3100388"/>
              <a:gd name="connsiteY12" fmla="*/ 114350 h 714643"/>
              <a:gd name="connsiteX13" fmla="*/ 700088 w 3100388"/>
              <a:gd name="connsiteY13" fmla="*/ 119112 h 714643"/>
              <a:gd name="connsiteX14" fmla="*/ 742950 w 3100388"/>
              <a:gd name="connsiteY14" fmla="*/ 190550 h 714643"/>
              <a:gd name="connsiteX15" fmla="*/ 766763 w 3100388"/>
              <a:gd name="connsiteY15" fmla="*/ 242937 h 714643"/>
              <a:gd name="connsiteX16" fmla="*/ 790575 w 3100388"/>
              <a:gd name="connsiteY16" fmla="*/ 290562 h 714643"/>
              <a:gd name="connsiteX17" fmla="*/ 819150 w 3100388"/>
              <a:gd name="connsiteY17" fmla="*/ 338187 h 714643"/>
              <a:gd name="connsiteX18" fmla="*/ 852488 w 3100388"/>
              <a:gd name="connsiteY18" fmla="*/ 390575 h 714643"/>
              <a:gd name="connsiteX19" fmla="*/ 895350 w 3100388"/>
              <a:gd name="connsiteY19" fmla="*/ 462012 h 714643"/>
              <a:gd name="connsiteX20" fmla="*/ 942975 w 3100388"/>
              <a:gd name="connsiteY20" fmla="*/ 528687 h 714643"/>
              <a:gd name="connsiteX21" fmla="*/ 985838 w 3100388"/>
              <a:gd name="connsiteY21" fmla="*/ 547737 h 714643"/>
              <a:gd name="connsiteX22" fmla="*/ 1028700 w 3100388"/>
              <a:gd name="connsiteY22" fmla="*/ 533450 h 714643"/>
              <a:gd name="connsiteX23" fmla="*/ 1066800 w 3100388"/>
              <a:gd name="connsiteY23" fmla="*/ 423912 h 714643"/>
              <a:gd name="connsiteX24" fmla="*/ 1143000 w 3100388"/>
              <a:gd name="connsiteY24" fmla="*/ 171500 h 714643"/>
              <a:gd name="connsiteX25" fmla="*/ 1171575 w 3100388"/>
              <a:gd name="connsiteY25" fmla="*/ 109587 h 714643"/>
              <a:gd name="connsiteX26" fmla="*/ 1228725 w 3100388"/>
              <a:gd name="connsiteY26" fmla="*/ 76250 h 714643"/>
              <a:gd name="connsiteX27" fmla="*/ 1285875 w 3100388"/>
              <a:gd name="connsiteY27" fmla="*/ 85775 h 714643"/>
              <a:gd name="connsiteX28" fmla="*/ 1328738 w 3100388"/>
              <a:gd name="connsiteY28" fmla="*/ 128637 h 714643"/>
              <a:gd name="connsiteX29" fmla="*/ 1381125 w 3100388"/>
              <a:gd name="connsiteY29" fmla="*/ 214362 h 714643"/>
              <a:gd name="connsiteX30" fmla="*/ 1438275 w 3100388"/>
              <a:gd name="connsiteY30" fmla="*/ 271512 h 714643"/>
              <a:gd name="connsiteX31" fmla="*/ 1485900 w 3100388"/>
              <a:gd name="connsiteY31" fmla="*/ 295325 h 714643"/>
              <a:gd name="connsiteX32" fmla="*/ 1543050 w 3100388"/>
              <a:gd name="connsiteY32" fmla="*/ 266750 h 714643"/>
              <a:gd name="connsiteX33" fmla="*/ 1600200 w 3100388"/>
              <a:gd name="connsiteY33" fmla="*/ 204837 h 714643"/>
              <a:gd name="connsiteX34" fmla="*/ 1638300 w 3100388"/>
              <a:gd name="connsiteY34" fmla="*/ 157212 h 714643"/>
              <a:gd name="connsiteX35" fmla="*/ 1724025 w 3100388"/>
              <a:gd name="connsiteY35" fmla="*/ 157212 h 714643"/>
              <a:gd name="connsiteX36" fmla="*/ 1776413 w 3100388"/>
              <a:gd name="connsiteY36" fmla="*/ 200075 h 714643"/>
              <a:gd name="connsiteX37" fmla="*/ 1819275 w 3100388"/>
              <a:gd name="connsiteY37" fmla="*/ 257225 h 714643"/>
              <a:gd name="connsiteX38" fmla="*/ 2000250 w 3100388"/>
              <a:gd name="connsiteY38" fmla="*/ 562025 h 714643"/>
              <a:gd name="connsiteX39" fmla="*/ 2066925 w 3100388"/>
              <a:gd name="connsiteY39" fmla="*/ 666800 h 714643"/>
              <a:gd name="connsiteX40" fmla="*/ 2195513 w 3100388"/>
              <a:gd name="connsiteY40" fmla="*/ 714425 h 714643"/>
              <a:gd name="connsiteX41" fmla="*/ 2252663 w 3100388"/>
              <a:gd name="connsiteY41" fmla="*/ 681087 h 714643"/>
              <a:gd name="connsiteX42" fmla="*/ 2290763 w 3100388"/>
              <a:gd name="connsiteY42" fmla="*/ 604887 h 714643"/>
              <a:gd name="connsiteX43" fmla="*/ 2347913 w 3100388"/>
              <a:gd name="connsiteY43" fmla="*/ 490587 h 714643"/>
              <a:gd name="connsiteX44" fmla="*/ 2495550 w 3100388"/>
              <a:gd name="connsiteY44" fmla="*/ 166737 h 714643"/>
              <a:gd name="connsiteX45" fmla="*/ 2538413 w 3100388"/>
              <a:gd name="connsiteY45" fmla="*/ 100062 h 714643"/>
              <a:gd name="connsiteX46" fmla="*/ 2590800 w 3100388"/>
              <a:gd name="connsiteY46" fmla="*/ 81012 h 714643"/>
              <a:gd name="connsiteX47" fmla="*/ 2662238 w 3100388"/>
              <a:gd name="connsiteY47" fmla="*/ 85775 h 714643"/>
              <a:gd name="connsiteX48" fmla="*/ 2714625 w 3100388"/>
              <a:gd name="connsiteY48" fmla="*/ 123875 h 714643"/>
              <a:gd name="connsiteX49" fmla="*/ 2833688 w 3100388"/>
              <a:gd name="connsiteY49" fmla="*/ 204837 h 714643"/>
              <a:gd name="connsiteX50" fmla="*/ 2900363 w 3100388"/>
              <a:gd name="connsiteY50" fmla="*/ 223887 h 714643"/>
              <a:gd name="connsiteX51" fmla="*/ 2967038 w 3100388"/>
              <a:gd name="connsiteY51" fmla="*/ 214362 h 714643"/>
              <a:gd name="connsiteX52" fmla="*/ 3038475 w 3100388"/>
              <a:gd name="connsiteY52" fmla="*/ 157212 h 714643"/>
              <a:gd name="connsiteX53" fmla="*/ 3100388 w 3100388"/>
              <a:gd name="connsiteY53" fmla="*/ 104825 h 714643"/>
              <a:gd name="connsiteX0" fmla="*/ 0 w 3100388"/>
              <a:gd name="connsiteY0" fmla="*/ 109587 h 686382"/>
              <a:gd name="connsiteX1" fmla="*/ 76200 w 3100388"/>
              <a:gd name="connsiteY1" fmla="*/ 23862 h 686382"/>
              <a:gd name="connsiteX2" fmla="*/ 123825 w 3100388"/>
              <a:gd name="connsiteY2" fmla="*/ 50 h 686382"/>
              <a:gd name="connsiteX3" fmla="*/ 190500 w 3100388"/>
              <a:gd name="connsiteY3" fmla="*/ 19100 h 686382"/>
              <a:gd name="connsiteX4" fmla="*/ 233363 w 3100388"/>
              <a:gd name="connsiteY4" fmla="*/ 66725 h 686382"/>
              <a:gd name="connsiteX5" fmla="*/ 266700 w 3100388"/>
              <a:gd name="connsiteY5" fmla="*/ 142925 h 686382"/>
              <a:gd name="connsiteX6" fmla="*/ 300038 w 3100388"/>
              <a:gd name="connsiteY6" fmla="*/ 209600 h 686382"/>
              <a:gd name="connsiteX7" fmla="*/ 338138 w 3100388"/>
              <a:gd name="connsiteY7" fmla="*/ 261987 h 686382"/>
              <a:gd name="connsiteX8" fmla="*/ 400050 w 3100388"/>
              <a:gd name="connsiteY8" fmla="*/ 281037 h 686382"/>
              <a:gd name="connsiteX9" fmla="*/ 457200 w 3100388"/>
              <a:gd name="connsiteY9" fmla="*/ 252462 h 686382"/>
              <a:gd name="connsiteX10" fmla="*/ 519113 w 3100388"/>
              <a:gd name="connsiteY10" fmla="*/ 195312 h 686382"/>
              <a:gd name="connsiteX11" fmla="*/ 590550 w 3100388"/>
              <a:gd name="connsiteY11" fmla="*/ 138162 h 686382"/>
              <a:gd name="connsiteX12" fmla="*/ 633413 w 3100388"/>
              <a:gd name="connsiteY12" fmla="*/ 114350 h 686382"/>
              <a:gd name="connsiteX13" fmla="*/ 700088 w 3100388"/>
              <a:gd name="connsiteY13" fmla="*/ 119112 h 686382"/>
              <a:gd name="connsiteX14" fmla="*/ 742950 w 3100388"/>
              <a:gd name="connsiteY14" fmla="*/ 190550 h 686382"/>
              <a:gd name="connsiteX15" fmla="*/ 766763 w 3100388"/>
              <a:gd name="connsiteY15" fmla="*/ 242937 h 686382"/>
              <a:gd name="connsiteX16" fmla="*/ 790575 w 3100388"/>
              <a:gd name="connsiteY16" fmla="*/ 290562 h 686382"/>
              <a:gd name="connsiteX17" fmla="*/ 819150 w 3100388"/>
              <a:gd name="connsiteY17" fmla="*/ 338187 h 686382"/>
              <a:gd name="connsiteX18" fmla="*/ 852488 w 3100388"/>
              <a:gd name="connsiteY18" fmla="*/ 390575 h 686382"/>
              <a:gd name="connsiteX19" fmla="*/ 895350 w 3100388"/>
              <a:gd name="connsiteY19" fmla="*/ 462012 h 686382"/>
              <a:gd name="connsiteX20" fmla="*/ 942975 w 3100388"/>
              <a:gd name="connsiteY20" fmla="*/ 528687 h 686382"/>
              <a:gd name="connsiteX21" fmla="*/ 985838 w 3100388"/>
              <a:gd name="connsiteY21" fmla="*/ 547737 h 686382"/>
              <a:gd name="connsiteX22" fmla="*/ 1028700 w 3100388"/>
              <a:gd name="connsiteY22" fmla="*/ 533450 h 686382"/>
              <a:gd name="connsiteX23" fmla="*/ 1066800 w 3100388"/>
              <a:gd name="connsiteY23" fmla="*/ 423912 h 686382"/>
              <a:gd name="connsiteX24" fmla="*/ 1143000 w 3100388"/>
              <a:gd name="connsiteY24" fmla="*/ 171500 h 686382"/>
              <a:gd name="connsiteX25" fmla="*/ 1171575 w 3100388"/>
              <a:gd name="connsiteY25" fmla="*/ 109587 h 686382"/>
              <a:gd name="connsiteX26" fmla="*/ 1228725 w 3100388"/>
              <a:gd name="connsiteY26" fmla="*/ 76250 h 686382"/>
              <a:gd name="connsiteX27" fmla="*/ 1285875 w 3100388"/>
              <a:gd name="connsiteY27" fmla="*/ 85775 h 686382"/>
              <a:gd name="connsiteX28" fmla="*/ 1328738 w 3100388"/>
              <a:gd name="connsiteY28" fmla="*/ 128637 h 686382"/>
              <a:gd name="connsiteX29" fmla="*/ 1381125 w 3100388"/>
              <a:gd name="connsiteY29" fmla="*/ 214362 h 686382"/>
              <a:gd name="connsiteX30" fmla="*/ 1438275 w 3100388"/>
              <a:gd name="connsiteY30" fmla="*/ 271512 h 686382"/>
              <a:gd name="connsiteX31" fmla="*/ 1485900 w 3100388"/>
              <a:gd name="connsiteY31" fmla="*/ 295325 h 686382"/>
              <a:gd name="connsiteX32" fmla="*/ 1543050 w 3100388"/>
              <a:gd name="connsiteY32" fmla="*/ 266750 h 686382"/>
              <a:gd name="connsiteX33" fmla="*/ 1600200 w 3100388"/>
              <a:gd name="connsiteY33" fmla="*/ 204837 h 686382"/>
              <a:gd name="connsiteX34" fmla="*/ 1638300 w 3100388"/>
              <a:gd name="connsiteY34" fmla="*/ 157212 h 686382"/>
              <a:gd name="connsiteX35" fmla="*/ 1724025 w 3100388"/>
              <a:gd name="connsiteY35" fmla="*/ 157212 h 686382"/>
              <a:gd name="connsiteX36" fmla="*/ 1776413 w 3100388"/>
              <a:gd name="connsiteY36" fmla="*/ 200075 h 686382"/>
              <a:gd name="connsiteX37" fmla="*/ 1819275 w 3100388"/>
              <a:gd name="connsiteY37" fmla="*/ 257225 h 686382"/>
              <a:gd name="connsiteX38" fmla="*/ 2000250 w 3100388"/>
              <a:gd name="connsiteY38" fmla="*/ 562025 h 686382"/>
              <a:gd name="connsiteX39" fmla="*/ 2066925 w 3100388"/>
              <a:gd name="connsiteY39" fmla="*/ 666800 h 686382"/>
              <a:gd name="connsiteX40" fmla="*/ 2252663 w 3100388"/>
              <a:gd name="connsiteY40" fmla="*/ 681087 h 686382"/>
              <a:gd name="connsiteX41" fmla="*/ 2290763 w 3100388"/>
              <a:gd name="connsiteY41" fmla="*/ 604887 h 686382"/>
              <a:gd name="connsiteX42" fmla="*/ 2347913 w 3100388"/>
              <a:gd name="connsiteY42" fmla="*/ 490587 h 686382"/>
              <a:gd name="connsiteX43" fmla="*/ 2495550 w 3100388"/>
              <a:gd name="connsiteY43" fmla="*/ 166737 h 686382"/>
              <a:gd name="connsiteX44" fmla="*/ 2538413 w 3100388"/>
              <a:gd name="connsiteY44" fmla="*/ 100062 h 686382"/>
              <a:gd name="connsiteX45" fmla="*/ 2590800 w 3100388"/>
              <a:gd name="connsiteY45" fmla="*/ 81012 h 686382"/>
              <a:gd name="connsiteX46" fmla="*/ 2662238 w 3100388"/>
              <a:gd name="connsiteY46" fmla="*/ 85775 h 686382"/>
              <a:gd name="connsiteX47" fmla="*/ 2714625 w 3100388"/>
              <a:gd name="connsiteY47" fmla="*/ 123875 h 686382"/>
              <a:gd name="connsiteX48" fmla="*/ 2833688 w 3100388"/>
              <a:gd name="connsiteY48" fmla="*/ 204837 h 686382"/>
              <a:gd name="connsiteX49" fmla="*/ 2900363 w 3100388"/>
              <a:gd name="connsiteY49" fmla="*/ 223887 h 686382"/>
              <a:gd name="connsiteX50" fmla="*/ 2967038 w 3100388"/>
              <a:gd name="connsiteY50" fmla="*/ 214362 h 686382"/>
              <a:gd name="connsiteX51" fmla="*/ 3038475 w 3100388"/>
              <a:gd name="connsiteY51" fmla="*/ 157212 h 686382"/>
              <a:gd name="connsiteX52" fmla="*/ 3100388 w 3100388"/>
              <a:gd name="connsiteY52" fmla="*/ 104825 h 686382"/>
              <a:gd name="connsiteX0" fmla="*/ 0 w 3100388"/>
              <a:gd name="connsiteY0" fmla="*/ 109587 h 667644"/>
              <a:gd name="connsiteX1" fmla="*/ 76200 w 3100388"/>
              <a:gd name="connsiteY1" fmla="*/ 23862 h 667644"/>
              <a:gd name="connsiteX2" fmla="*/ 123825 w 3100388"/>
              <a:gd name="connsiteY2" fmla="*/ 50 h 667644"/>
              <a:gd name="connsiteX3" fmla="*/ 190500 w 3100388"/>
              <a:gd name="connsiteY3" fmla="*/ 19100 h 667644"/>
              <a:gd name="connsiteX4" fmla="*/ 233363 w 3100388"/>
              <a:gd name="connsiteY4" fmla="*/ 66725 h 667644"/>
              <a:gd name="connsiteX5" fmla="*/ 266700 w 3100388"/>
              <a:gd name="connsiteY5" fmla="*/ 142925 h 667644"/>
              <a:gd name="connsiteX6" fmla="*/ 300038 w 3100388"/>
              <a:gd name="connsiteY6" fmla="*/ 209600 h 667644"/>
              <a:gd name="connsiteX7" fmla="*/ 338138 w 3100388"/>
              <a:gd name="connsiteY7" fmla="*/ 261987 h 667644"/>
              <a:gd name="connsiteX8" fmla="*/ 400050 w 3100388"/>
              <a:gd name="connsiteY8" fmla="*/ 281037 h 667644"/>
              <a:gd name="connsiteX9" fmla="*/ 457200 w 3100388"/>
              <a:gd name="connsiteY9" fmla="*/ 252462 h 667644"/>
              <a:gd name="connsiteX10" fmla="*/ 519113 w 3100388"/>
              <a:gd name="connsiteY10" fmla="*/ 195312 h 667644"/>
              <a:gd name="connsiteX11" fmla="*/ 590550 w 3100388"/>
              <a:gd name="connsiteY11" fmla="*/ 138162 h 667644"/>
              <a:gd name="connsiteX12" fmla="*/ 633413 w 3100388"/>
              <a:gd name="connsiteY12" fmla="*/ 114350 h 667644"/>
              <a:gd name="connsiteX13" fmla="*/ 700088 w 3100388"/>
              <a:gd name="connsiteY13" fmla="*/ 119112 h 667644"/>
              <a:gd name="connsiteX14" fmla="*/ 742950 w 3100388"/>
              <a:gd name="connsiteY14" fmla="*/ 190550 h 667644"/>
              <a:gd name="connsiteX15" fmla="*/ 766763 w 3100388"/>
              <a:gd name="connsiteY15" fmla="*/ 242937 h 667644"/>
              <a:gd name="connsiteX16" fmla="*/ 790575 w 3100388"/>
              <a:gd name="connsiteY16" fmla="*/ 290562 h 667644"/>
              <a:gd name="connsiteX17" fmla="*/ 819150 w 3100388"/>
              <a:gd name="connsiteY17" fmla="*/ 338187 h 667644"/>
              <a:gd name="connsiteX18" fmla="*/ 852488 w 3100388"/>
              <a:gd name="connsiteY18" fmla="*/ 390575 h 667644"/>
              <a:gd name="connsiteX19" fmla="*/ 895350 w 3100388"/>
              <a:gd name="connsiteY19" fmla="*/ 462012 h 667644"/>
              <a:gd name="connsiteX20" fmla="*/ 942975 w 3100388"/>
              <a:gd name="connsiteY20" fmla="*/ 528687 h 667644"/>
              <a:gd name="connsiteX21" fmla="*/ 985838 w 3100388"/>
              <a:gd name="connsiteY21" fmla="*/ 547737 h 667644"/>
              <a:gd name="connsiteX22" fmla="*/ 1028700 w 3100388"/>
              <a:gd name="connsiteY22" fmla="*/ 533450 h 667644"/>
              <a:gd name="connsiteX23" fmla="*/ 1066800 w 3100388"/>
              <a:gd name="connsiteY23" fmla="*/ 423912 h 667644"/>
              <a:gd name="connsiteX24" fmla="*/ 1143000 w 3100388"/>
              <a:gd name="connsiteY24" fmla="*/ 171500 h 667644"/>
              <a:gd name="connsiteX25" fmla="*/ 1171575 w 3100388"/>
              <a:gd name="connsiteY25" fmla="*/ 109587 h 667644"/>
              <a:gd name="connsiteX26" fmla="*/ 1228725 w 3100388"/>
              <a:gd name="connsiteY26" fmla="*/ 76250 h 667644"/>
              <a:gd name="connsiteX27" fmla="*/ 1285875 w 3100388"/>
              <a:gd name="connsiteY27" fmla="*/ 85775 h 667644"/>
              <a:gd name="connsiteX28" fmla="*/ 1328738 w 3100388"/>
              <a:gd name="connsiteY28" fmla="*/ 128637 h 667644"/>
              <a:gd name="connsiteX29" fmla="*/ 1381125 w 3100388"/>
              <a:gd name="connsiteY29" fmla="*/ 214362 h 667644"/>
              <a:gd name="connsiteX30" fmla="*/ 1438275 w 3100388"/>
              <a:gd name="connsiteY30" fmla="*/ 271512 h 667644"/>
              <a:gd name="connsiteX31" fmla="*/ 1485900 w 3100388"/>
              <a:gd name="connsiteY31" fmla="*/ 295325 h 667644"/>
              <a:gd name="connsiteX32" fmla="*/ 1543050 w 3100388"/>
              <a:gd name="connsiteY32" fmla="*/ 266750 h 667644"/>
              <a:gd name="connsiteX33" fmla="*/ 1600200 w 3100388"/>
              <a:gd name="connsiteY33" fmla="*/ 204837 h 667644"/>
              <a:gd name="connsiteX34" fmla="*/ 1638300 w 3100388"/>
              <a:gd name="connsiteY34" fmla="*/ 157212 h 667644"/>
              <a:gd name="connsiteX35" fmla="*/ 1724025 w 3100388"/>
              <a:gd name="connsiteY35" fmla="*/ 157212 h 667644"/>
              <a:gd name="connsiteX36" fmla="*/ 1776413 w 3100388"/>
              <a:gd name="connsiteY36" fmla="*/ 200075 h 667644"/>
              <a:gd name="connsiteX37" fmla="*/ 1819275 w 3100388"/>
              <a:gd name="connsiteY37" fmla="*/ 257225 h 667644"/>
              <a:gd name="connsiteX38" fmla="*/ 2000250 w 3100388"/>
              <a:gd name="connsiteY38" fmla="*/ 562025 h 667644"/>
              <a:gd name="connsiteX39" fmla="*/ 2066925 w 3100388"/>
              <a:gd name="connsiteY39" fmla="*/ 666800 h 667644"/>
              <a:gd name="connsiteX40" fmla="*/ 2290763 w 3100388"/>
              <a:gd name="connsiteY40" fmla="*/ 604887 h 667644"/>
              <a:gd name="connsiteX41" fmla="*/ 2347913 w 3100388"/>
              <a:gd name="connsiteY41" fmla="*/ 490587 h 667644"/>
              <a:gd name="connsiteX42" fmla="*/ 2495550 w 3100388"/>
              <a:gd name="connsiteY42" fmla="*/ 166737 h 667644"/>
              <a:gd name="connsiteX43" fmla="*/ 2538413 w 3100388"/>
              <a:gd name="connsiteY43" fmla="*/ 100062 h 667644"/>
              <a:gd name="connsiteX44" fmla="*/ 2590800 w 3100388"/>
              <a:gd name="connsiteY44" fmla="*/ 81012 h 667644"/>
              <a:gd name="connsiteX45" fmla="*/ 2662238 w 3100388"/>
              <a:gd name="connsiteY45" fmla="*/ 85775 h 667644"/>
              <a:gd name="connsiteX46" fmla="*/ 2714625 w 3100388"/>
              <a:gd name="connsiteY46" fmla="*/ 123875 h 667644"/>
              <a:gd name="connsiteX47" fmla="*/ 2833688 w 3100388"/>
              <a:gd name="connsiteY47" fmla="*/ 204837 h 667644"/>
              <a:gd name="connsiteX48" fmla="*/ 2900363 w 3100388"/>
              <a:gd name="connsiteY48" fmla="*/ 223887 h 667644"/>
              <a:gd name="connsiteX49" fmla="*/ 2967038 w 3100388"/>
              <a:gd name="connsiteY49" fmla="*/ 214362 h 667644"/>
              <a:gd name="connsiteX50" fmla="*/ 3038475 w 3100388"/>
              <a:gd name="connsiteY50" fmla="*/ 157212 h 667644"/>
              <a:gd name="connsiteX51" fmla="*/ 3100388 w 3100388"/>
              <a:gd name="connsiteY51" fmla="*/ 104825 h 667644"/>
              <a:gd name="connsiteX0" fmla="*/ 0 w 3100388"/>
              <a:gd name="connsiteY0" fmla="*/ 109587 h 668603"/>
              <a:gd name="connsiteX1" fmla="*/ 76200 w 3100388"/>
              <a:gd name="connsiteY1" fmla="*/ 23862 h 668603"/>
              <a:gd name="connsiteX2" fmla="*/ 123825 w 3100388"/>
              <a:gd name="connsiteY2" fmla="*/ 50 h 668603"/>
              <a:gd name="connsiteX3" fmla="*/ 190500 w 3100388"/>
              <a:gd name="connsiteY3" fmla="*/ 19100 h 668603"/>
              <a:gd name="connsiteX4" fmla="*/ 233363 w 3100388"/>
              <a:gd name="connsiteY4" fmla="*/ 66725 h 668603"/>
              <a:gd name="connsiteX5" fmla="*/ 266700 w 3100388"/>
              <a:gd name="connsiteY5" fmla="*/ 142925 h 668603"/>
              <a:gd name="connsiteX6" fmla="*/ 300038 w 3100388"/>
              <a:gd name="connsiteY6" fmla="*/ 209600 h 668603"/>
              <a:gd name="connsiteX7" fmla="*/ 338138 w 3100388"/>
              <a:gd name="connsiteY7" fmla="*/ 261987 h 668603"/>
              <a:gd name="connsiteX8" fmla="*/ 400050 w 3100388"/>
              <a:gd name="connsiteY8" fmla="*/ 281037 h 668603"/>
              <a:gd name="connsiteX9" fmla="*/ 457200 w 3100388"/>
              <a:gd name="connsiteY9" fmla="*/ 252462 h 668603"/>
              <a:gd name="connsiteX10" fmla="*/ 519113 w 3100388"/>
              <a:gd name="connsiteY10" fmla="*/ 195312 h 668603"/>
              <a:gd name="connsiteX11" fmla="*/ 590550 w 3100388"/>
              <a:gd name="connsiteY11" fmla="*/ 138162 h 668603"/>
              <a:gd name="connsiteX12" fmla="*/ 633413 w 3100388"/>
              <a:gd name="connsiteY12" fmla="*/ 114350 h 668603"/>
              <a:gd name="connsiteX13" fmla="*/ 700088 w 3100388"/>
              <a:gd name="connsiteY13" fmla="*/ 119112 h 668603"/>
              <a:gd name="connsiteX14" fmla="*/ 742950 w 3100388"/>
              <a:gd name="connsiteY14" fmla="*/ 190550 h 668603"/>
              <a:gd name="connsiteX15" fmla="*/ 766763 w 3100388"/>
              <a:gd name="connsiteY15" fmla="*/ 242937 h 668603"/>
              <a:gd name="connsiteX16" fmla="*/ 790575 w 3100388"/>
              <a:gd name="connsiteY16" fmla="*/ 290562 h 668603"/>
              <a:gd name="connsiteX17" fmla="*/ 819150 w 3100388"/>
              <a:gd name="connsiteY17" fmla="*/ 338187 h 668603"/>
              <a:gd name="connsiteX18" fmla="*/ 852488 w 3100388"/>
              <a:gd name="connsiteY18" fmla="*/ 390575 h 668603"/>
              <a:gd name="connsiteX19" fmla="*/ 895350 w 3100388"/>
              <a:gd name="connsiteY19" fmla="*/ 462012 h 668603"/>
              <a:gd name="connsiteX20" fmla="*/ 942975 w 3100388"/>
              <a:gd name="connsiteY20" fmla="*/ 528687 h 668603"/>
              <a:gd name="connsiteX21" fmla="*/ 985838 w 3100388"/>
              <a:gd name="connsiteY21" fmla="*/ 547737 h 668603"/>
              <a:gd name="connsiteX22" fmla="*/ 1028700 w 3100388"/>
              <a:gd name="connsiteY22" fmla="*/ 533450 h 668603"/>
              <a:gd name="connsiteX23" fmla="*/ 1066800 w 3100388"/>
              <a:gd name="connsiteY23" fmla="*/ 423912 h 668603"/>
              <a:gd name="connsiteX24" fmla="*/ 1143000 w 3100388"/>
              <a:gd name="connsiteY24" fmla="*/ 171500 h 668603"/>
              <a:gd name="connsiteX25" fmla="*/ 1171575 w 3100388"/>
              <a:gd name="connsiteY25" fmla="*/ 109587 h 668603"/>
              <a:gd name="connsiteX26" fmla="*/ 1228725 w 3100388"/>
              <a:gd name="connsiteY26" fmla="*/ 76250 h 668603"/>
              <a:gd name="connsiteX27" fmla="*/ 1285875 w 3100388"/>
              <a:gd name="connsiteY27" fmla="*/ 85775 h 668603"/>
              <a:gd name="connsiteX28" fmla="*/ 1328738 w 3100388"/>
              <a:gd name="connsiteY28" fmla="*/ 128637 h 668603"/>
              <a:gd name="connsiteX29" fmla="*/ 1381125 w 3100388"/>
              <a:gd name="connsiteY29" fmla="*/ 214362 h 668603"/>
              <a:gd name="connsiteX30" fmla="*/ 1438275 w 3100388"/>
              <a:gd name="connsiteY30" fmla="*/ 271512 h 668603"/>
              <a:gd name="connsiteX31" fmla="*/ 1485900 w 3100388"/>
              <a:gd name="connsiteY31" fmla="*/ 295325 h 668603"/>
              <a:gd name="connsiteX32" fmla="*/ 1543050 w 3100388"/>
              <a:gd name="connsiteY32" fmla="*/ 266750 h 668603"/>
              <a:gd name="connsiteX33" fmla="*/ 1600200 w 3100388"/>
              <a:gd name="connsiteY33" fmla="*/ 204837 h 668603"/>
              <a:gd name="connsiteX34" fmla="*/ 1638300 w 3100388"/>
              <a:gd name="connsiteY34" fmla="*/ 157212 h 668603"/>
              <a:gd name="connsiteX35" fmla="*/ 1724025 w 3100388"/>
              <a:gd name="connsiteY35" fmla="*/ 157212 h 668603"/>
              <a:gd name="connsiteX36" fmla="*/ 1776413 w 3100388"/>
              <a:gd name="connsiteY36" fmla="*/ 200075 h 668603"/>
              <a:gd name="connsiteX37" fmla="*/ 1819275 w 3100388"/>
              <a:gd name="connsiteY37" fmla="*/ 257225 h 668603"/>
              <a:gd name="connsiteX38" fmla="*/ 2000250 w 3100388"/>
              <a:gd name="connsiteY38" fmla="*/ 562025 h 668603"/>
              <a:gd name="connsiteX39" fmla="*/ 2066925 w 3100388"/>
              <a:gd name="connsiteY39" fmla="*/ 666800 h 668603"/>
              <a:gd name="connsiteX40" fmla="*/ 2347913 w 3100388"/>
              <a:gd name="connsiteY40" fmla="*/ 490587 h 668603"/>
              <a:gd name="connsiteX41" fmla="*/ 2495550 w 3100388"/>
              <a:gd name="connsiteY41" fmla="*/ 166737 h 668603"/>
              <a:gd name="connsiteX42" fmla="*/ 2538413 w 3100388"/>
              <a:gd name="connsiteY42" fmla="*/ 100062 h 668603"/>
              <a:gd name="connsiteX43" fmla="*/ 2590800 w 3100388"/>
              <a:gd name="connsiteY43" fmla="*/ 81012 h 668603"/>
              <a:gd name="connsiteX44" fmla="*/ 2662238 w 3100388"/>
              <a:gd name="connsiteY44" fmla="*/ 85775 h 668603"/>
              <a:gd name="connsiteX45" fmla="*/ 2714625 w 3100388"/>
              <a:gd name="connsiteY45" fmla="*/ 123875 h 668603"/>
              <a:gd name="connsiteX46" fmla="*/ 2833688 w 3100388"/>
              <a:gd name="connsiteY46" fmla="*/ 204837 h 668603"/>
              <a:gd name="connsiteX47" fmla="*/ 2900363 w 3100388"/>
              <a:gd name="connsiteY47" fmla="*/ 223887 h 668603"/>
              <a:gd name="connsiteX48" fmla="*/ 2967038 w 3100388"/>
              <a:gd name="connsiteY48" fmla="*/ 214362 h 668603"/>
              <a:gd name="connsiteX49" fmla="*/ 3038475 w 3100388"/>
              <a:gd name="connsiteY49" fmla="*/ 157212 h 668603"/>
              <a:gd name="connsiteX50" fmla="*/ 3100388 w 3100388"/>
              <a:gd name="connsiteY50" fmla="*/ 104825 h 668603"/>
              <a:gd name="connsiteX0" fmla="*/ 0 w 3100388"/>
              <a:gd name="connsiteY0" fmla="*/ 109587 h 688019"/>
              <a:gd name="connsiteX1" fmla="*/ 76200 w 3100388"/>
              <a:gd name="connsiteY1" fmla="*/ 23862 h 688019"/>
              <a:gd name="connsiteX2" fmla="*/ 123825 w 3100388"/>
              <a:gd name="connsiteY2" fmla="*/ 50 h 688019"/>
              <a:gd name="connsiteX3" fmla="*/ 190500 w 3100388"/>
              <a:gd name="connsiteY3" fmla="*/ 19100 h 688019"/>
              <a:gd name="connsiteX4" fmla="*/ 233363 w 3100388"/>
              <a:gd name="connsiteY4" fmla="*/ 66725 h 688019"/>
              <a:gd name="connsiteX5" fmla="*/ 266700 w 3100388"/>
              <a:gd name="connsiteY5" fmla="*/ 142925 h 688019"/>
              <a:gd name="connsiteX6" fmla="*/ 300038 w 3100388"/>
              <a:gd name="connsiteY6" fmla="*/ 209600 h 688019"/>
              <a:gd name="connsiteX7" fmla="*/ 338138 w 3100388"/>
              <a:gd name="connsiteY7" fmla="*/ 261987 h 688019"/>
              <a:gd name="connsiteX8" fmla="*/ 400050 w 3100388"/>
              <a:gd name="connsiteY8" fmla="*/ 281037 h 688019"/>
              <a:gd name="connsiteX9" fmla="*/ 457200 w 3100388"/>
              <a:gd name="connsiteY9" fmla="*/ 252462 h 688019"/>
              <a:gd name="connsiteX10" fmla="*/ 519113 w 3100388"/>
              <a:gd name="connsiteY10" fmla="*/ 195312 h 688019"/>
              <a:gd name="connsiteX11" fmla="*/ 590550 w 3100388"/>
              <a:gd name="connsiteY11" fmla="*/ 138162 h 688019"/>
              <a:gd name="connsiteX12" fmla="*/ 633413 w 3100388"/>
              <a:gd name="connsiteY12" fmla="*/ 114350 h 688019"/>
              <a:gd name="connsiteX13" fmla="*/ 700088 w 3100388"/>
              <a:gd name="connsiteY13" fmla="*/ 119112 h 688019"/>
              <a:gd name="connsiteX14" fmla="*/ 742950 w 3100388"/>
              <a:gd name="connsiteY14" fmla="*/ 190550 h 688019"/>
              <a:gd name="connsiteX15" fmla="*/ 766763 w 3100388"/>
              <a:gd name="connsiteY15" fmla="*/ 242937 h 688019"/>
              <a:gd name="connsiteX16" fmla="*/ 790575 w 3100388"/>
              <a:gd name="connsiteY16" fmla="*/ 290562 h 688019"/>
              <a:gd name="connsiteX17" fmla="*/ 819150 w 3100388"/>
              <a:gd name="connsiteY17" fmla="*/ 338187 h 688019"/>
              <a:gd name="connsiteX18" fmla="*/ 852488 w 3100388"/>
              <a:gd name="connsiteY18" fmla="*/ 390575 h 688019"/>
              <a:gd name="connsiteX19" fmla="*/ 895350 w 3100388"/>
              <a:gd name="connsiteY19" fmla="*/ 462012 h 688019"/>
              <a:gd name="connsiteX20" fmla="*/ 942975 w 3100388"/>
              <a:gd name="connsiteY20" fmla="*/ 528687 h 688019"/>
              <a:gd name="connsiteX21" fmla="*/ 985838 w 3100388"/>
              <a:gd name="connsiteY21" fmla="*/ 547737 h 688019"/>
              <a:gd name="connsiteX22" fmla="*/ 1028700 w 3100388"/>
              <a:gd name="connsiteY22" fmla="*/ 533450 h 688019"/>
              <a:gd name="connsiteX23" fmla="*/ 1066800 w 3100388"/>
              <a:gd name="connsiteY23" fmla="*/ 423912 h 688019"/>
              <a:gd name="connsiteX24" fmla="*/ 1143000 w 3100388"/>
              <a:gd name="connsiteY24" fmla="*/ 171500 h 688019"/>
              <a:gd name="connsiteX25" fmla="*/ 1171575 w 3100388"/>
              <a:gd name="connsiteY25" fmla="*/ 109587 h 688019"/>
              <a:gd name="connsiteX26" fmla="*/ 1228725 w 3100388"/>
              <a:gd name="connsiteY26" fmla="*/ 76250 h 688019"/>
              <a:gd name="connsiteX27" fmla="*/ 1285875 w 3100388"/>
              <a:gd name="connsiteY27" fmla="*/ 85775 h 688019"/>
              <a:gd name="connsiteX28" fmla="*/ 1328738 w 3100388"/>
              <a:gd name="connsiteY28" fmla="*/ 128637 h 688019"/>
              <a:gd name="connsiteX29" fmla="*/ 1381125 w 3100388"/>
              <a:gd name="connsiteY29" fmla="*/ 214362 h 688019"/>
              <a:gd name="connsiteX30" fmla="*/ 1438275 w 3100388"/>
              <a:gd name="connsiteY30" fmla="*/ 271512 h 688019"/>
              <a:gd name="connsiteX31" fmla="*/ 1485900 w 3100388"/>
              <a:gd name="connsiteY31" fmla="*/ 295325 h 688019"/>
              <a:gd name="connsiteX32" fmla="*/ 1543050 w 3100388"/>
              <a:gd name="connsiteY32" fmla="*/ 266750 h 688019"/>
              <a:gd name="connsiteX33" fmla="*/ 1600200 w 3100388"/>
              <a:gd name="connsiteY33" fmla="*/ 204837 h 688019"/>
              <a:gd name="connsiteX34" fmla="*/ 1638300 w 3100388"/>
              <a:gd name="connsiteY34" fmla="*/ 157212 h 688019"/>
              <a:gd name="connsiteX35" fmla="*/ 1724025 w 3100388"/>
              <a:gd name="connsiteY35" fmla="*/ 157212 h 688019"/>
              <a:gd name="connsiteX36" fmla="*/ 1776413 w 3100388"/>
              <a:gd name="connsiteY36" fmla="*/ 200075 h 688019"/>
              <a:gd name="connsiteX37" fmla="*/ 1819275 w 3100388"/>
              <a:gd name="connsiteY37" fmla="*/ 257225 h 688019"/>
              <a:gd name="connsiteX38" fmla="*/ 2000250 w 3100388"/>
              <a:gd name="connsiteY38" fmla="*/ 562025 h 688019"/>
              <a:gd name="connsiteX39" fmla="*/ 2066925 w 3100388"/>
              <a:gd name="connsiteY39" fmla="*/ 666800 h 688019"/>
              <a:gd name="connsiteX40" fmla="*/ 2495550 w 3100388"/>
              <a:gd name="connsiteY40" fmla="*/ 166737 h 688019"/>
              <a:gd name="connsiteX41" fmla="*/ 2538413 w 3100388"/>
              <a:gd name="connsiteY41" fmla="*/ 100062 h 688019"/>
              <a:gd name="connsiteX42" fmla="*/ 2590800 w 3100388"/>
              <a:gd name="connsiteY42" fmla="*/ 81012 h 688019"/>
              <a:gd name="connsiteX43" fmla="*/ 2662238 w 3100388"/>
              <a:gd name="connsiteY43" fmla="*/ 85775 h 688019"/>
              <a:gd name="connsiteX44" fmla="*/ 2714625 w 3100388"/>
              <a:gd name="connsiteY44" fmla="*/ 123875 h 688019"/>
              <a:gd name="connsiteX45" fmla="*/ 2833688 w 3100388"/>
              <a:gd name="connsiteY45" fmla="*/ 204837 h 688019"/>
              <a:gd name="connsiteX46" fmla="*/ 2900363 w 3100388"/>
              <a:gd name="connsiteY46" fmla="*/ 223887 h 688019"/>
              <a:gd name="connsiteX47" fmla="*/ 2967038 w 3100388"/>
              <a:gd name="connsiteY47" fmla="*/ 214362 h 688019"/>
              <a:gd name="connsiteX48" fmla="*/ 3038475 w 3100388"/>
              <a:gd name="connsiteY48" fmla="*/ 157212 h 688019"/>
              <a:gd name="connsiteX49" fmla="*/ 3100388 w 3100388"/>
              <a:gd name="connsiteY49" fmla="*/ 104825 h 688019"/>
              <a:gd name="connsiteX0" fmla="*/ 0 w 3100388"/>
              <a:gd name="connsiteY0" fmla="*/ 109587 h 692580"/>
              <a:gd name="connsiteX1" fmla="*/ 76200 w 3100388"/>
              <a:gd name="connsiteY1" fmla="*/ 23862 h 692580"/>
              <a:gd name="connsiteX2" fmla="*/ 123825 w 3100388"/>
              <a:gd name="connsiteY2" fmla="*/ 50 h 692580"/>
              <a:gd name="connsiteX3" fmla="*/ 190500 w 3100388"/>
              <a:gd name="connsiteY3" fmla="*/ 19100 h 692580"/>
              <a:gd name="connsiteX4" fmla="*/ 233363 w 3100388"/>
              <a:gd name="connsiteY4" fmla="*/ 66725 h 692580"/>
              <a:gd name="connsiteX5" fmla="*/ 266700 w 3100388"/>
              <a:gd name="connsiteY5" fmla="*/ 142925 h 692580"/>
              <a:gd name="connsiteX6" fmla="*/ 300038 w 3100388"/>
              <a:gd name="connsiteY6" fmla="*/ 209600 h 692580"/>
              <a:gd name="connsiteX7" fmla="*/ 338138 w 3100388"/>
              <a:gd name="connsiteY7" fmla="*/ 261987 h 692580"/>
              <a:gd name="connsiteX8" fmla="*/ 400050 w 3100388"/>
              <a:gd name="connsiteY8" fmla="*/ 281037 h 692580"/>
              <a:gd name="connsiteX9" fmla="*/ 457200 w 3100388"/>
              <a:gd name="connsiteY9" fmla="*/ 252462 h 692580"/>
              <a:gd name="connsiteX10" fmla="*/ 519113 w 3100388"/>
              <a:gd name="connsiteY10" fmla="*/ 195312 h 692580"/>
              <a:gd name="connsiteX11" fmla="*/ 590550 w 3100388"/>
              <a:gd name="connsiteY11" fmla="*/ 138162 h 692580"/>
              <a:gd name="connsiteX12" fmla="*/ 633413 w 3100388"/>
              <a:gd name="connsiteY12" fmla="*/ 114350 h 692580"/>
              <a:gd name="connsiteX13" fmla="*/ 700088 w 3100388"/>
              <a:gd name="connsiteY13" fmla="*/ 119112 h 692580"/>
              <a:gd name="connsiteX14" fmla="*/ 742950 w 3100388"/>
              <a:gd name="connsiteY14" fmla="*/ 190550 h 692580"/>
              <a:gd name="connsiteX15" fmla="*/ 766763 w 3100388"/>
              <a:gd name="connsiteY15" fmla="*/ 242937 h 692580"/>
              <a:gd name="connsiteX16" fmla="*/ 790575 w 3100388"/>
              <a:gd name="connsiteY16" fmla="*/ 290562 h 692580"/>
              <a:gd name="connsiteX17" fmla="*/ 819150 w 3100388"/>
              <a:gd name="connsiteY17" fmla="*/ 338187 h 692580"/>
              <a:gd name="connsiteX18" fmla="*/ 852488 w 3100388"/>
              <a:gd name="connsiteY18" fmla="*/ 390575 h 692580"/>
              <a:gd name="connsiteX19" fmla="*/ 895350 w 3100388"/>
              <a:gd name="connsiteY19" fmla="*/ 462012 h 692580"/>
              <a:gd name="connsiteX20" fmla="*/ 942975 w 3100388"/>
              <a:gd name="connsiteY20" fmla="*/ 528687 h 692580"/>
              <a:gd name="connsiteX21" fmla="*/ 985838 w 3100388"/>
              <a:gd name="connsiteY21" fmla="*/ 547737 h 692580"/>
              <a:gd name="connsiteX22" fmla="*/ 1028700 w 3100388"/>
              <a:gd name="connsiteY22" fmla="*/ 533450 h 692580"/>
              <a:gd name="connsiteX23" fmla="*/ 1066800 w 3100388"/>
              <a:gd name="connsiteY23" fmla="*/ 423912 h 692580"/>
              <a:gd name="connsiteX24" fmla="*/ 1143000 w 3100388"/>
              <a:gd name="connsiteY24" fmla="*/ 171500 h 692580"/>
              <a:gd name="connsiteX25" fmla="*/ 1171575 w 3100388"/>
              <a:gd name="connsiteY25" fmla="*/ 109587 h 692580"/>
              <a:gd name="connsiteX26" fmla="*/ 1228725 w 3100388"/>
              <a:gd name="connsiteY26" fmla="*/ 76250 h 692580"/>
              <a:gd name="connsiteX27" fmla="*/ 1285875 w 3100388"/>
              <a:gd name="connsiteY27" fmla="*/ 85775 h 692580"/>
              <a:gd name="connsiteX28" fmla="*/ 1328738 w 3100388"/>
              <a:gd name="connsiteY28" fmla="*/ 128637 h 692580"/>
              <a:gd name="connsiteX29" fmla="*/ 1381125 w 3100388"/>
              <a:gd name="connsiteY29" fmla="*/ 214362 h 692580"/>
              <a:gd name="connsiteX30" fmla="*/ 1438275 w 3100388"/>
              <a:gd name="connsiteY30" fmla="*/ 271512 h 692580"/>
              <a:gd name="connsiteX31" fmla="*/ 1485900 w 3100388"/>
              <a:gd name="connsiteY31" fmla="*/ 295325 h 692580"/>
              <a:gd name="connsiteX32" fmla="*/ 1543050 w 3100388"/>
              <a:gd name="connsiteY32" fmla="*/ 266750 h 692580"/>
              <a:gd name="connsiteX33" fmla="*/ 1600200 w 3100388"/>
              <a:gd name="connsiteY33" fmla="*/ 204837 h 692580"/>
              <a:gd name="connsiteX34" fmla="*/ 1638300 w 3100388"/>
              <a:gd name="connsiteY34" fmla="*/ 157212 h 692580"/>
              <a:gd name="connsiteX35" fmla="*/ 1724025 w 3100388"/>
              <a:gd name="connsiteY35" fmla="*/ 157212 h 692580"/>
              <a:gd name="connsiteX36" fmla="*/ 1776413 w 3100388"/>
              <a:gd name="connsiteY36" fmla="*/ 200075 h 692580"/>
              <a:gd name="connsiteX37" fmla="*/ 1819275 w 3100388"/>
              <a:gd name="connsiteY37" fmla="*/ 257225 h 692580"/>
              <a:gd name="connsiteX38" fmla="*/ 2000250 w 3100388"/>
              <a:gd name="connsiteY38" fmla="*/ 562025 h 692580"/>
              <a:gd name="connsiteX39" fmla="*/ 2066925 w 3100388"/>
              <a:gd name="connsiteY39" fmla="*/ 666800 h 692580"/>
              <a:gd name="connsiteX40" fmla="*/ 2538413 w 3100388"/>
              <a:gd name="connsiteY40" fmla="*/ 100062 h 692580"/>
              <a:gd name="connsiteX41" fmla="*/ 2590800 w 3100388"/>
              <a:gd name="connsiteY41" fmla="*/ 81012 h 692580"/>
              <a:gd name="connsiteX42" fmla="*/ 2662238 w 3100388"/>
              <a:gd name="connsiteY42" fmla="*/ 85775 h 692580"/>
              <a:gd name="connsiteX43" fmla="*/ 2714625 w 3100388"/>
              <a:gd name="connsiteY43" fmla="*/ 123875 h 692580"/>
              <a:gd name="connsiteX44" fmla="*/ 2833688 w 3100388"/>
              <a:gd name="connsiteY44" fmla="*/ 204837 h 692580"/>
              <a:gd name="connsiteX45" fmla="*/ 2900363 w 3100388"/>
              <a:gd name="connsiteY45" fmla="*/ 223887 h 692580"/>
              <a:gd name="connsiteX46" fmla="*/ 2967038 w 3100388"/>
              <a:gd name="connsiteY46" fmla="*/ 214362 h 692580"/>
              <a:gd name="connsiteX47" fmla="*/ 3038475 w 3100388"/>
              <a:gd name="connsiteY47" fmla="*/ 157212 h 692580"/>
              <a:gd name="connsiteX48" fmla="*/ 3100388 w 3100388"/>
              <a:gd name="connsiteY48" fmla="*/ 104825 h 692580"/>
              <a:gd name="connsiteX0" fmla="*/ 0 w 3100388"/>
              <a:gd name="connsiteY0" fmla="*/ 109587 h 693896"/>
              <a:gd name="connsiteX1" fmla="*/ 76200 w 3100388"/>
              <a:gd name="connsiteY1" fmla="*/ 23862 h 693896"/>
              <a:gd name="connsiteX2" fmla="*/ 123825 w 3100388"/>
              <a:gd name="connsiteY2" fmla="*/ 50 h 693896"/>
              <a:gd name="connsiteX3" fmla="*/ 190500 w 3100388"/>
              <a:gd name="connsiteY3" fmla="*/ 19100 h 693896"/>
              <a:gd name="connsiteX4" fmla="*/ 233363 w 3100388"/>
              <a:gd name="connsiteY4" fmla="*/ 66725 h 693896"/>
              <a:gd name="connsiteX5" fmla="*/ 266700 w 3100388"/>
              <a:gd name="connsiteY5" fmla="*/ 142925 h 693896"/>
              <a:gd name="connsiteX6" fmla="*/ 300038 w 3100388"/>
              <a:gd name="connsiteY6" fmla="*/ 209600 h 693896"/>
              <a:gd name="connsiteX7" fmla="*/ 338138 w 3100388"/>
              <a:gd name="connsiteY7" fmla="*/ 261987 h 693896"/>
              <a:gd name="connsiteX8" fmla="*/ 400050 w 3100388"/>
              <a:gd name="connsiteY8" fmla="*/ 281037 h 693896"/>
              <a:gd name="connsiteX9" fmla="*/ 457200 w 3100388"/>
              <a:gd name="connsiteY9" fmla="*/ 252462 h 693896"/>
              <a:gd name="connsiteX10" fmla="*/ 519113 w 3100388"/>
              <a:gd name="connsiteY10" fmla="*/ 195312 h 693896"/>
              <a:gd name="connsiteX11" fmla="*/ 590550 w 3100388"/>
              <a:gd name="connsiteY11" fmla="*/ 138162 h 693896"/>
              <a:gd name="connsiteX12" fmla="*/ 633413 w 3100388"/>
              <a:gd name="connsiteY12" fmla="*/ 114350 h 693896"/>
              <a:gd name="connsiteX13" fmla="*/ 700088 w 3100388"/>
              <a:gd name="connsiteY13" fmla="*/ 119112 h 693896"/>
              <a:gd name="connsiteX14" fmla="*/ 742950 w 3100388"/>
              <a:gd name="connsiteY14" fmla="*/ 190550 h 693896"/>
              <a:gd name="connsiteX15" fmla="*/ 766763 w 3100388"/>
              <a:gd name="connsiteY15" fmla="*/ 242937 h 693896"/>
              <a:gd name="connsiteX16" fmla="*/ 790575 w 3100388"/>
              <a:gd name="connsiteY16" fmla="*/ 290562 h 693896"/>
              <a:gd name="connsiteX17" fmla="*/ 819150 w 3100388"/>
              <a:gd name="connsiteY17" fmla="*/ 338187 h 693896"/>
              <a:gd name="connsiteX18" fmla="*/ 852488 w 3100388"/>
              <a:gd name="connsiteY18" fmla="*/ 390575 h 693896"/>
              <a:gd name="connsiteX19" fmla="*/ 895350 w 3100388"/>
              <a:gd name="connsiteY19" fmla="*/ 462012 h 693896"/>
              <a:gd name="connsiteX20" fmla="*/ 942975 w 3100388"/>
              <a:gd name="connsiteY20" fmla="*/ 528687 h 693896"/>
              <a:gd name="connsiteX21" fmla="*/ 985838 w 3100388"/>
              <a:gd name="connsiteY21" fmla="*/ 547737 h 693896"/>
              <a:gd name="connsiteX22" fmla="*/ 1028700 w 3100388"/>
              <a:gd name="connsiteY22" fmla="*/ 533450 h 693896"/>
              <a:gd name="connsiteX23" fmla="*/ 1066800 w 3100388"/>
              <a:gd name="connsiteY23" fmla="*/ 423912 h 693896"/>
              <a:gd name="connsiteX24" fmla="*/ 1143000 w 3100388"/>
              <a:gd name="connsiteY24" fmla="*/ 171500 h 693896"/>
              <a:gd name="connsiteX25" fmla="*/ 1171575 w 3100388"/>
              <a:gd name="connsiteY25" fmla="*/ 109587 h 693896"/>
              <a:gd name="connsiteX26" fmla="*/ 1228725 w 3100388"/>
              <a:gd name="connsiteY26" fmla="*/ 76250 h 693896"/>
              <a:gd name="connsiteX27" fmla="*/ 1285875 w 3100388"/>
              <a:gd name="connsiteY27" fmla="*/ 85775 h 693896"/>
              <a:gd name="connsiteX28" fmla="*/ 1328738 w 3100388"/>
              <a:gd name="connsiteY28" fmla="*/ 128637 h 693896"/>
              <a:gd name="connsiteX29" fmla="*/ 1381125 w 3100388"/>
              <a:gd name="connsiteY29" fmla="*/ 214362 h 693896"/>
              <a:gd name="connsiteX30" fmla="*/ 1438275 w 3100388"/>
              <a:gd name="connsiteY30" fmla="*/ 271512 h 693896"/>
              <a:gd name="connsiteX31" fmla="*/ 1485900 w 3100388"/>
              <a:gd name="connsiteY31" fmla="*/ 295325 h 693896"/>
              <a:gd name="connsiteX32" fmla="*/ 1543050 w 3100388"/>
              <a:gd name="connsiteY32" fmla="*/ 266750 h 693896"/>
              <a:gd name="connsiteX33" fmla="*/ 1600200 w 3100388"/>
              <a:gd name="connsiteY33" fmla="*/ 204837 h 693896"/>
              <a:gd name="connsiteX34" fmla="*/ 1638300 w 3100388"/>
              <a:gd name="connsiteY34" fmla="*/ 157212 h 693896"/>
              <a:gd name="connsiteX35" fmla="*/ 1724025 w 3100388"/>
              <a:gd name="connsiteY35" fmla="*/ 157212 h 693896"/>
              <a:gd name="connsiteX36" fmla="*/ 1776413 w 3100388"/>
              <a:gd name="connsiteY36" fmla="*/ 200075 h 693896"/>
              <a:gd name="connsiteX37" fmla="*/ 1819275 w 3100388"/>
              <a:gd name="connsiteY37" fmla="*/ 257225 h 693896"/>
              <a:gd name="connsiteX38" fmla="*/ 2000250 w 3100388"/>
              <a:gd name="connsiteY38" fmla="*/ 562025 h 693896"/>
              <a:gd name="connsiteX39" fmla="*/ 2066925 w 3100388"/>
              <a:gd name="connsiteY39" fmla="*/ 666800 h 693896"/>
              <a:gd name="connsiteX40" fmla="*/ 2590800 w 3100388"/>
              <a:gd name="connsiteY40" fmla="*/ 81012 h 693896"/>
              <a:gd name="connsiteX41" fmla="*/ 2662238 w 3100388"/>
              <a:gd name="connsiteY41" fmla="*/ 85775 h 693896"/>
              <a:gd name="connsiteX42" fmla="*/ 2714625 w 3100388"/>
              <a:gd name="connsiteY42" fmla="*/ 123875 h 693896"/>
              <a:gd name="connsiteX43" fmla="*/ 2833688 w 3100388"/>
              <a:gd name="connsiteY43" fmla="*/ 204837 h 693896"/>
              <a:gd name="connsiteX44" fmla="*/ 2900363 w 3100388"/>
              <a:gd name="connsiteY44" fmla="*/ 223887 h 693896"/>
              <a:gd name="connsiteX45" fmla="*/ 2967038 w 3100388"/>
              <a:gd name="connsiteY45" fmla="*/ 214362 h 693896"/>
              <a:gd name="connsiteX46" fmla="*/ 3038475 w 3100388"/>
              <a:gd name="connsiteY46" fmla="*/ 157212 h 693896"/>
              <a:gd name="connsiteX47" fmla="*/ 3100388 w 3100388"/>
              <a:gd name="connsiteY47" fmla="*/ 104825 h 693896"/>
              <a:gd name="connsiteX0" fmla="*/ 0 w 3100388"/>
              <a:gd name="connsiteY0" fmla="*/ 109587 h 693567"/>
              <a:gd name="connsiteX1" fmla="*/ 76200 w 3100388"/>
              <a:gd name="connsiteY1" fmla="*/ 23862 h 693567"/>
              <a:gd name="connsiteX2" fmla="*/ 123825 w 3100388"/>
              <a:gd name="connsiteY2" fmla="*/ 50 h 693567"/>
              <a:gd name="connsiteX3" fmla="*/ 190500 w 3100388"/>
              <a:gd name="connsiteY3" fmla="*/ 19100 h 693567"/>
              <a:gd name="connsiteX4" fmla="*/ 233363 w 3100388"/>
              <a:gd name="connsiteY4" fmla="*/ 66725 h 693567"/>
              <a:gd name="connsiteX5" fmla="*/ 266700 w 3100388"/>
              <a:gd name="connsiteY5" fmla="*/ 142925 h 693567"/>
              <a:gd name="connsiteX6" fmla="*/ 300038 w 3100388"/>
              <a:gd name="connsiteY6" fmla="*/ 209600 h 693567"/>
              <a:gd name="connsiteX7" fmla="*/ 338138 w 3100388"/>
              <a:gd name="connsiteY7" fmla="*/ 261987 h 693567"/>
              <a:gd name="connsiteX8" fmla="*/ 400050 w 3100388"/>
              <a:gd name="connsiteY8" fmla="*/ 281037 h 693567"/>
              <a:gd name="connsiteX9" fmla="*/ 457200 w 3100388"/>
              <a:gd name="connsiteY9" fmla="*/ 252462 h 693567"/>
              <a:gd name="connsiteX10" fmla="*/ 519113 w 3100388"/>
              <a:gd name="connsiteY10" fmla="*/ 195312 h 693567"/>
              <a:gd name="connsiteX11" fmla="*/ 590550 w 3100388"/>
              <a:gd name="connsiteY11" fmla="*/ 138162 h 693567"/>
              <a:gd name="connsiteX12" fmla="*/ 633413 w 3100388"/>
              <a:gd name="connsiteY12" fmla="*/ 114350 h 693567"/>
              <a:gd name="connsiteX13" fmla="*/ 700088 w 3100388"/>
              <a:gd name="connsiteY13" fmla="*/ 119112 h 693567"/>
              <a:gd name="connsiteX14" fmla="*/ 742950 w 3100388"/>
              <a:gd name="connsiteY14" fmla="*/ 190550 h 693567"/>
              <a:gd name="connsiteX15" fmla="*/ 766763 w 3100388"/>
              <a:gd name="connsiteY15" fmla="*/ 242937 h 693567"/>
              <a:gd name="connsiteX16" fmla="*/ 790575 w 3100388"/>
              <a:gd name="connsiteY16" fmla="*/ 290562 h 693567"/>
              <a:gd name="connsiteX17" fmla="*/ 819150 w 3100388"/>
              <a:gd name="connsiteY17" fmla="*/ 338187 h 693567"/>
              <a:gd name="connsiteX18" fmla="*/ 852488 w 3100388"/>
              <a:gd name="connsiteY18" fmla="*/ 390575 h 693567"/>
              <a:gd name="connsiteX19" fmla="*/ 895350 w 3100388"/>
              <a:gd name="connsiteY19" fmla="*/ 462012 h 693567"/>
              <a:gd name="connsiteX20" fmla="*/ 942975 w 3100388"/>
              <a:gd name="connsiteY20" fmla="*/ 528687 h 693567"/>
              <a:gd name="connsiteX21" fmla="*/ 985838 w 3100388"/>
              <a:gd name="connsiteY21" fmla="*/ 547737 h 693567"/>
              <a:gd name="connsiteX22" fmla="*/ 1028700 w 3100388"/>
              <a:gd name="connsiteY22" fmla="*/ 533450 h 693567"/>
              <a:gd name="connsiteX23" fmla="*/ 1066800 w 3100388"/>
              <a:gd name="connsiteY23" fmla="*/ 423912 h 693567"/>
              <a:gd name="connsiteX24" fmla="*/ 1143000 w 3100388"/>
              <a:gd name="connsiteY24" fmla="*/ 171500 h 693567"/>
              <a:gd name="connsiteX25" fmla="*/ 1171575 w 3100388"/>
              <a:gd name="connsiteY25" fmla="*/ 109587 h 693567"/>
              <a:gd name="connsiteX26" fmla="*/ 1228725 w 3100388"/>
              <a:gd name="connsiteY26" fmla="*/ 76250 h 693567"/>
              <a:gd name="connsiteX27" fmla="*/ 1285875 w 3100388"/>
              <a:gd name="connsiteY27" fmla="*/ 85775 h 693567"/>
              <a:gd name="connsiteX28" fmla="*/ 1328738 w 3100388"/>
              <a:gd name="connsiteY28" fmla="*/ 128637 h 693567"/>
              <a:gd name="connsiteX29" fmla="*/ 1381125 w 3100388"/>
              <a:gd name="connsiteY29" fmla="*/ 214362 h 693567"/>
              <a:gd name="connsiteX30" fmla="*/ 1438275 w 3100388"/>
              <a:gd name="connsiteY30" fmla="*/ 271512 h 693567"/>
              <a:gd name="connsiteX31" fmla="*/ 1485900 w 3100388"/>
              <a:gd name="connsiteY31" fmla="*/ 295325 h 693567"/>
              <a:gd name="connsiteX32" fmla="*/ 1543050 w 3100388"/>
              <a:gd name="connsiteY32" fmla="*/ 266750 h 693567"/>
              <a:gd name="connsiteX33" fmla="*/ 1600200 w 3100388"/>
              <a:gd name="connsiteY33" fmla="*/ 204837 h 693567"/>
              <a:gd name="connsiteX34" fmla="*/ 1638300 w 3100388"/>
              <a:gd name="connsiteY34" fmla="*/ 157212 h 693567"/>
              <a:gd name="connsiteX35" fmla="*/ 1724025 w 3100388"/>
              <a:gd name="connsiteY35" fmla="*/ 157212 h 693567"/>
              <a:gd name="connsiteX36" fmla="*/ 1776413 w 3100388"/>
              <a:gd name="connsiteY36" fmla="*/ 200075 h 693567"/>
              <a:gd name="connsiteX37" fmla="*/ 1819275 w 3100388"/>
              <a:gd name="connsiteY37" fmla="*/ 257225 h 693567"/>
              <a:gd name="connsiteX38" fmla="*/ 2000250 w 3100388"/>
              <a:gd name="connsiteY38" fmla="*/ 562025 h 693567"/>
              <a:gd name="connsiteX39" fmla="*/ 2066925 w 3100388"/>
              <a:gd name="connsiteY39" fmla="*/ 666800 h 693567"/>
              <a:gd name="connsiteX40" fmla="*/ 2662238 w 3100388"/>
              <a:gd name="connsiteY40" fmla="*/ 85775 h 693567"/>
              <a:gd name="connsiteX41" fmla="*/ 2714625 w 3100388"/>
              <a:gd name="connsiteY41" fmla="*/ 123875 h 693567"/>
              <a:gd name="connsiteX42" fmla="*/ 2833688 w 3100388"/>
              <a:gd name="connsiteY42" fmla="*/ 204837 h 693567"/>
              <a:gd name="connsiteX43" fmla="*/ 2900363 w 3100388"/>
              <a:gd name="connsiteY43" fmla="*/ 223887 h 693567"/>
              <a:gd name="connsiteX44" fmla="*/ 2967038 w 3100388"/>
              <a:gd name="connsiteY44" fmla="*/ 214362 h 693567"/>
              <a:gd name="connsiteX45" fmla="*/ 3038475 w 3100388"/>
              <a:gd name="connsiteY45" fmla="*/ 157212 h 693567"/>
              <a:gd name="connsiteX46" fmla="*/ 3100388 w 3100388"/>
              <a:gd name="connsiteY46" fmla="*/ 104825 h 693567"/>
              <a:gd name="connsiteX0" fmla="*/ 0 w 3100388"/>
              <a:gd name="connsiteY0" fmla="*/ 109587 h 690942"/>
              <a:gd name="connsiteX1" fmla="*/ 76200 w 3100388"/>
              <a:gd name="connsiteY1" fmla="*/ 23862 h 690942"/>
              <a:gd name="connsiteX2" fmla="*/ 123825 w 3100388"/>
              <a:gd name="connsiteY2" fmla="*/ 50 h 690942"/>
              <a:gd name="connsiteX3" fmla="*/ 190500 w 3100388"/>
              <a:gd name="connsiteY3" fmla="*/ 19100 h 690942"/>
              <a:gd name="connsiteX4" fmla="*/ 233363 w 3100388"/>
              <a:gd name="connsiteY4" fmla="*/ 66725 h 690942"/>
              <a:gd name="connsiteX5" fmla="*/ 266700 w 3100388"/>
              <a:gd name="connsiteY5" fmla="*/ 142925 h 690942"/>
              <a:gd name="connsiteX6" fmla="*/ 300038 w 3100388"/>
              <a:gd name="connsiteY6" fmla="*/ 209600 h 690942"/>
              <a:gd name="connsiteX7" fmla="*/ 338138 w 3100388"/>
              <a:gd name="connsiteY7" fmla="*/ 261987 h 690942"/>
              <a:gd name="connsiteX8" fmla="*/ 400050 w 3100388"/>
              <a:gd name="connsiteY8" fmla="*/ 281037 h 690942"/>
              <a:gd name="connsiteX9" fmla="*/ 457200 w 3100388"/>
              <a:gd name="connsiteY9" fmla="*/ 252462 h 690942"/>
              <a:gd name="connsiteX10" fmla="*/ 519113 w 3100388"/>
              <a:gd name="connsiteY10" fmla="*/ 195312 h 690942"/>
              <a:gd name="connsiteX11" fmla="*/ 590550 w 3100388"/>
              <a:gd name="connsiteY11" fmla="*/ 138162 h 690942"/>
              <a:gd name="connsiteX12" fmla="*/ 633413 w 3100388"/>
              <a:gd name="connsiteY12" fmla="*/ 114350 h 690942"/>
              <a:gd name="connsiteX13" fmla="*/ 700088 w 3100388"/>
              <a:gd name="connsiteY13" fmla="*/ 119112 h 690942"/>
              <a:gd name="connsiteX14" fmla="*/ 742950 w 3100388"/>
              <a:gd name="connsiteY14" fmla="*/ 190550 h 690942"/>
              <a:gd name="connsiteX15" fmla="*/ 766763 w 3100388"/>
              <a:gd name="connsiteY15" fmla="*/ 242937 h 690942"/>
              <a:gd name="connsiteX16" fmla="*/ 790575 w 3100388"/>
              <a:gd name="connsiteY16" fmla="*/ 290562 h 690942"/>
              <a:gd name="connsiteX17" fmla="*/ 819150 w 3100388"/>
              <a:gd name="connsiteY17" fmla="*/ 338187 h 690942"/>
              <a:gd name="connsiteX18" fmla="*/ 852488 w 3100388"/>
              <a:gd name="connsiteY18" fmla="*/ 390575 h 690942"/>
              <a:gd name="connsiteX19" fmla="*/ 895350 w 3100388"/>
              <a:gd name="connsiteY19" fmla="*/ 462012 h 690942"/>
              <a:gd name="connsiteX20" fmla="*/ 942975 w 3100388"/>
              <a:gd name="connsiteY20" fmla="*/ 528687 h 690942"/>
              <a:gd name="connsiteX21" fmla="*/ 985838 w 3100388"/>
              <a:gd name="connsiteY21" fmla="*/ 547737 h 690942"/>
              <a:gd name="connsiteX22" fmla="*/ 1028700 w 3100388"/>
              <a:gd name="connsiteY22" fmla="*/ 533450 h 690942"/>
              <a:gd name="connsiteX23" fmla="*/ 1066800 w 3100388"/>
              <a:gd name="connsiteY23" fmla="*/ 423912 h 690942"/>
              <a:gd name="connsiteX24" fmla="*/ 1143000 w 3100388"/>
              <a:gd name="connsiteY24" fmla="*/ 171500 h 690942"/>
              <a:gd name="connsiteX25" fmla="*/ 1171575 w 3100388"/>
              <a:gd name="connsiteY25" fmla="*/ 109587 h 690942"/>
              <a:gd name="connsiteX26" fmla="*/ 1228725 w 3100388"/>
              <a:gd name="connsiteY26" fmla="*/ 76250 h 690942"/>
              <a:gd name="connsiteX27" fmla="*/ 1285875 w 3100388"/>
              <a:gd name="connsiteY27" fmla="*/ 85775 h 690942"/>
              <a:gd name="connsiteX28" fmla="*/ 1328738 w 3100388"/>
              <a:gd name="connsiteY28" fmla="*/ 128637 h 690942"/>
              <a:gd name="connsiteX29" fmla="*/ 1381125 w 3100388"/>
              <a:gd name="connsiteY29" fmla="*/ 214362 h 690942"/>
              <a:gd name="connsiteX30" fmla="*/ 1438275 w 3100388"/>
              <a:gd name="connsiteY30" fmla="*/ 271512 h 690942"/>
              <a:gd name="connsiteX31" fmla="*/ 1485900 w 3100388"/>
              <a:gd name="connsiteY31" fmla="*/ 295325 h 690942"/>
              <a:gd name="connsiteX32" fmla="*/ 1543050 w 3100388"/>
              <a:gd name="connsiteY32" fmla="*/ 266750 h 690942"/>
              <a:gd name="connsiteX33" fmla="*/ 1600200 w 3100388"/>
              <a:gd name="connsiteY33" fmla="*/ 204837 h 690942"/>
              <a:gd name="connsiteX34" fmla="*/ 1638300 w 3100388"/>
              <a:gd name="connsiteY34" fmla="*/ 157212 h 690942"/>
              <a:gd name="connsiteX35" fmla="*/ 1724025 w 3100388"/>
              <a:gd name="connsiteY35" fmla="*/ 157212 h 690942"/>
              <a:gd name="connsiteX36" fmla="*/ 1776413 w 3100388"/>
              <a:gd name="connsiteY36" fmla="*/ 200075 h 690942"/>
              <a:gd name="connsiteX37" fmla="*/ 1819275 w 3100388"/>
              <a:gd name="connsiteY37" fmla="*/ 257225 h 690942"/>
              <a:gd name="connsiteX38" fmla="*/ 2000250 w 3100388"/>
              <a:gd name="connsiteY38" fmla="*/ 562025 h 690942"/>
              <a:gd name="connsiteX39" fmla="*/ 2066925 w 3100388"/>
              <a:gd name="connsiteY39" fmla="*/ 666800 h 690942"/>
              <a:gd name="connsiteX40" fmla="*/ 2714625 w 3100388"/>
              <a:gd name="connsiteY40" fmla="*/ 123875 h 690942"/>
              <a:gd name="connsiteX41" fmla="*/ 2833688 w 3100388"/>
              <a:gd name="connsiteY41" fmla="*/ 204837 h 690942"/>
              <a:gd name="connsiteX42" fmla="*/ 2900363 w 3100388"/>
              <a:gd name="connsiteY42" fmla="*/ 223887 h 690942"/>
              <a:gd name="connsiteX43" fmla="*/ 2967038 w 3100388"/>
              <a:gd name="connsiteY43" fmla="*/ 214362 h 690942"/>
              <a:gd name="connsiteX44" fmla="*/ 3038475 w 3100388"/>
              <a:gd name="connsiteY44" fmla="*/ 157212 h 690942"/>
              <a:gd name="connsiteX45" fmla="*/ 3100388 w 3100388"/>
              <a:gd name="connsiteY45" fmla="*/ 104825 h 690942"/>
              <a:gd name="connsiteX0" fmla="*/ 0 w 3100388"/>
              <a:gd name="connsiteY0" fmla="*/ 109587 h 685453"/>
              <a:gd name="connsiteX1" fmla="*/ 76200 w 3100388"/>
              <a:gd name="connsiteY1" fmla="*/ 23862 h 685453"/>
              <a:gd name="connsiteX2" fmla="*/ 123825 w 3100388"/>
              <a:gd name="connsiteY2" fmla="*/ 50 h 685453"/>
              <a:gd name="connsiteX3" fmla="*/ 190500 w 3100388"/>
              <a:gd name="connsiteY3" fmla="*/ 19100 h 685453"/>
              <a:gd name="connsiteX4" fmla="*/ 233363 w 3100388"/>
              <a:gd name="connsiteY4" fmla="*/ 66725 h 685453"/>
              <a:gd name="connsiteX5" fmla="*/ 266700 w 3100388"/>
              <a:gd name="connsiteY5" fmla="*/ 142925 h 685453"/>
              <a:gd name="connsiteX6" fmla="*/ 300038 w 3100388"/>
              <a:gd name="connsiteY6" fmla="*/ 209600 h 685453"/>
              <a:gd name="connsiteX7" fmla="*/ 338138 w 3100388"/>
              <a:gd name="connsiteY7" fmla="*/ 261987 h 685453"/>
              <a:gd name="connsiteX8" fmla="*/ 400050 w 3100388"/>
              <a:gd name="connsiteY8" fmla="*/ 281037 h 685453"/>
              <a:gd name="connsiteX9" fmla="*/ 457200 w 3100388"/>
              <a:gd name="connsiteY9" fmla="*/ 252462 h 685453"/>
              <a:gd name="connsiteX10" fmla="*/ 519113 w 3100388"/>
              <a:gd name="connsiteY10" fmla="*/ 195312 h 685453"/>
              <a:gd name="connsiteX11" fmla="*/ 590550 w 3100388"/>
              <a:gd name="connsiteY11" fmla="*/ 138162 h 685453"/>
              <a:gd name="connsiteX12" fmla="*/ 633413 w 3100388"/>
              <a:gd name="connsiteY12" fmla="*/ 114350 h 685453"/>
              <a:gd name="connsiteX13" fmla="*/ 700088 w 3100388"/>
              <a:gd name="connsiteY13" fmla="*/ 119112 h 685453"/>
              <a:gd name="connsiteX14" fmla="*/ 742950 w 3100388"/>
              <a:gd name="connsiteY14" fmla="*/ 190550 h 685453"/>
              <a:gd name="connsiteX15" fmla="*/ 766763 w 3100388"/>
              <a:gd name="connsiteY15" fmla="*/ 242937 h 685453"/>
              <a:gd name="connsiteX16" fmla="*/ 790575 w 3100388"/>
              <a:gd name="connsiteY16" fmla="*/ 290562 h 685453"/>
              <a:gd name="connsiteX17" fmla="*/ 819150 w 3100388"/>
              <a:gd name="connsiteY17" fmla="*/ 338187 h 685453"/>
              <a:gd name="connsiteX18" fmla="*/ 852488 w 3100388"/>
              <a:gd name="connsiteY18" fmla="*/ 390575 h 685453"/>
              <a:gd name="connsiteX19" fmla="*/ 895350 w 3100388"/>
              <a:gd name="connsiteY19" fmla="*/ 462012 h 685453"/>
              <a:gd name="connsiteX20" fmla="*/ 942975 w 3100388"/>
              <a:gd name="connsiteY20" fmla="*/ 528687 h 685453"/>
              <a:gd name="connsiteX21" fmla="*/ 985838 w 3100388"/>
              <a:gd name="connsiteY21" fmla="*/ 547737 h 685453"/>
              <a:gd name="connsiteX22" fmla="*/ 1028700 w 3100388"/>
              <a:gd name="connsiteY22" fmla="*/ 533450 h 685453"/>
              <a:gd name="connsiteX23" fmla="*/ 1066800 w 3100388"/>
              <a:gd name="connsiteY23" fmla="*/ 423912 h 685453"/>
              <a:gd name="connsiteX24" fmla="*/ 1143000 w 3100388"/>
              <a:gd name="connsiteY24" fmla="*/ 171500 h 685453"/>
              <a:gd name="connsiteX25" fmla="*/ 1171575 w 3100388"/>
              <a:gd name="connsiteY25" fmla="*/ 109587 h 685453"/>
              <a:gd name="connsiteX26" fmla="*/ 1228725 w 3100388"/>
              <a:gd name="connsiteY26" fmla="*/ 76250 h 685453"/>
              <a:gd name="connsiteX27" fmla="*/ 1285875 w 3100388"/>
              <a:gd name="connsiteY27" fmla="*/ 85775 h 685453"/>
              <a:gd name="connsiteX28" fmla="*/ 1328738 w 3100388"/>
              <a:gd name="connsiteY28" fmla="*/ 128637 h 685453"/>
              <a:gd name="connsiteX29" fmla="*/ 1381125 w 3100388"/>
              <a:gd name="connsiteY29" fmla="*/ 214362 h 685453"/>
              <a:gd name="connsiteX30" fmla="*/ 1438275 w 3100388"/>
              <a:gd name="connsiteY30" fmla="*/ 271512 h 685453"/>
              <a:gd name="connsiteX31" fmla="*/ 1485900 w 3100388"/>
              <a:gd name="connsiteY31" fmla="*/ 295325 h 685453"/>
              <a:gd name="connsiteX32" fmla="*/ 1543050 w 3100388"/>
              <a:gd name="connsiteY32" fmla="*/ 266750 h 685453"/>
              <a:gd name="connsiteX33" fmla="*/ 1600200 w 3100388"/>
              <a:gd name="connsiteY33" fmla="*/ 204837 h 685453"/>
              <a:gd name="connsiteX34" fmla="*/ 1638300 w 3100388"/>
              <a:gd name="connsiteY34" fmla="*/ 157212 h 685453"/>
              <a:gd name="connsiteX35" fmla="*/ 1724025 w 3100388"/>
              <a:gd name="connsiteY35" fmla="*/ 157212 h 685453"/>
              <a:gd name="connsiteX36" fmla="*/ 1776413 w 3100388"/>
              <a:gd name="connsiteY36" fmla="*/ 200075 h 685453"/>
              <a:gd name="connsiteX37" fmla="*/ 1819275 w 3100388"/>
              <a:gd name="connsiteY37" fmla="*/ 257225 h 685453"/>
              <a:gd name="connsiteX38" fmla="*/ 2000250 w 3100388"/>
              <a:gd name="connsiteY38" fmla="*/ 562025 h 685453"/>
              <a:gd name="connsiteX39" fmla="*/ 2066925 w 3100388"/>
              <a:gd name="connsiteY39" fmla="*/ 666800 h 685453"/>
              <a:gd name="connsiteX40" fmla="*/ 2833688 w 3100388"/>
              <a:gd name="connsiteY40" fmla="*/ 204837 h 685453"/>
              <a:gd name="connsiteX41" fmla="*/ 2900363 w 3100388"/>
              <a:gd name="connsiteY41" fmla="*/ 223887 h 685453"/>
              <a:gd name="connsiteX42" fmla="*/ 2967038 w 3100388"/>
              <a:gd name="connsiteY42" fmla="*/ 214362 h 685453"/>
              <a:gd name="connsiteX43" fmla="*/ 3038475 w 3100388"/>
              <a:gd name="connsiteY43" fmla="*/ 157212 h 685453"/>
              <a:gd name="connsiteX44" fmla="*/ 3100388 w 3100388"/>
              <a:gd name="connsiteY44" fmla="*/ 104825 h 685453"/>
              <a:gd name="connsiteX0" fmla="*/ 0 w 3100388"/>
              <a:gd name="connsiteY0" fmla="*/ 109587 h 684183"/>
              <a:gd name="connsiteX1" fmla="*/ 76200 w 3100388"/>
              <a:gd name="connsiteY1" fmla="*/ 23862 h 684183"/>
              <a:gd name="connsiteX2" fmla="*/ 123825 w 3100388"/>
              <a:gd name="connsiteY2" fmla="*/ 50 h 684183"/>
              <a:gd name="connsiteX3" fmla="*/ 190500 w 3100388"/>
              <a:gd name="connsiteY3" fmla="*/ 19100 h 684183"/>
              <a:gd name="connsiteX4" fmla="*/ 233363 w 3100388"/>
              <a:gd name="connsiteY4" fmla="*/ 66725 h 684183"/>
              <a:gd name="connsiteX5" fmla="*/ 266700 w 3100388"/>
              <a:gd name="connsiteY5" fmla="*/ 142925 h 684183"/>
              <a:gd name="connsiteX6" fmla="*/ 300038 w 3100388"/>
              <a:gd name="connsiteY6" fmla="*/ 209600 h 684183"/>
              <a:gd name="connsiteX7" fmla="*/ 338138 w 3100388"/>
              <a:gd name="connsiteY7" fmla="*/ 261987 h 684183"/>
              <a:gd name="connsiteX8" fmla="*/ 400050 w 3100388"/>
              <a:gd name="connsiteY8" fmla="*/ 281037 h 684183"/>
              <a:gd name="connsiteX9" fmla="*/ 457200 w 3100388"/>
              <a:gd name="connsiteY9" fmla="*/ 252462 h 684183"/>
              <a:gd name="connsiteX10" fmla="*/ 519113 w 3100388"/>
              <a:gd name="connsiteY10" fmla="*/ 195312 h 684183"/>
              <a:gd name="connsiteX11" fmla="*/ 590550 w 3100388"/>
              <a:gd name="connsiteY11" fmla="*/ 138162 h 684183"/>
              <a:gd name="connsiteX12" fmla="*/ 633413 w 3100388"/>
              <a:gd name="connsiteY12" fmla="*/ 114350 h 684183"/>
              <a:gd name="connsiteX13" fmla="*/ 700088 w 3100388"/>
              <a:gd name="connsiteY13" fmla="*/ 119112 h 684183"/>
              <a:gd name="connsiteX14" fmla="*/ 742950 w 3100388"/>
              <a:gd name="connsiteY14" fmla="*/ 190550 h 684183"/>
              <a:gd name="connsiteX15" fmla="*/ 766763 w 3100388"/>
              <a:gd name="connsiteY15" fmla="*/ 242937 h 684183"/>
              <a:gd name="connsiteX16" fmla="*/ 790575 w 3100388"/>
              <a:gd name="connsiteY16" fmla="*/ 290562 h 684183"/>
              <a:gd name="connsiteX17" fmla="*/ 819150 w 3100388"/>
              <a:gd name="connsiteY17" fmla="*/ 338187 h 684183"/>
              <a:gd name="connsiteX18" fmla="*/ 852488 w 3100388"/>
              <a:gd name="connsiteY18" fmla="*/ 390575 h 684183"/>
              <a:gd name="connsiteX19" fmla="*/ 895350 w 3100388"/>
              <a:gd name="connsiteY19" fmla="*/ 462012 h 684183"/>
              <a:gd name="connsiteX20" fmla="*/ 942975 w 3100388"/>
              <a:gd name="connsiteY20" fmla="*/ 528687 h 684183"/>
              <a:gd name="connsiteX21" fmla="*/ 985838 w 3100388"/>
              <a:gd name="connsiteY21" fmla="*/ 547737 h 684183"/>
              <a:gd name="connsiteX22" fmla="*/ 1028700 w 3100388"/>
              <a:gd name="connsiteY22" fmla="*/ 533450 h 684183"/>
              <a:gd name="connsiteX23" fmla="*/ 1066800 w 3100388"/>
              <a:gd name="connsiteY23" fmla="*/ 423912 h 684183"/>
              <a:gd name="connsiteX24" fmla="*/ 1143000 w 3100388"/>
              <a:gd name="connsiteY24" fmla="*/ 171500 h 684183"/>
              <a:gd name="connsiteX25" fmla="*/ 1171575 w 3100388"/>
              <a:gd name="connsiteY25" fmla="*/ 109587 h 684183"/>
              <a:gd name="connsiteX26" fmla="*/ 1228725 w 3100388"/>
              <a:gd name="connsiteY26" fmla="*/ 76250 h 684183"/>
              <a:gd name="connsiteX27" fmla="*/ 1285875 w 3100388"/>
              <a:gd name="connsiteY27" fmla="*/ 85775 h 684183"/>
              <a:gd name="connsiteX28" fmla="*/ 1328738 w 3100388"/>
              <a:gd name="connsiteY28" fmla="*/ 128637 h 684183"/>
              <a:gd name="connsiteX29" fmla="*/ 1381125 w 3100388"/>
              <a:gd name="connsiteY29" fmla="*/ 214362 h 684183"/>
              <a:gd name="connsiteX30" fmla="*/ 1438275 w 3100388"/>
              <a:gd name="connsiteY30" fmla="*/ 271512 h 684183"/>
              <a:gd name="connsiteX31" fmla="*/ 1485900 w 3100388"/>
              <a:gd name="connsiteY31" fmla="*/ 295325 h 684183"/>
              <a:gd name="connsiteX32" fmla="*/ 1543050 w 3100388"/>
              <a:gd name="connsiteY32" fmla="*/ 266750 h 684183"/>
              <a:gd name="connsiteX33" fmla="*/ 1600200 w 3100388"/>
              <a:gd name="connsiteY33" fmla="*/ 204837 h 684183"/>
              <a:gd name="connsiteX34" fmla="*/ 1638300 w 3100388"/>
              <a:gd name="connsiteY34" fmla="*/ 157212 h 684183"/>
              <a:gd name="connsiteX35" fmla="*/ 1724025 w 3100388"/>
              <a:gd name="connsiteY35" fmla="*/ 157212 h 684183"/>
              <a:gd name="connsiteX36" fmla="*/ 1776413 w 3100388"/>
              <a:gd name="connsiteY36" fmla="*/ 200075 h 684183"/>
              <a:gd name="connsiteX37" fmla="*/ 1819275 w 3100388"/>
              <a:gd name="connsiteY37" fmla="*/ 257225 h 684183"/>
              <a:gd name="connsiteX38" fmla="*/ 2000250 w 3100388"/>
              <a:gd name="connsiteY38" fmla="*/ 562025 h 684183"/>
              <a:gd name="connsiteX39" fmla="*/ 2066925 w 3100388"/>
              <a:gd name="connsiteY39" fmla="*/ 666800 h 684183"/>
              <a:gd name="connsiteX40" fmla="*/ 2900363 w 3100388"/>
              <a:gd name="connsiteY40" fmla="*/ 223887 h 684183"/>
              <a:gd name="connsiteX41" fmla="*/ 2967038 w 3100388"/>
              <a:gd name="connsiteY41" fmla="*/ 214362 h 684183"/>
              <a:gd name="connsiteX42" fmla="*/ 3038475 w 3100388"/>
              <a:gd name="connsiteY42" fmla="*/ 157212 h 684183"/>
              <a:gd name="connsiteX43" fmla="*/ 3100388 w 3100388"/>
              <a:gd name="connsiteY43" fmla="*/ 104825 h 684183"/>
              <a:gd name="connsiteX0" fmla="*/ 0 w 3100388"/>
              <a:gd name="connsiteY0" fmla="*/ 109587 h 684817"/>
              <a:gd name="connsiteX1" fmla="*/ 76200 w 3100388"/>
              <a:gd name="connsiteY1" fmla="*/ 23862 h 684817"/>
              <a:gd name="connsiteX2" fmla="*/ 123825 w 3100388"/>
              <a:gd name="connsiteY2" fmla="*/ 50 h 684817"/>
              <a:gd name="connsiteX3" fmla="*/ 190500 w 3100388"/>
              <a:gd name="connsiteY3" fmla="*/ 19100 h 684817"/>
              <a:gd name="connsiteX4" fmla="*/ 233363 w 3100388"/>
              <a:gd name="connsiteY4" fmla="*/ 66725 h 684817"/>
              <a:gd name="connsiteX5" fmla="*/ 266700 w 3100388"/>
              <a:gd name="connsiteY5" fmla="*/ 142925 h 684817"/>
              <a:gd name="connsiteX6" fmla="*/ 300038 w 3100388"/>
              <a:gd name="connsiteY6" fmla="*/ 209600 h 684817"/>
              <a:gd name="connsiteX7" fmla="*/ 338138 w 3100388"/>
              <a:gd name="connsiteY7" fmla="*/ 261987 h 684817"/>
              <a:gd name="connsiteX8" fmla="*/ 400050 w 3100388"/>
              <a:gd name="connsiteY8" fmla="*/ 281037 h 684817"/>
              <a:gd name="connsiteX9" fmla="*/ 457200 w 3100388"/>
              <a:gd name="connsiteY9" fmla="*/ 252462 h 684817"/>
              <a:gd name="connsiteX10" fmla="*/ 519113 w 3100388"/>
              <a:gd name="connsiteY10" fmla="*/ 195312 h 684817"/>
              <a:gd name="connsiteX11" fmla="*/ 590550 w 3100388"/>
              <a:gd name="connsiteY11" fmla="*/ 138162 h 684817"/>
              <a:gd name="connsiteX12" fmla="*/ 633413 w 3100388"/>
              <a:gd name="connsiteY12" fmla="*/ 114350 h 684817"/>
              <a:gd name="connsiteX13" fmla="*/ 700088 w 3100388"/>
              <a:gd name="connsiteY13" fmla="*/ 119112 h 684817"/>
              <a:gd name="connsiteX14" fmla="*/ 742950 w 3100388"/>
              <a:gd name="connsiteY14" fmla="*/ 190550 h 684817"/>
              <a:gd name="connsiteX15" fmla="*/ 766763 w 3100388"/>
              <a:gd name="connsiteY15" fmla="*/ 242937 h 684817"/>
              <a:gd name="connsiteX16" fmla="*/ 790575 w 3100388"/>
              <a:gd name="connsiteY16" fmla="*/ 290562 h 684817"/>
              <a:gd name="connsiteX17" fmla="*/ 819150 w 3100388"/>
              <a:gd name="connsiteY17" fmla="*/ 338187 h 684817"/>
              <a:gd name="connsiteX18" fmla="*/ 852488 w 3100388"/>
              <a:gd name="connsiteY18" fmla="*/ 390575 h 684817"/>
              <a:gd name="connsiteX19" fmla="*/ 895350 w 3100388"/>
              <a:gd name="connsiteY19" fmla="*/ 462012 h 684817"/>
              <a:gd name="connsiteX20" fmla="*/ 942975 w 3100388"/>
              <a:gd name="connsiteY20" fmla="*/ 528687 h 684817"/>
              <a:gd name="connsiteX21" fmla="*/ 985838 w 3100388"/>
              <a:gd name="connsiteY21" fmla="*/ 547737 h 684817"/>
              <a:gd name="connsiteX22" fmla="*/ 1028700 w 3100388"/>
              <a:gd name="connsiteY22" fmla="*/ 533450 h 684817"/>
              <a:gd name="connsiteX23" fmla="*/ 1066800 w 3100388"/>
              <a:gd name="connsiteY23" fmla="*/ 423912 h 684817"/>
              <a:gd name="connsiteX24" fmla="*/ 1143000 w 3100388"/>
              <a:gd name="connsiteY24" fmla="*/ 171500 h 684817"/>
              <a:gd name="connsiteX25" fmla="*/ 1171575 w 3100388"/>
              <a:gd name="connsiteY25" fmla="*/ 109587 h 684817"/>
              <a:gd name="connsiteX26" fmla="*/ 1228725 w 3100388"/>
              <a:gd name="connsiteY26" fmla="*/ 76250 h 684817"/>
              <a:gd name="connsiteX27" fmla="*/ 1285875 w 3100388"/>
              <a:gd name="connsiteY27" fmla="*/ 85775 h 684817"/>
              <a:gd name="connsiteX28" fmla="*/ 1328738 w 3100388"/>
              <a:gd name="connsiteY28" fmla="*/ 128637 h 684817"/>
              <a:gd name="connsiteX29" fmla="*/ 1381125 w 3100388"/>
              <a:gd name="connsiteY29" fmla="*/ 214362 h 684817"/>
              <a:gd name="connsiteX30" fmla="*/ 1438275 w 3100388"/>
              <a:gd name="connsiteY30" fmla="*/ 271512 h 684817"/>
              <a:gd name="connsiteX31" fmla="*/ 1485900 w 3100388"/>
              <a:gd name="connsiteY31" fmla="*/ 295325 h 684817"/>
              <a:gd name="connsiteX32" fmla="*/ 1543050 w 3100388"/>
              <a:gd name="connsiteY32" fmla="*/ 266750 h 684817"/>
              <a:gd name="connsiteX33" fmla="*/ 1600200 w 3100388"/>
              <a:gd name="connsiteY33" fmla="*/ 204837 h 684817"/>
              <a:gd name="connsiteX34" fmla="*/ 1638300 w 3100388"/>
              <a:gd name="connsiteY34" fmla="*/ 157212 h 684817"/>
              <a:gd name="connsiteX35" fmla="*/ 1724025 w 3100388"/>
              <a:gd name="connsiteY35" fmla="*/ 157212 h 684817"/>
              <a:gd name="connsiteX36" fmla="*/ 1776413 w 3100388"/>
              <a:gd name="connsiteY36" fmla="*/ 200075 h 684817"/>
              <a:gd name="connsiteX37" fmla="*/ 1819275 w 3100388"/>
              <a:gd name="connsiteY37" fmla="*/ 257225 h 684817"/>
              <a:gd name="connsiteX38" fmla="*/ 2000250 w 3100388"/>
              <a:gd name="connsiteY38" fmla="*/ 562025 h 684817"/>
              <a:gd name="connsiteX39" fmla="*/ 2066925 w 3100388"/>
              <a:gd name="connsiteY39" fmla="*/ 666800 h 684817"/>
              <a:gd name="connsiteX40" fmla="*/ 2967038 w 3100388"/>
              <a:gd name="connsiteY40" fmla="*/ 214362 h 684817"/>
              <a:gd name="connsiteX41" fmla="*/ 3038475 w 3100388"/>
              <a:gd name="connsiteY41" fmla="*/ 157212 h 684817"/>
              <a:gd name="connsiteX42" fmla="*/ 3100388 w 3100388"/>
              <a:gd name="connsiteY42" fmla="*/ 104825 h 684817"/>
              <a:gd name="connsiteX0" fmla="*/ 0 w 3100388"/>
              <a:gd name="connsiteY0" fmla="*/ 109587 h 688666"/>
              <a:gd name="connsiteX1" fmla="*/ 76200 w 3100388"/>
              <a:gd name="connsiteY1" fmla="*/ 23862 h 688666"/>
              <a:gd name="connsiteX2" fmla="*/ 123825 w 3100388"/>
              <a:gd name="connsiteY2" fmla="*/ 50 h 688666"/>
              <a:gd name="connsiteX3" fmla="*/ 190500 w 3100388"/>
              <a:gd name="connsiteY3" fmla="*/ 19100 h 688666"/>
              <a:gd name="connsiteX4" fmla="*/ 233363 w 3100388"/>
              <a:gd name="connsiteY4" fmla="*/ 66725 h 688666"/>
              <a:gd name="connsiteX5" fmla="*/ 266700 w 3100388"/>
              <a:gd name="connsiteY5" fmla="*/ 142925 h 688666"/>
              <a:gd name="connsiteX6" fmla="*/ 300038 w 3100388"/>
              <a:gd name="connsiteY6" fmla="*/ 209600 h 688666"/>
              <a:gd name="connsiteX7" fmla="*/ 338138 w 3100388"/>
              <a:gd name="connsiteY7" fmla="*/ 261987 h 688666"/>
              <a:gd name="connsiteX8" fmla="*/ 400050 w 3100388"/>
              <a:gd name="connsiteY8" fmla="*/ 281037 h 688666"/>
              <a:gd name="connsiteX9" fmla="*/ 457200 w 3100388"/>
              <a:gd name="connsiteY9" fmla="*/ 252462 h 688666"/>
              <a:gd name="connsiteX10" fmla="*/ 519113 w 3100388"/>
              <a:gd name="connsiteY10" fmla="*/ 195312 h 688666"/>
              <a:gd name="connsiteX11" fmla="*/ 590550 w 3100388"/>
              <a:gd name="connsiteY11" fmla="*/ 138162 h 688666"/>
              <a:gd name="connsiteX12" fmla="*/ 633413 w 3100388"/>
              <a:gd name="connsiteY12" fmla="*/ 114350 h 688666"/>
              <a:gd name="connsiteX13" fmla="*/ 700088 w 3100388"/>
              <a:gd name="connsiteY13" fmla="*/ 119112 h 688666"/>
              <a:gd name="connsiteX14" fmla="*/ 742950 w 3100388"/>
              <a:gd name="connsiteY14" fmla="*/ 190550 h 688666"/>
              <a:gd name="connsiteX15" fmla="*/ 766763 w 3100388"/>
              <a:gd name="connsiteY15" fmla="*/ 242937 h 688666"/>
              <a:gd name="connsiteX16" fmla="*/ 790575 w 3100388"/>
              <a:gd name="connsiteY16" fmla="*/ 290562 h 688666"/>
              <a:gd name="connsiteX17" fmla="*/ 819150 w 3100388"/>
              <a:gd name="connsiteY17" fmla="*/ 338187 h 688666"/>
              <a:gd name="connsiteX18" fmla="*/ 852488 w 3100388"/>
              <a:gd name="connsiteY18" fmla="*/ 390575 h 688666"/>
              <a:gd name="connsiteX19" fmla="*/ 895350 w 3100388"/>
              <a:gd name="connsiteY19" fmla="*/ 462012 h 688666"/>
              <a:gd name="connsiteX20" fmla="*/ 942975 w 3100388"/>
              <a:gd name="connsiteY20" fmla="*/ 528687 h 688666"/>
              <a:gd name="connsiteX21" fmla="*/ 985838 w 3100388"/>
              <a:gd name="connsiteY21" fmla="*/ 547737 h 688666"/>
              <a:gd name="connsiteX22" fmla="*/ 1028700 w 3100388"/>
              <a:gd name="connsiteY22" fmla="*/ 533450 h 688666"/>
              <a:gd name="connsiteX23" fmla="*/ 1066800 w 3100388"/>
              <a:gd name="connsiteY23" fmla="*/ 423912 h 688666"/>
              <a:gd name="connsiteX24" fmla="*/ 1143000 w 3100388"/>
              <a:gd name="connsiteY24" fmla="*/ 171500 h 688666"/>
              <a:gd name="connsiteX25" fmla="*/ 1171575 w 3100388"/>
              <a:gd name="connsiteY25" fmla="*/ 109587 h 688666"/>
              <a:gd name="connsiteX26" fmla="*/ 1228725 w 3100388"/>
              <a:gd name="connsiteY26" fmla="*/ 76250 h 688666"/>
              <a:gd name="connsiteX27" fmla="*/ 1285875 w 3100388"/>
              <a:gd name="connsiteY27" fmla="*/ 85775 h 688666"/>
              <a:gd name="connsiteX28" fmla="*/ 1328738 w 3100388"/>
              <a:gd name="connsiteY28" fmla="*/ 128637 h 688666"/>
              <a:gd name="connsiteX29" fmla="*/ 1381125 w 3100388"/>
              <a:gd name="connsiteY29" fmla="*/ 214362 h 688666"/>
              <a:gd name="connsiteX30" fmla="*/ 1438275 w 3100388"/>
              <a:gd name="connsiteY30" fmla="*/ 271512 h 688666"/>
              <a:gd name="connsiteX31" fmla="*/ 1485900 w 3100388"/>
              <a:gd name="connsiteY31" fmla="*/ 295325 h 688666"/>
              <a:gd name="connsiteX32" fmla="*/ 1543050 w 3100388"/>
              <a:gd name="connsiteY32" fmla="*/ 266750 h 688666"/>
              <a:gd name="connsiteX33" fmla="*/ 1600200 w 3100388"/>
              <a:gd name="connsiteY33" fmla="*/ 204837 h 688666"/>
              <a:gd name="connsiteX34" fmla="*/ 1638300 w 3100388"/>
              <a:gd name="connsiteY34" fmla="*/ 157212 h 688666"/>
              <a:gd name="connsiteX35" fmla="*/ 1724025 w 3100388"/>
              <a:gd name="connsiteY35" fmla="*/ 157212 h 688666"/>
              <a:gd name="connsiteX36" fmla="*/ 1776413 w 3100388"/>
              <a:gd name="connsiteY36" fmla="*/ 200075 h 688666"/>
              <a:gd name="connsiteX37" fmla="*/ 1819275 w 3100388"/>
              <a:gd name="connsiteY37" fmla="*/ 257225 h 688666"/>
              <a:gd name="connsiteX38" fmla="*/ 2000250 w 3100388"/>
              <a:gd name="connsiteY38" fmla="*/ 562025 h 688666"/>
              <a:gd name="connsiteX39" fmla="*/ 2066925 w 3100388"/>
              <a:gd name="connsiteY39" fmla="*/ 666800 h 688666"/>
              <a:gd name="connsiteX40" fmla="*/ 3038475 w 3100388"/>
              <a:gd name="connsiteY40" fmla="*/ 157212 h 688666"/>
              <a:gd name="connsiteX41" fmla="*/ 3100388 w 3100388"/>
              <a:gd name="connsiteY41" fmla="*/ 104825 h 688666"/>
              <a:gd name="connsiteX0" fmla="*/ 0 w 3100388"/>
              <a:gd name="connsiteY0" fmla="*/ 109587 h 692252"/>
              <a:gd name="connsiteX1" fmla="*/ 76200 w 3100388"/>
              <a:gd name="connsiteY1" fmla="*/ 23862 h 692252"/>
              <a:gd name="connsiteX2" fmla="*/ 123825 w 3100388"/>
              <a:gd name="connsiteY2" fmla="*/ 50 h 692252"/>
              <a:gd name="connsiteX3" fmla="*/ 190500 w 3100388"/>
              <a:gd name="connsiteY3" fmla="*/ 19100 h 692252"/>
              <a:gd name="connsiteX4" fmla="*/ 233363 w 3100388"/>
              <a:gd name="connsiteY4" fmla="*/ 66725 h 692252"/>
              <a:gd name="connsiteX5" fmla="*/ 266700 w 3100388"/>
              <a:gd name="connsiteY5" fmla="*/ 142925 h 692252"/>
              <a:gd name="connsiteX6" fmla="*/ 300038 w 3100388"/>
              <a:gd name="connsiteY6" fmla="*/ 209600 h 692252"/>
              <a:gd name="connsiteX7" fmla="*/ 338138 w 3100388"/>
              <a:gd name="connsiteY7" fmla="*/ 261987 h 692252"/>
              <a:gd name="connsiteX8" fmla="*/ 400050 w 3100388"/>
              <a:gd name="connsiteY8" fmla="*/ 281037 h 692252"/>
              <a:gd name="connsiteX9" fmla="*/ 457200 w 3100388"/>
              <a:gd name="connsiteY9" fmla="*/ 252462 h 692252"/>
              <a:gd name="connsiteX10" fmla="*/ 519113 w 3100388"/>
              <a:gd name="connsiteY10" fmla="*/ 195312 h 692252"/>
              <a:gd name="connsiteX11" fmla="*/ 590550 w 3100388"/>
              <a:gd name="connsiteY11" fmla="*/ 138162 h 692252"/>
              <a:gd name="connsiteX12" fmla="*/ 633413 w 3100388"/>
              <a:gd name="connsiteY12" fmla="*/ 114350 h 692252"/>
              <a:gd name="connsiteX13" fmla="*/ 700088 w 3100388"/>
              <a:gd name="connsiteY13" fmla="*/ 119112 h 692252"/>
              <a:gd name="connsiteX14" fmla="*/ 742950 w 3100388"/>
              <a:gd name="connsiteY14" fmla="*/ 190550 h 692252"/>
              <a:gd name="connsiteX15" fmla="*/ 766763 w 3100388"/>
              <a:gd name="connsiteY15" fmla="*/ 242937 h 692252"/>
              <a:gd name="connsiteX16" fmla="*/ 790575 w 3100388"/>
              <a:gd name="connsiteY16" fmla="*/ 290562 h 692252"/>
              <a:gd name="connsiteX17" fmla="*/ 819150 w 3100388"/>
              <a:gd name="connsiteY17" fmla="*/ 338187 h 692252"/>
              <a:gd name="connsiteX18" fmla="*/ 852488 w 3100388"/>
              <a:gd name="connsiteY18" fmla="*/ 390575 h 692252"/>
              <a:gd name="connsiteX19" fmla="*/ 895350 w 3100388"/>
              <a:gd name="connsiteY19" fmla="*/ 462012 h 692252"/>
              <a:gd name="connsiteX20" fmla="*/ 942975 w 3100388"/>
              <a:gd name="connsiteY20" fmla="*/ 528687 h 692252"/>
              <a:gd name="connsiteX21" fmla="*/ 985838 w 3100388"/>
              <a:gd name="connsiteY21" fmla="*/ 547737 h 692252"/>
              <a:gd name="connsiteX22" fmla="*/ 1028700 w 3100388"/>
              <a:gd name="connsiteY22" fmla="*/ 533450 h 692252"/>
              <a:gd name="connsiteX23" fmla="*/ 1066800 w 3100388"/>
              <a:gd name="connsiteY23" fmla="*/ 423912 h 692252"/>
              <a:gd name="connsiteX24" fmla="*/ 1143000 w 3100388"/>
              <a:gd name="connsiteY24" fmla="*/ 171500 h 692252"/>
              <a:gd name="connsiteX25" fmla="*/ 1171575 w 3100388"/>
              <a:gd name="connsiteY25" fmla="*/ 109587 h 692252"/>
              <a:gd name="connsiteX26" fmla="*/ 1228725 w 3100388"/>
              <a:gd name="connsiteY26" fmla="*/ 76250 h 692252"/>
              <a:gd name="connsiteX27" fmla="*/ 1285875 w 3100388"/>
              <a:gd name="connsiteY27" fmla="*/ 85775 h 692252"/>
              <a:gd name="connsiteX28" fmla="*/ 1328738 w 3100388"/>
              <a:gd name="connsiteY28" fmla="*/ 128637 h 692252"/>
              <a:gd name="connsiteX29" fmla="*/ 1381125 w 3100388"/>
              <a:gd name="connsiteY29" fmla="*/ 214362 h 692252"/>
              <a:gd name="connsiteX30" fmla="*/ 1438275 w 3100388"/>
              <a:gd name="connsiteY30" fmla="*/ 271512 h 692252"/>
              <a:gd name="connsiteX31" fmla="*/ 1485900 w 3100388"/>
              <a:gd name="connsiteY31" fmla="*/ 295325 h 692252"/>
              <a:gd name="connsiteX32" fmla="*/ 1543050 w 3100388"/>
              <a:gd name="connsiteY32" fmla="*/ 266750 h 692252"/>
              <a:gd name="connsiteX33" fmla="*/ 1600200 w 3100388"/>
              <a:gd name="connsiteY33" fmla="*/ 204837 h 692252"/>
              <a:gd name="connsiteX34" fmla="*/ 1638300 w 3100388"/>
              <a:gd name="connsiteY34" fmla="*/ 157212 h 692252"/>
              <a:gd name="connsiteX35" fmla="*/ 1724025 w 3100388"/>
              <a:gd name="connsiteY35" fmla="*/ 157212 h 692252"/>
              <a:gd name="connsiteX36" fmla="*/ 1776413 w 3100388"/>
              <a:gd name="connsiteY36" fmla="*/ 200075 h 692252"/>
              <a:gd name="connsiteX37" fmla="*/ 1819275 w 3100388"/>
              <a:gd name="connsiteY37" fmla="*/ 257225 h 692252"/>
              <a:gd name="connsiteX38" fmla="*/ 2000250 w 3100388"/>
              <a:gd name="connsiteY38" fmla="*/ 562025 h 692252"/>
              <a:gd name="connsiteX39" fmla="*/ 2066925 w 3100388"/>
              <a:gd name="connsiteY39" fmla="*/ 666800 h 692252"/>
              <a:gd name="connsiteX40" fmla="*/ 3100388 w 3100388"/>
              <a:gd name="connsiteY40" fmla="*/ 104825 h 692252"/>
              <a:gd name="connsiteX0" fmla="*/ 0 w 2066925"/>
              <a:gd name="connsiteY0" fmla="*/ 109587 h 692252"/>
              <a:gd name="connsiteX1" fmla="*/ 76200 w 2066925"/>
              <a:gd name="connsiteY1" fmla="*/ 23862 h 692252"/>
              <a:gd name="connsiteX2" fmla="*/ 123825 w 2066925"/>
              <a:gd name="connsiteY2" fmla="*/ 50 h 692252"/>
              <a:gd name="connsiteX3" fmla="*/ 190500 w 2066925"/>
              <a:gd name="connsiteY3" fmla="*/ 19100 h 692252"/>
              <a:gd name="connsiteX4" fmla="*/ 233363 w 2066925"/>
              <a:gd name="connsiteY4" fmla="*/ 66725 h 692252"/>
              <a:gd name="connsiteX5" fmla="*/ 266700 w 2066925"/>
              <a:gd name="connsiteY5" fmla="*/ 142925 h 692252"/>
              <a:gd name="connsiteX6" fmla="*/ 300038 w 2066925"/>
              <a:gd name="connsiteY6" fmla="*/ 209600 h 692252"/>
              <a:gd name="connsiteX7" fmla="*/ 338138 w 2066925"/>
              <a:gd name="connsiteY7" fmla="*/ 261987 h 692252"/>
              <a:gd name="connsiteX8" fmla="*/ 400050 w 2066925"/>
              <a:gd name="connsiteY8" fmla="*/ 281037 h 692252"/>
              <a:gd name="connsiteX9" fmla="*/ 457200 w 2066925"/>
              <a:gd name="connsiteY9" fmla="*/ 252462 h 692252"/>
              <a:gd name="connsiteX10" fmla="*/ 519113 w 2066925"/>
              <a:gd name="connsiteY10" fmla="*/ 195312 h 692252"/>
              <a:gd name="connsiteX11" fmla="*/ 590550 w 2066925"/>
              <a:gd name="connsiteY11" fmla="*/ 138162 h 692252"/>
              <a:gd name="connsiteX12" fmla="*/ 633413 w 2066925"/>
              <a:gd name="connsiteY12" fmla="*/ 114350 h 692252"/>
              <a:gd name="connsiteX13" fmla="*/ 700088 w 2066925"/>
              <a:gd name="connsiteY13" fmla="*/ 119112 h 692252"/>
              <a:gd name="connsiteX14" fmla="*/ 742950 w 2066925"/>
              <a:gd name="connsiteY14" fmla="*/ 190550 h 692252"/>
              <a:gd name="connsiteX15" fmla="*/ 766763 w 2066925"/>
              <a:gd name="connsiteY15" fmla="*/ 242937 h 692252"/>
              <a:gd name="connsiteX16" fmla="*/ 790575 w 2066925"/>
              <a:gd name="connsiteY16" fmla="*/ 290562 h 692252"/>
              <a:gd name="connsiteX17" fmla="*/ 819150 w 2066925"/>
              <a:gd name="connsiteY17" fmla="*/ 338187 h 692252"/>
              <a:gd name="connsiteX18" fmla="*/ 852488 w 2066925"/>
              <a:gd name="connsiteY18" fmla="*/ 390575 h 692252"/>
              <a:gd name="connsiteX19" fmla="*/ 895350 w 2066925"/>
              <a:gd name="connsiteY19" fmla="*/ 462012 h 692252"/>
              <a:gd name="connsiteX20" fmla="*/ 942975 w 2066925"/>
              <a:gd name="connsiteY20" fmla="*/ 528687 h 692252"/>
              <a:gd name="connsiteX21" fmla="*/ 985838 w 2066925"/>
              <a:gd name="connsiteY21" fmla="*/ 547737 h 692252"/>
              <a:gd name="connsiteX22" fmla="*/ 1028700 w 2066925"/>
              <a:gd name="connsiteY22" fmla="*/ 533450 h 692252"/>
              <a:gd name="connsiteX23" fmla="*/ 1066800 w 2066925"/>
              <a:gd name="connsiteY23" fmla="*/ 423912 h 692252"/>
              <a:gd name="connsiteX24" fmla="*/ 1143000 w 2066925"/>
              <a:gd name="connsiteY24" fmla="*/ 171500 h 692252"/>
              <a:gd name="connsiteX25" fmla="*/ 1171575 w 2066925"/>
              <a:gd name="connsiteY25" fmla="*/ 109587 h 692252"/>
              <a:gd name="connsiteX26" fmla="*/ 1228725 w 2066925"/>
              <a:gd name="connsiteY26" fmla="*/ 76250 h 692252"/>
              <a:gd name="connsiteX27" fmla="*/ 1285875 w 2066925"/>
              <a:gd name="connsiteY27" fmla="*/ 85775 h 692252"/>
              <a:gd name="connsiteX28" fmla="*/ 1328738 w 2066925"/>
              <a:gd name="connsiteY28" fmla="*/ 128637 h 692252"/>
              <a:gd name="connsiteX29" fmla="*/ 1381125 w 2066925"/>
              <a:gd name="connsiteY29" fmla="*/ 214362 h 692252"/>
              <a:gd name="connsiteX30" fmla="*/ 1438275 w 2066925"/>
              <a:gd name="connsiteY30" fmla="*/ 271512 h 692252"/>
              <a:gd name="connsiteX31" fmla="*/ 1485900 w 2066925"/>
              <a:gd name="connsiteY31" fmla="*/ 295325 h 692252"/>
              <a:gd name="connsiteX32" fmla="*/ 1543050 w 2066925"/>
              <a:gd name="connsiteY32" fmla="*/ 266750 h 692252"/>
              <a:gd name="connsiteX33" fmla="*/ 1600200 w 2066925"/>
              <a:gd name="connsiteY33" fmla="*/ 204837 h 692252"/>
              <a:gd name="connsiteX34" fmla="*/ 1638300 w 2066925"/>
              <a:gd name="connsiteY34" fmla="*/ 157212 h 692252"/>
              <a:gd name="connsiteX35" fmla="*/ 1724025 w 2066925"/>
              <a:gd name="connsiteY35" fmla="*/ 157212 h 692252"/>
              <a:gd name="connsiteX36" fmla="*/ 1776413 w 2066925"/>
              <a:gd name="connsiteY36" fmla="*/ 200075 h 692252"/>
              <a:gd name="connsiteX37" fmla="*/ 1819275 w 2066925"/>
              <a:gd name="connsiteY37" fmla="*/ 257225 h 692252"/>
              <a:gd name="connsiteX38" fmla="*/ 2000250 w 2066925"/>
              <a:gd name="connsiteY38" fmla="*/ 562025 h 692252"/>
              <a:gd name="connsiteX39" fmla="*/ 2066925 w 2066925"/>
              <a:gd name="connsiteY39" fmla="*/ 666800 h 692252"/>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38300 w 2000250"/>
              <a:gd name="connsiteY34" fmla="*/ 157212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2000250 w 2000250"/>
              <a:gd name="connsiteY38" fmla="*/ 562025 h 562025"/>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38300 w 2000250"/>
              <a:gd name="connsiteY34" fmla="*/ 157212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1913450 w 2000250"/>
              <a:gd name="connsiteY38" fmla="*/ 466775 h 562025"/>
              <a:gd name="connsiteX39" fmla="*/ 2000250 w 2000250"/>
              <a:gd name="connsiteY39" fmla="*/ 562025 h 562025"/>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52947 w 2000250"/>
              <a:gd name="connsiteY34" fmla="*/ 166737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1913450 w 2000250"/>
              <a:gd name="connsiteY38" fmla="*/ 466775 h 562025"/>
              <a:gd name="connsiteX39" fmla="*/ 2000250 w 2000250"/>
              <a:gd name="connsiteY39"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514350 w 1924050"/>
              <a:gd name="connsiteY10" fmla="*/ 138162 h 562025"/>
              <a:gd name="connsiteX11" fmla="*/ 557213 w 1924050"/>
              <a:gd name="connsiteY11" fmla="*/ 114350 h 562025"/>
              <a:gd name="connsiteX12" fmla="*/ 623888 w 1924050"/>
              <a:gd name="connsiteY12" fmla="*/ 119112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19112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9086 w 1924050"/>
              <a:gd name="connsiteY35" fmla="*/ 195313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9086 w 1924050"/>
              <a:gd name="connsiteY35" fmla="*/ 195313 h 562025"/>
              <a:gd name="connsiteX36" fmla="*/ 1743075 w 1924050"/>
              <a:gd name="connsiteY36" fmla="*/ 257225 h 562025"/>
              <a:gd name="connsiteX37" fmla="*/ 1773222 w 1924050"/>
              <a:gd name="connsiteY37" fmla="*/ 354856 h 562025"/>
              <a:gd name="connsiteX38" fmla="*/ 1837250 w 1924050"/>
              <a:gd name="connsiteY38" fmla="*/ 466775 h 562025"/>
              <a:gd name="connsiteX39" fmla="*/ 1924050 w 1924050"/>
              <a:gd name="connsiteY39" fmla="*/ 562025 h 5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4050" h="562025">
                <a:moveTo>
                  <a:pt x="0" y="23862"/>
                </a:moveTo>
                <a:cubicBezTo>
                  <a:pt x="20637" y="5606"/>
                  <a:pt x="28575" y="844"/>
                  <a:pt x="47625" y="50"/>
                </a:cubicBezTo>
                <a:cubicBezTo>
                  <a:pt x="66675" y="-744"/>
                  <a:pt x="96044" y="7987"/>
                  <a:pt x="114300" y="19100"/>
                </a:cubicBezTo>
                <a:cubicBezTo>
                  <a:pt x="132556" y="30212"/>
                  <a:pt x="144463" y="46088"/>
                  <a:pt x="157163" y="66725"/>
                </a:cubicBezTo>
                <a:cubicBezTo>
                  <a:pt x="169863" y="87362"/>
                  <a:pt x="179388" y="119113"/>
                  <a:pt x="190500" y="142925"/>
                </a:cubicBezTo>
                <a:cubicBezTo>
                  <a:pt x="201613" y="166738"/>
                  <a:pt x="211932" y="189756"/>
                  <a:pt x="223838" y="209600"/>
                </a:cubicBezTo>
                <a:cubicBezTo>
                  <a:pt x="235744" y="229444"/>
                  <a:pt x="245269" y="250081"/>
                  <a:pt x="261938" y="261987"/>
                </a:cubicBezTo>
                <a:cubicBezTo>
                  <a:pt x="278607" y="273893"/>
                  <a:pt x="304006" y="282625"/>
                  <a:pt x="323850" y="281037"/>
                </a:cubicBezTo>
                <a:cubicBezTo>
                  <a:pt x="343694" y="279450"/>
                  <a:pt x="361156" y="266749"/>
                  <a:pt x="381000" y="252462"/>
                </a:cubicBezTo>
                <a:cubicBezTo>
                  <a:pt x="400844" y="238175"/>
                  <a:pt x="423645" y="213568"/>
                  <a:pt x="442913" y="195312"/>
                </a:cubicBezTo>
                <a:cubicBezTo>
                  <a:pt x="462181" y="177056"/>
                  <a:pt x="477556" y="156418"/>
                  <a:pt x="496606" y="142924"/>
                </a:cubicBezTo>
                <a:cubicBezTo>
                  <a:pt x="515656" y="129430"/>
                  <a:pt x="535999" y="116334"/>
                  <a:pt x="557213" y="114350"/>
                </a:cubicBezTo>
                <a:cubicBezTo>
                  <a:pt x="578427" y="112366"/>
                  <a:pt x="605632" y="118319"/>
                  <a:pt x="623888" y="131019"/>
                </a:cubicBezTo>
                <a:cubicBezTo>
                  <a:pt x="642144" y="143719"/>
                  <a:pt x="655638" y="171897"/>
                  <a:pt x="666750" y="190550"/>
                </a:cubicBezTo>
                <a:cubicBezTo>
                  <a:pt x="677862" y="209203"/>
                  <a:pt x="682626" y="226268"/>
                  <a:pt x="690563" y="242937"/>
                </a:cubicBezTo>
                <a:cubicBezTo>
                  <a:pt x="698500" y="259606"/>
                  <a:pt x="705644" y="274687"/>
                  <a:pt x="714375" y="290562"/>
                </a:cubicBezTo>
                <a:cubicBezTo>
                  <a:pt x="723106" y="306437"/>
                  <a:pt x="732631" y="321518"/>
                  <a:pt x="742950" y="338187"/>
                </a:cubicBezTo>
                <a:cubicBezTo>
                  <a:pt x="753269" y="354856"/>
                  <a:pt x="763588" y="369938"/>
                  <a:pt x="776288" y="390575"/>
                </a:cubicBezTo>
                <a:cubicBezTo>
                  <a:pt x="788988" y="411212"/>
                  <a:pt x="804069" y="438993"/>
                  <a:pt x="819150" y="462012"/>
                </a:cubicBezTo>
                <a:cubicBezTo>
                  <a:pt x="834231" y="485031"/>
                  <a:pt x="851694" y="514400"/>
                  <a:pt x="866775" y="528687"/>
                </a:cubicBezTo>
                <a:cubicBezTo>
                  <a:pt x="881856" y="542975"/>
                  <a:pt x="895351" y="546943"/>
                  <a:pt x="909638" y="547737"/>
                </a:cubicBezTo>
                <a:cubicBezTo>
                  <a:pt x="923925" y="548531"/>
                  <a:pt x="939006" y="554087"/>
                  <a:pt x="952500" y="533450"/>
                </a:cubicBezTo>
                <a:cubicBezTo>
                  <a:pt x="965994" y="512813"/>
                  <a:pt x="971550" y="484237"/>
                  <a:pt x="990600" y="423912"/>
                </a:cubicBezTo>
                <a:cubicBezTo>
                  <a:pt x="1009650" y="363587"/>
                  <a:pt x="1049338" y="223887"/>
                  <a:pt x="1066800" y="171500"/>
                </a:cubicBezTo>
                <a:cubicBezTo>
                  <a:pt x="1084262" y="119113"/>
                  <a:pt x="1081088" y="125462"/>
                  <a:pt x="1095375" y="109587"/>
                </a:cubicBezTo>
                <a:cubicBezTo>
                  <a:pt x="1109663" y="93712"/>
                  <a:pt x="1133475" y="80219"/>
                  <a:pt x="1152525" y="76250"/>
                </a:cubicBezTo>
                <a:cubicBezTo>
                  <a:pt x="1171575" y="72281"/>
                  <a:pt x="1193006" y="77044"/>
                  <a:pt x="1209675" y="85775"/>
                </a:cubicBezTo>
                <a:cubicBezTo>
                  <a:pt x="1226344" y="94506"/>
                  <a:pt x="1236663" y="107206"/>
                  <a:pt x="1252538" y="128637"/>
                </a:cubicBezTo>
                <a:cubicBezTo>
                  <a:pt x="1268413" y="150068"/>
                  <a:pt x="1289133" y="190550"/>
                  <a:pt x="1304925" y="214362"/>
                </a:cubicBezTo>
                <a:cubicBezTo>
                  <a:pt x="1320717" y="238175"/>
                  <a:pt x="1329826" y="258018"/>
                  <a:pt x="1347288" y="271512"/>
                </a:cubicBezTo>
                <a:cubicBezTo>
                  <a:pt x="1364750" y="285006"/>
                  <a:pt x="1389773" y="296119"/>
                  <a:pt x="1409700" y="295325"/>
                </a:cubicBezTo>
                <a:cubicBezTo>
                  <a:pt x="1429627" y="294531"/>
                  <a:pt x="1447800" y="281831"/>
                  <a:pt x="1466850" y="266750"/>
                </a:cubicBezTo>
                <a:cubicBezTo>
                  <a:pt x="1485900" y="251669"/>
                  <a:pt x="1505684" y="221506"/>
                  <a:pt x="1524000" y="204837"/>
                </a:cubicBezTo>
                <a:cubicBezTo>
                  <a:pt x="1542316" y="188168"/>
                  <a:pt x="1556110" y="174675"/>
                  <a:pt x="1576747" y="166737"/>
                </a:cubicBezTo>
                <a:cubicBezTo>
                  <a:pt x="1597385" y="158800"/>
                  <a:pt x="1625769" y="152449"/>
                  <a:pt x="1647825" y="157212"/>
                </a:cubicBezTo>
                <a:cubicBezTo>
                  <a:pt x="1669881" y="161975"/>
                  <a:pt x="1693211" y="178644"/>
                  <a:pt x="1709086" y="195313"/>
                </a:cubicBezTo>
                <a:cubicBezTo>
                  <a:pt x="1724961" y="211982"/>
                  <a:pt x="1732386" y="230635"/>
                  <a:pt x="1743075" y="257225"/>
                </a:cubicBezTo>
                <a:cubicBezTo>
                  <a:pt x="1753764" y="283815"/>
                  <a:pt x="1757526" y="319931"/>
                  <a:pt x="1773222" y="354856"/>
                </a:cubicBezTo>
                <a:cubicBezTo>
                  <a:pt x="1788918" y="389781"/>
                  <a:pt x="1812605" y="430660"/>
                  <a:pt x="1837250" y="466775"/>
                </a:cubicBezTo>
                <a:cubicBezTo>
                  <a:pt x="1867412" y="517575"/>
                  <a:pt x="1915280" y="546150"/>
                  <a:pt x="1924050" y="562025"/>
                </a:cubicBezTo>
              </a:path>
            </a:pathLst>
          </a:cu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152694" y="3960470"/>
            <a:ext cx="2076574" cy="0"/>
          </a:xfrm>
          <a:prstGeom prst="line">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88645" y="3950870"/>
            <a:ext cx="729013" cy="0"/>
          </a:xfrm>
          <a:prstGeom prst="line">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180"/>
          <p:cNvSpPr>
            <a:spLocks noChangeArrowheads="1"/>
          </p:cNvSpPr>
          <p:nvPr/>
        </p:nvSpPr>
        <p:spPr bwMode="auto">
          <a:xfrm>
            <a:off x="2852637" y="3227629"/>
            <a:ext cx="424069"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900" i="1" dirty="0">
                <a:solidFill>
                  <a:srgbClr val="000000"/>
                </a:solidFill>
                <a:latin typeface="Times New Roman" panose="02020603050405020304" pitchFamily="18" charset="0"/>
                <a:cs typeface="Times New Roman" panose="02020603050405020304" pitchFamily="18" charset="0"/>
              </a:rPr>
              <a:t>x</a:t>
            </a:r>
            <a:r>
              <a:rPr lang="en-US" altLang="en-US" sz="1900" dirty="0">
                <a:solidFill>
                  <a:srgbClr val="000000"/>
                </a:solidFill>
                <a:latin typeface="Times New Roman" panose="02020603050405020304" pitchFamily="18" charset="0"/>
                <a:cs typeface="Times New Roman" panose="02020603050405020304" pitchFamily="18" charset="0"/>
              </a:rPr>
              <a:t>(</a:t>
            </a:r>
            <a:r>
              <a:rPr lang="en-US" altLang="en-US" sz="1900" i="1" dirty="0">
                <a:solidFill>
                  <a:srgbClr val="000000"/>
                </a:solidFill>
                <a:latin typeface="Times New Roman" panose="02020603050405020304" pitchFamily="18" charset="0"/>
                <a:cs typeface="Times New Roman" panose="02020603050405020304" pitchFamily="18" charset="0"/>
              </a:rPr>
              <a:t>t</a:t>
            </a:r>
            <a:r>
              <a:rPr lang="en-US" altLang="en-US" sz="1900" dirty="0">
                <a:solidFill>
                  <a:srgbClr val="000000"/>
                </a:solidFill>
                <a:latin typeface="Times New Roman" panose="02020603050405020304" pitchFamily="18" charset="0"/>
                <a:cs typeface="Times New Roman" panose="02020603050405020304" pitchFamily="18" charset="0"/>
              </a:rPr>
              <a:t>)</a:t>
            </a:r>
            <a:endPar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183"/>
          <p:cNvSpPr>
            <a:spLocks noChangeArrowheads="1"/>
          </p:cNvSpPr>
          <p:nvPr/>
        </p:nvSpPr>
        <p:spPr bwMode="auto">
          <a:xfrm>
            <a:off x="5537198" y="4383591"/>
            <a:ext cx="119532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2000" dirty="0">
                <a:solidFill>
                  <a:srgbClr val="000000"/>
                </a:solidFill>
                <a:latin typeface="+mn-lt"/>
                <a:cs typeface="Times New Roman" panose="02020603050405020304" pitchFamily="18" charset="0"/>
              </a:rPr>
              <a:t>quantize</a:t>
            </a:r>
            <a:endParaRPr kumimoji="0" lang="en-US" altLang="en-US" sz="2000" b="0" i="0" u="none" strike="noStrike" cap="none" normalizeH="0" baseline="0" dirty="0">
              <a:ln>
                <a:noFill/>
              </a:ln>
              <a:solidFill>
                <a:schemeClr val="tx1"/>
              </a:solidFill>
              <a:effectLst/>
              <a:latin typeface="+mn-lt"/>
              <a:cs typeface="Times New Roman" panose="02020603050405020304" pitchFamily="18" charset="0"/>
            </a:endParaRPr>
          </a:p>
        </p:txBody>
      </p:sp>
      <p:cxnSp>
        <p:nvCxnSpPr>
          <p:cNvPr id="9" name="Straight Connector 8"/>
          <p:cNvCxnSpPr/>
          <p:nvPr/>
        </p:nvCxnSpPr>
        <p:spPr>
          <a:xfrm>
            <a:off x="6736880" y="3954730"/>
            <a:ext cx="729013" cy="0"/>
          </a:xfrm>
          <a:prstGeom prst="line">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7703571" y="3423260"/>
            <a:ext cx="1925444" cy="826270"/>
          </a:xfrm>
          <a:custGeom>
            <a:avLst/>
            <a:gdLst>
              <a:gd name="connsiteX0" fmla="*/ 0 w 3100388"/>
              <a:gd name="connsiteY0" fmla="*/ 109587 h 719523"/>
              <a:gd name="connsiteX1" fmla="*/ 76200 w 3100388"/>
              <a:gd name="connsiteY1" fmla="*/ 23862 h 719523"/>
              <a:gd name="connsiteX2" fmla="*/ 123825 w 3100388"/>
              <a:gd name="connsiteY2" fmla="*/ 50 h 719523"/>
              <a:gd name="connsiteX3" fmla="*/ 190500 w 3100388"/>
              <a:gd name="connsiteY3" fmla="*/ 19100 h 719523"/>
              <a:gd name="connsiteX4" fmla="*/ 233363 w 3100388"/>
              <a:gd name="connsiteY4" fmla="*/ 66725 h 719523"/>
              <a:gd name="connsiteX5" fmla="*/ 266700 w 3100388"/>
              <a:gd name="connsiteY5" fmla="*/ 142925 h 719523"/>
              <a:gd name="connsiteX6" fmla="*/ 300038 w 3100388"/>
              <a:gd name="connsiteY6" fmla="*/ 209600 h 719523"/>
              <a:gd name="connsiteX7" fmla="*/ 338138 w 3100388"/>
              <a:gd name="connsiteY7" fmla="*/ 261987 h 719523"/>
              <a:gd name="connsiteX8" fmla="*/ 400050 w 3100388"/>
              <a:gd name="connsiteY8" fmla="*/ 281037 h 719523"/>
              <a:gd name="connsiteX9" fmla="*/ 457200 w 3100388"/>
              <a:gd name="connsiteY9" fmla="*/ 252462 h 719523"/>
              <a:gd name="connsiteX10" fmla="*/ 519113 w 3100388"/>
              <a:gd name="connsiteY10" fmla="*/ 195312 h 719523"/>
              <a:gd name="connsiteX11" fmla="*/ 590550 w 3100388"/>
              <a:gd name="connsiteY11" fmla="*/ 138162 h 719523"/>
              <a:gd name="connsiteX12" fmla="*/ 633413 w 3100388"/>
              <a:gd name="connsiteY12" fmla="*/ 114350 h 719523"/>
              <a:gd name="connsiteX13" fmla="*/ 700088 w 3100388"/>
              <a:gd name="connsiteY13" fmla="*/ 119112 h 719523"/>
              <a:gd name="connsiteX14" fmla="*/ 742950 w 3100388"/>
              <a:gd name="connsiteY14" fmla="*/ 190550 h 719523"/>
              <a:gd name="connsiteX15" fmla="*/ 766763 w 3100388"/>
              <a:gd name="connsiteY15" fmla="*/ 242937 h 719523"/>
              <a:gd name="connsiteX16" fmla="*/ 790575 w 3100388"/>
              <a:gd name="connsiteY16" fmla="*/ 290562 h 719523"/>
              <a:gd name="connsiteX17" fmla="*/ 819150 w 3100388"/>
              <a:gd name="connsiteY17" fmla="*/ 338187 h 719523"/>
              <a:gd name="connsiteX18" fmla="*/ 852488 w 3100388"/>
              <a:gd name="connsiteY18" fmla="*/ 390575 h 719523"/>
              <a:gd name="connsiteX19" fmla="*/ 895350 w 3100388"/>
              <a:gd name="connsiteY19" fmla="*/ 462012 h 719523"/>
              <a:gd name="connsiteX20" fmla="*/ 942975 w 3100388"/>
              <a:gd name="connsiteY20" fmla="*/ 528687 h 719523"/>
              <a:gd name="connsiteX21" fmla="*/ 985838 w 3100388"/>
              <a:gd name="connsiteY21" fmla="*/ 547737 h 719523"/>
              <a:gd name="connsiteX22" fmla="*/ 1028700 w 3100388"/>
              <a:gd name="connsiteY22" fmla="*/ 533450 h 719523"/>
              <a:gd name="connsiteX23" fmla="*/ 1066800 w 3100388"/>
              <a:gd name="connsiteY23" fmla="*/ 423912 h 719523"/>
              <a:gd name="connsiteX24" fmla="*/ 1143000 w 3100388"/>
              <a:gd name="connsiteY24" fmla="*/ 171500 h 719523"/>
              <a:gd name="connsiteX25" fmla="*/ 1171575 w 3100388"/>
              <a:gd name="connsiteY25" fmla="*/ 109587 h 719523"/>
              <a:gd name="connsiteX26" fmla="*/ 1228725 w 3100388"/>
              <a:gd name="connsiteY26" fmla="*/ 76250 h 719523"/>
              <a:gd name="connsiteX27" fmla="*/ 1285875 w 3100388"/>
              <a:gd name="connsiteY27" fmla="*/ 85775 h 719523"/>
              <a:gd name="connsiteX28" fmla="*/ 1328738 w 3100388"/>
              <a:gd name="connsiteY28" fmla="*/ 128637 h 719523"/>
              <a:gd name="connsiteX29" fmla="*/ 1381125 w 3100388"/>
              <a:gd name="connsiteY29" fmla="*/ 214362 h 719523"/>
              <a:gd name="connsiteX30" fmla="*/ 1438275 w 3100388"/>
              <a:gd name="connsiteY30" fmla="*/ 271512 h 719523"/>
              <a:gd name="connsiteX31" fmla="*/ 1485900 w 3100388"/>
              <a:gd name="connsiteY31" fmla="*/ 295325 h 719523"/>
              <a:gd name="connsiteX32" fmla="*/ 1543050 w 3100388"/>
              <a:gd name="connsiteY32" fmla="*/ 266750 h 719523"/>
              <a:gd name="connsiteX33" fmla="*/ 1600200 w 3100388"/>
              <a:gd name="connsiteY33" fmla="*/ 204837 h 719523"/>
              <a:gd name="connsiteX34" fmla="*/ 1638300 w 3100388"/>
              <a:gd name="connsiteY34" fmla="*/ 157212 h 719523"/>
              <a:gd name="connsiteX35" fmla="*/ 1724025 w 3100388"/>
              <a:gd name="connsiteY35" fmla="*/ 157212 h 719523"/>
              <a:gd name="connsiteX36" fmla="*/ 1776413 w 3100388"/>
              <a:gd name="connsiteY36" fmla="*/ 200075 h 719523"/>
              <a:gd name="connsiteX37" fmla="*/ 1819275 w 3100388"/>
              <a:gd name="connsiteY37" fmla="*/ 257225 h 719523"/>
              <a:gd name="connsiteX38" fmla="*/ 2000250 w 3100388"/>
              <a:gd name="connsiteY38" fmla="*/ 562025 h 719523"/>
              <a:gd name="connsiteX39" fmla="*/ 2066925 w 3100388"/>
              <a:gd name="connsiteY39" fmla="*/ 666800 h 719523"/>
              <a:gd name="connsiteX40" fmla="*/ 2124075 w 3100388"/>
              <a:gd name="connsiteY40" fmla="*/ 714425 h 719523"/>
              <a:gd name="connsiteX41" fmla="*/ 2195513 w 3100388"/>
              <a:gd name="connsiteY41" fmla="*/ 714425 h 719523"/>
              <a:gd name="connsiteX42" fmla="*/ 2252663 w 3100388"/>
              <a:gd name="connsiteY42" fmla="*/ 681087 h 719523"/>
              <a:gd name="connsiteX43" fmla="*/ 2290763 w 3100388"/>
              <a:gd name="connsiteY43" fmla="*/ 604887 h 719523"/>
              <a:gd name="connsiteX44" fmla="*/ 2347913 w 3100388"/>
              <a:gd name="connsiteY44" fmla="*/ 490587 h 719523"/>
              <a:gd name="connsiteX45" fmla="*/ 2495550 w 3100388"/>
              <a:gd name="connsiteY45" fmla="*/ 166737 h 719523"/>
              <a:gd name="connsiteX46" fmla="*/ 2538413 w 3100388"/>
              <a:gd name="connsiteY46" fmla="*/ 100062 h 719523"/>
              <a:gd name="connsiteX47" fmla="*/ 2590800 w 3100388"/>
              <a:gd name="connsiteY47" fmla="*/ 81012 h 719523"/>
              <a:gd name="connsiteX48" fmla="*/ 2662238 w 3100388"/>
              <a:gd name="connsiteY48" fmla="*/ 85775 h 719523"/>
              <a:gd name="connsiteX49" fmla="*/ 2714625 w 3100388"/>
              <a:gd name="connsiteY49" fmla="*/ 123875 h 719523"/>
              <a:gd name="connsiteX50" fmla="*/ 2833688 w 3100388"/>
              <a:gd name="connsiteY50" fmla="*/ 204837 h 719523"/>
              <a:gd name="connsiteX51" fmla="*/ 2900363 w 3100388"/>
              <a:gd name="connsiteY51" fmla="*/ 223887 h 719523"/>
              <a:gd name="connsiteX52" fmla="*/ 2967038 w 3100388"/>
              <a:gd name="connsiteY52" fmla="*/ 214362 h 719523"/>
              <a:gd name="connsiteX53" fmla="*/ 3038475 w 3100388"/>
              <a:gd name="connsiteY53" fmla="*/ 157212 h 719523"/>
              <a:gd name="connsiteX54" fmla="*/ 3100388 w 3100388"/>
              <a:gd name="connsiteY54" fmla="*/ 104825 h 719523"/>
              <a:gd name="connsiteX0" fmla="*/ 0 w 3100388"/>
              <a:gd name="connsiteY0" fmla="*/ 109587 h 714643"/>
              <a:gd name="connsiteX1" fmla="*/ 76200 w 3100388"/>
              <a:gd name="connsiteY1" fmla="*/ 23862 h 714643"/>
              <a:gd name="connsiteX2" fmla="*/ 123825 w 3100388"/>
              <a:gd name="connsiteY2" fmla="*/ 50 h 714643"/>
              <a:gd name="connsiteX3" fmla="*/ 190500 w 3100388"/>
              <a:gd name="connsiteY3" fmla="*/ 19100 h 714643"/>
              <a:gd name="connsiteX4" fmla="*/ 233363 w 3100388"/>
              <a:gd name="connsiteY4" fmla="*/ 66725 h 714643"/>
              <a:gd name="connsiteX5" fmla="*/ 266700 w 3100388"/>
              <a:gd name="connsiteY5" fmla="*/ 142925 h 714643"/>
              <a:gd name="connsiteX6" fmla="*/ 300038 w 3100388"/>
              <a:gd name="connsiteY6" fmla="*/ 209600 h 714643"/>
              <a:gd name="connsiteX7" fmla="*/ 338138 w 3100388"/>
              <a:gd name="connsiteY7" fmla="*/ 261987 h 714643"/>
              <a:gd name="connsiteX8" fmla="*/ 400050 w 3100388"/>
              <a:gd name="connsiteY8" fmla="*/ 281037 h 714643"/>
              <a:gd name="connsiteX9" fmla="*/ 457200 w 3100388"/>
              <a:gd name="connsiteY9" fmla="*/ 252462 h 714643"/>
              <a:gd name="connsiteX10" fmla="*/ 519113 w 3100388"/>
              <a:gd name="connsiteY10" fmla="*/ 195312 h 714643"/>
              <a:gd name="connsiteX11" fmla="*/ 590550 w 3100388"/>
              <a:gd name="connsiteY11" fmla="*/ 138162 h 714643"/>
              <a:gd name="connsiteX12" fmla="*/ 633413 w 3100388"/>
              <a:gd name="connsiteY12" fmla="*/ 114350 h 714643"/>
              <a:gd name="connsiteX13" fmla="*/ 700088 w 3100388"/>
              <a:gd name="connsiteY13" fmla="*/ 119112 h 714643"/>
              <a:gd name="connsiteX14" fmla="*/ 742950 w 3100388"/>
              <a:gd name="connsiteY14" fmla="*/ 190550 h 714643"/>
              <a:gd name="connsiteX15" fmla="*/ 766763 w 3100388"/>
              <a:gd name="connsiteY15" fmla="*/ 242937 h 714643"/>
              <a:gd name="connsiteX16" fmla="*/ 790575 w 3100388"/>
              <a:gd name="connsiteY16" fmla="*/ 290562 h 714643"/>
              <a:gd name="connsiteX17" fmla="*/ 819150 w 3100388"/>
              <a:gd name="connsiteY17" fmla="*/ 338187 h 714643"/>
              <a:gd name="connsiteX18" fmla="*/ 852488 w 3100388"/>
              <a:gd name="connsiteY18" fmla="*/ 390575 h 714643"/>
              <a:gd name="connsiteX19" fmla="*/ 895350 w 3100388"/>
              <a:gd name="connsiteY19" fmla="*/ 462012 h 714643"/>
              <a:gd name="connsiteX20" fmla="*/ 942975 w 3100388"/>
              <a:gd name="connsiteY20" fmla="*/ 528687 h 714643"/>
              <a:gd name="connsiteX21" fmla="*/ 985838 w 3100388"/>
              <a:gd name="connsiteY21" fmla="*/ 547737 h 714643"/>
              <a:gd name="connsiteX22" fmla="*/ 1028700 w 3100388"/>
              <a:gd name="connsiteY22" fmla="*/ 533450 h 714643"/>
              <a:gd name="connsiteX23" fmla="*/ 1066800 w 3100388"/>
              <a:gd name="connsiteY23" fmla="*/ 423912 h 714643"/>
              <a:gd name="connsiteX24" fmla="*/ 1143000 w 3100388"/>
              <a:gd name="connsiteY24" fmla="*/ 171500 h 714643"/>
              <a:gd name="connsiteX25" fmla="*/ 1171575 w 3100388"/>
              <a:gd name="connsiteY25" fmla="*/ 109587 h 714643"/>
              <a:gd name="connsiteX26" fmla="*/ 1228725 w 3100388"/>
              <a:gd name="connsiteY26" fmla="*/ 76250 h 714643"/>
              <a:gd name="connsiteX27" fmla="*/ 1285875 w 3100388"/>
              <a:gd name="connsiteY27" fmla="*/ 85775 h 714643"/>
              <a:gd name="connsiteX28" fmla="*/ 1328738 w 3100388"/>
              <a:gd name="connsiteY28" fmla="*/ 128637 h 714643"/>
              <a:gd name="connsiteX29" fmla="*/ 1381125 w 3100388"/>
              <a:gd name="connsiteY29" fmla="*/ 214362 h 714643"/>
              <a:gd name="connsiteX30" fmla="*/ 1438275 w 3100388"/>
              <a:gd name="connsiteY30" fmla="*/ 271512 h 714643"/>
              <a:gd name="connsiteX31" fmla="*/ 1485900 w 3100388"/>
              <a:gd name="connsiteY31" fmla="*/ 295325 h 714643"/>
              <a:gd name="connsiteX32" fmla="*/ 1543050 w 3100388"/>
              <a:gd name="connsiteY32" fmla="*/ 266750 h 714643"/>
              <a:gd name="connsiteX33" fmla="*/ 1600200 w 3100388"/>
              <a:gd name="connsiteY33" fmla="*/ 204837 h 714643"/>
              <a:gd name="connsiteX34" fmla="*/ 1638300 w 3100388"/>
              <a:gd name="connsiteY34" fmla="*/ 157212 h 714643"/>
              <a:gd name="connsiteX35" fmla="*/ 1724025 w 3100388"/>
              <a:gd name="connsiteY35" fmla="*/ 157212 h 714643"/>
              <a:gd name="connsiteX36" fmla="*/ 1776413 w 3100388"/>
              <a:gd name="connsiteY36" fmla="*/ 200075 h 714643"/>
              <a:gd name="connsiteX37" fmla="*/ 1819275 w 3100388"/>
              <a:gd name="connsiteY37" fmla="*/ 257225 h 714643"/>
              <a:gd name="connsiteX38" fmla="*/ 2000250 w 3100388"/>
              <a:gd name="connsiteY38" fmla="*/ 562025 h 714643"/>
              <a:gd name="connsiteX39" fmla="*/ 2066925 w 3100388"/>
              <a:gd name="connsiteY39" fmla="*/ 666800 h 714643"/>
              <a:gd name="connsiteX40" fmla="*/ 2195513 w 3100388"/>
              <a:gd name="connsiteY40" fmla="*/ 714425 h 714643"/>
              <a:gd name="connsiteX41" fmla="*/ 2252663 w 3100388"/>
              <a:gd name="connsiteY41" fmla="*/ 681087 h 714643"/>
              <a:gd name="connsiteX42" fmla="*/ 2290763 w 3100388"/>
              <a:gd name="connsiteY42" fmla="*/ 604887 h 714643"/>
              <a:gd name="connsiteX43" fmla="*/ 2347913 w 3100388"/>
              <a:gd name="connsiteY43" fmla="*/ 490587 h 714643"/>
              <a:gd name="connsiteX44" fmla="*/ 2495550 w 3100388"/>
              <a:gd name="connsiteY44" fmla="*/ 166737 h 714643"/>
              <a:gd name="connsiteX45" fmla="*/ 2538413 w 3100388"/>
              <a:gd name="connsiteY45" fmla="*/ 100062 h 714643"/>
              <a:gd name="connsiteX46" fmla="*/ 2590800 w 3100388"/>
              <a:gd name="connsiteY46" fmla="*/ 81012 h 714643"/>
              <a:gd name="connsiteX47" fmla="*/ 2662238 w 3100388"/>
              <a:gd name="connsiteY47" fmla="*/ 85775 h 714643"/>
              <a:gd name="connsiteX48" fmla="*/ 2714625 w 3100388"/>
              <a:gd name="connsiteY48" fmla="*/ 123875 h 714643"/>
              <a:gd name="connsiteX49" fmla="*/ 2833688 w 3100388"/>
              <a:gd name="connsiteY49" fmla="*/ 204837 h 714643"/>
              <a:gd name="connsiteX50" fmla="*/ 2900363 w 3100388"/>
              <a:gd name="connsiteY50" fmla="*/ 223887 h 714643"/>
              <a:gd name="connsiteX51" fmla="*/ 2967038 w 3100388"/>
              <a:gd name="connsiteY51" fmla="*/ 214362 h 714643"/>
              <a:gd name="connsiteX52" fmla="*/ 3038475 w 3100388"/>
              <a:gd name="connsiteY52" fmla="*/ 157212 h 714643"/>
              <a:gd name="connsiteX53" fmla="*/ 3100388 w 3100388"/>
              <a:gd name="connsiteY53" fmla="*/ 104825 h 714643"/>
              <a:gd name="connsiteX0" fmla="*/ 0 w 3100388"/>
              <a:gd name="connsiteY0" fmla="*/ 109587 h 686382"/>
              <a:gd name="connsiteX1" fmla="*/ 76200 w 3100388"/>
              <a:gd name="connsiteY1" fmla="*/ 23862 h 686382"/>
              <a:gd name="connsiteX2" fmla="*/ 123825 w 3100388"/>
              <a:gd name="connsiteY2" fmla="*/ 50 h 686382"/>
              <a:gd name="connsiteX3" fmla="*/ 190500 w 3100388"/>
              <a:gd name="connsiteY3" fmla="*/ 19100 h 686382"/>
              <a:gd name="connsiteX4" fmla="*/ 233363 w 3100388"/>
              <a:gd name="connsiteY4" fmla="*/ 66725 h 686382"/>
              <a:gd name="connsiteX5" fmla="*/ 266700 w 3100388"/>
              <a:gd name="connsiteY5" fmla="*/ 142925 h 686382"/>
              <a:gd name="connsiteX6" fmla="*/ 300038 w 3100388"/>
              <a:gd name="connsiteY6" fmla="*/ 209600 h 686382"/>
              <a:gd name="connsiteX7" fmla="*/ 338138 w 3100388"/>
              <a:gd name="connsiteY7" fmla="*/ 261987 h 686382"/>
              <a:gd name="connsiteX8" fmla="*/ 400050 w 3100388"/>
              <a:gd name="connsiteY8" fmla="*/ 281037 h 686382"/>
              <a:gd name="connsiteX9" fmla="*/ 457200 w 3100388"/>
              <a:gd name="connsiteY9" fmla="*/ 252462 h 686382"/>
              <a:gd name="connsiteX10" fmla="*/ 519113 w 3100388"/>
              <a:gd name="connsiteY10" fmla="*/ 195312 h 686382"/>
              <a:gd name="connsiteX11" fmla="*/ 590550 w 3100388"/>
              <a:gd name="connsiteY11" fmla="*/ 138162 h 686382"/>
              <a:gd name="connsiteX12" fmla="*/ 633413 w 3100388"/>
              <a:gd name="connsiteY12" fmla="*/ 114350 h 686382"/>
              <a:gd name="connsiteX13" fmla="*/ 700088 w 3100388"/>
              <a:gd name="connsiteY13" fmla="*/ 119112 h 686382"/>
              <a:gd name="connsiteX14" fmla="*/ 742950 w 3100388"/>
              <a:gd name="connsiteY14" fmla="*/ 190550 h 686382"/>
              <a:gd name="connsiteX15" fmla="*/ 766763 w 3100388"/>
              <a:gd name="connsiteY15" fmla="*/ 242937 h 686382"/>
              <a:gd name="connsiteX16" fmla="*/ 790575 w 3100388"/>
              <a:gd name="connsiteY16" fmla="*/ 290562 h 686382"/>
              <a:gd name="connsiteX17" fmla="*/ 819150 w 3100388"/>
              <a:gd name="connsiteY17" fmla="*/ 338187 h 686382"/>
              <a:gd name="connsiteX18" fmla="*/ 852488 w 3100388"/>
              <a:gd name="connsiteY18" fmla="*/ 390575 h 686382"/>
              <a:gd name="connsiteX19" fmla="*/ 895350 w 3100388"/>
              <a:gd name="connsiteY19" fmla="*/ 462012 h 686382"/>
              <a:gd name="connsiteX20" fmla="*/ 942975 w 3100388"/>
              <a:gd name="connsiteY20" fmla="*/ 528687 h 686382"/>
              <a:gd name="connsiteX21" fmla="*/ 985838 w 3100388"/>
              <a:gd name="connsiteY21" fmla="*/ 547737 h 686382"/>
              <a:gd name="connsiteX22" fmla="*/ 1028700 w 3100388"/>
              <a:gd name="connsiteY22" fmla="*/ 533450 h 686382"/>
              <a:gd name="connsiteX23" fmla="*/ 1066800 w 3100388"/>
              <a:gd name="connsiteY23" fmla="*/ 423912 h 686382"/>
              <a:gd name="connsiteX24" fmla="*/ 1143000 w 3100388"/>
              <a:gd name="connsiteY24" fmla="*/ 171500 h 686382"/>
              <a:gd name="connsiteX25" fmla="*/ 1171575 w 3100388"/>
              <a:gd name="connsiteY25" fmla="*/ 109587 h 686382"/>
              <a:gd name="connsiteX26" fmla="*/ 1228725 w 3100388"/>
              <a:gd name="connsiteY26" fmla="*/ 76250 h 686382"/>
              <a:gd name="connsiteX27" fmla="*/ 1285875 w 3100388"/>
              <a:gd name="connsiteY27" fmla="*/ 85775 h 686382"/>
              <a:gd name="connsiteX28" fmla="*/ 1328738 w 3100388"/>
              <a:gd name="connsiteY28" fmla="*/ 128637 h 686382"/>
              <a:gd name="connsiteX29" fmla="*/ 1381125 w 3100388"/>
              <a:gd name="connsiteY29" fmla="*/ 214362 h 686382"/>
              <a:gd name="connsiteX30" fmla="*/ 1438275 w 3100388"/>
              <a:gd name="connsiteY30" fmla="*/ 271512 h 686382"/>
              <a:gd name="connsiteX31" fmla="*/ 1485900 w 3100388"/>
              <a:gd name="connsiteY31" fmla="*/ 295325 h 686382"/>
              <a:gd name="connsiteX32" fmla="*/ 1543050 w 3100388"/>
              <a:gd name="connsiteY32" fmla="*/ 266750 h 686382"/>
              <a:gd name="connsiteX33" fmla="*/ 1600200 w 3100388"/>
              <a:gd name="connsiteY33" fmla="*/ 204837 h 686382"/>
              <a:gd name="connsiteX34" fmla="*/ 1638300 w 3100388"/>
              <a:gd name="connsiteY34" fmla="*/ 157212 h 686382"/>
              <a:gd name="connsiteX35" fmla="*/ 1724025 w 3100388"/>
              <a:gd name="connsiteY35" fmla="*/ 157212 h 686382"/>
              <a:gd name="connsiteX36" fmla="*/ 1776413 w 3100388"/>
              <a:gd name="connsiteY36" fmla="*/ 200075 h 686382"/>
              <a:gd name="connsiteX37" fmla="*/ 1819275 w 3100388"/>
              <a:gd name="connsiteY37" fmla="*/ 257225 h 686382"/>
              <a:gd name="connsiteX38" fmla="*/ 2000250 w 3100388"/>
              <a:gd name="connsiteY38" fmla="*/ 562025 h 686382"/>
              <a:gd name="connsiteX39" fmla="*/ 2066925 w 3100388"/>
              <a:gd name="connsiteY39" fmla="*/ 666800 h 686382"/>
              <a:gd name="connsiteX40" fmla="*/ 2252663 w 3100388"/>
              <a:gd name="connsiteY40" fmla="*/ 681087 h 686382"/>
              <a:gd name="connsiteX41" fmla="*/ 2290763 w 3100388"/>
              <a:gd name="connsiteY41" fmla="*/ 604887 h 686382"/>
              <a:gd name="connsiteX42" fmla="*/ 2347913 w 3100388"/>
              <a:gd name="connsiteY42" fmla="*/ 490587 h 686382"/>
              <a:gd name="connsiteX43" fmla="*/ 2495550 w 3100388"/>
              <a:gd name="connsiteY43" fmla="*/ 166737 h 686382"/>
              <a:gd name="connsiteX44" fmla="*/ 2538413 w 3100388"/>
              <a:gd name="connsiteY44" fmla="*/ 100062 h 686382"/>
              <a:gd name="connsiteX45" fmla="*/ 2590800 w 3100388"/>
              <a:gd name="connsiteY45" fmla="*/ 81012 h 686382"/>
              <a:gd name="connsiteX46" fmla="*/ 2662238 w 3100388"/>
              <a:gd name="connsiteY46" fmla="*/ 85775 h 686382"/>
              <a:gd name="connsiteX47" fmla="*/ 2714625 w 3100388"/>
              <a:gd name="connsiteY47" fmla="*/ 123875 h 686382"/>
              <a:gd name="connsiteX48" fmla="*/ 2833688 w 3100388"/>
              <a:gd name="connsiteY48" fmla="*/ 204837 h 686382"/>
              <a:gd name="connsiteX49" fmla="*/ 2900363 w 3100388"/>
              <a:gd name="connsiteY49" fmla="*/ 223887 h 686382"/>
              <a:gd name="connsiteX50" fmla="*/ 2967038 w 3100388"/>
              <a:gd name="connsiteY50" fmla="*/ 214362 h 686382"/>
              <a:gd name="connsiteX51" fmla="*/ 3038475 w 3100388"/>
              <a:gd name="connsiteY51" fmla="*/ 157212 h 686382"/>
              <a:gd name="connsiteX52" fmla="*/ 3100388 w 3100388"/>
              <a:gd name="connsiteY52" fmla="*/ 104825 h 686382"/>
              <a:gd name="connsiteX0" fmla="*/ 0 w 3100388"/>
              <a:gd name="connsiteY0" fmla="*/ 109587 h 667644"/>
              <a:gd name="connsiteX1" fmla="*/ 76200 w 3100388"/>
              <a:gd name="connsiteY1" fmla="*/ 23862 h 667644"/>
              <a:gd name="connsiteX2" fmla="*/ 123825 w 3100388"/>
              <a:gd name="connsiteY2" fmla="*/ 50 h 667644"/>
              <a:gd name="connsiteX3" fmla="*/ 190500 w 3100388"/>
              <a:gd name="connsiteY3" fmla="*/ 19100 h 667644"/>
              <a:gd name="connsiteX4" fmla="*/ 233363 w 3100388"/>
              <a:gd name="connsiteY4" fmla="*/ 66725 h 667644"/>
              <a:gd name="connsiteX5" fmla="*/ 266700 w 3100388"/>
              <a:gd name="connsiteY5" fmla="*/ 142925 h 667644"/>
              <a:gd name="connsiteX6" fmla="*/ 300038 w 3100388"/>
              <a:gd name="connsiteY6" fmla="*/ 209600 h 667644"/>
              <a:gd name="connsiteX7" fmla="*/ 338138 w 3100388"/>
              <a:gd name="connsiteY7" fmla="*/ 261987 h 667644"/>
              <a:gd name="connsiteX8" fmla="*/ 400050 w 3100388"/>
              <a:gd name="connsiteY8" fmla="*/ 281037 h 667644"/>
              <a:gd name="connsiteX9" fmla="*/ 457200 w 3100388"/>
              <a:gd name="connsiteY9" fmla="*/ 252462 h 667644"/>
              <a:gd name="connsiteX10" fmla="*/ 519113 w 3100388"/>
              <a:gd name="connsiteY10" fmla="*/ 195312 h 667644"/>
              <a:gd name="connsiteX11" fmla="*/ 590550 w 3100388"/>
              <a:gd name="connsiteY11" fmla="*/ 138162 h 667644"/>
              <a:gd name="connsiteX12" fmla="*/ 633413 w 3100388"/>
              <a:gd name="connsiteY12" fmla="*/ 114350 h 667644"/>
              <a:gd name="connsiteX13" fmla="*/ 700088 w 3100388"/>
              <a:gd name="connsiteY13" fmla="*/ 119112 h 667644"/>
              <a:gd name="connsiteX14" fmla="*/ 742950 w 3100388"/>
              <a:gd name="connsiteY14" fmla="*/ 190550 h 667644"/>
              <a:gd name="connsiteX15" fmla="*/ 766763 w 3100388"/>
              <a:gd name="connsiteY15" fmla="*/ 242937 h 667644"/>
              <a:gd name="connsiteX16" fmla="*/ 790575 w 3100388"/>
              <a:gd name="connsiteY16" fmla="*/ 290562 h 667644"/>
              <a:gd name="connsiteX17" fmla="*/ 819150 w 3100388"/>
              <a:gd name="connsiteY17" fmla="*/ 338187 h 667644"/>
              <a:gd name="connsiteX18" fmla="*/ 852488 w 3100388"/>
              <a:gd name="connsiteY18" fmla="*/ 390575 h 667644"/>
              <a:gd name="connsiteX19" fmla="*/ 895350 w 3100388"/>
              <a:gd name="connsiteY19" fmla="*/ 462012 h 667644"/>
              <a:gd name="connsiteX20" fmla="*/ 942975 w 3100388"/>
              <a:gd name="connsiteY20" fmla="*/ 528687 h 667644"/>
              <a:gd name="connsiteX21" fmla="*/ 985838 w 3100388"/>
              <a:gd name="connsiteY21" fmla="*/ 547737 h 667644"/>
              <a:gd name="connsiteX22" fmla="*/ 1028700 w 3100388"/>
              <a:gd name="connsiteY22" fmla="*/ 533450 h 667644"/>
              <a:gd name="connsiteX23" fmla="*/ 1066800 w 3100388"/>
              <a:gd name="connsiteY23" fmla="*/ 423912 h 667644"/>
              <a:gd name="connsiteX24" fmla="*/ 1143000 w 3100388"/>
              <a:gd name="connsiteY24" fmla="*/ 171500 h 667644"/>
              <a:gd name="connsiteX25" fmla="*/ 1171575 w 3100388"/>
              <a:gd name="connsiteY25" fmla="*/ 109587 h 667644"/>
              <a:gd name="connsiteX26" fmla="*/ 1228725 w 3100388"/>
              <a:gd name="connsiteY26" fmla="*/ 76250 h 667644"/>
              <a:gd name="connsiteX27" fmla="*/ 1285875 w 3100388"/>
              <a:gd name="connsiteY27" fmla="*/ 85775 h 667644"/>
              <a:gd name="connsiteX28" fmla="*/ 1328738 w 3100388"/>
              <a:gd name="connsiteY28" fmla="*/ 128637 h 667644"/>
              <a:gd name="connsiteX29" fmla="*/ 1381125 w 3100388"/>
              <a:gd name="connsiteY29" fmla="*/ 214362 h 667644"/>
              <a:gd name="connsiteX30" fmla="*/ 1438275 w 3100388"/>
              <a:gd name="connsiteY30" fmla="*/ 271512 h 667644"/>
              <a:gd name="connsiteX31" fmla="*/ 1485900 w 3100388"/>
              <a:gd name="connsiteY31" fmla="*/ 295325 h 667644"/>
              <a:gd name="connsiteX32" fmla="*/ 1543050 w 3100388"/>
              <a:gd name="connsiteY32" fmla="*/ 266750 h 667644"/>
              <a:gd name="connsiteX33" fmla="*/ 1600200 w 3100388"/>
              <a:gd name="connsiteY33" fmla="*/ 204837 h 667644"/>
              <a:gd name="connsiteX34" fmla="*/ 1638300 w 3100388"/>
              <a:gd name="connsiteY34" fmla="*/ 157212 h 667644"/>
              <a:gd name="connsiteX35" fmla="*/ 1724025 w 3100388"/>
              <a:gd name="connsiteY35" fmla="*/ 157212 h 667644"/>
              <a:gd name="connsiteX36" fmla="*/ 1776413 w 3100388"/>
              <a:gd name="connsiteY36" fmla="*/ 200075 h 667644"/>
              <a:gd name="connsiteX37" fmla="*/ 1819275 w 3100388"/>
              <a:gd name="connsiteY37" fmla="*/ 257225 h 667644"/>
              <a:gd name="connsiteX38" fmla="*/ 2000250 w 3100388"/>
              <a:gd name="connsiteY38" fmla="*/ 562025 h 667644"/>
              <a:gd name="connsiteX39" fmla="*/ 2066925 w 3100388"/>
              <a:gd name="connsiteY39" fmla="*/ 666800 h 667644"/>
              <a:gd name="connsiteX40" fmla="*/ 2290763 w 3100388"/>
              <a:gd name="connsiteY40" fmla="*/ 604887 h 667644"/>
              <a:gd name="connsiteX41" fmla="*/ 2347913 w 3100388"/>
              <a:gd name="connsiteY41" fmla="*/ 490587 h 667644"/>
              <a:gd name="connsiteX42" fmla="*/ 2495550 w 3100388"/>
              <a:gd name="connsiteY42" fmla="*/ 166737 h 667644"/>
              <a:gd name="connsiteX43" fmla="*/ 2538413 w 3100388"/>
              <a:gd name="connsiteY43" fmla="*/ 100062 h 667644"/>
              <a:gd name="connsiteX44" fmla="*/ 2590800 w 3100388"/>
              <a:gd name="connsiteY44" fmla="*/ 81012 h 667644"/>
              <a:gd name="connsiteX45" fmla="*/ 2662238 w 3100388"/>
              <a:gd name="connsiteY45" fmla="*/ 85775 h 667644"/>
              <a:gd name="connsiteX46" fmla="*/ 2714625 w 3100388"/>
              <a:gd name="connsiteY46" fmla="*/ 123875 h 667644"/>
              <a:gd name="connsiteX47" fmla="*/ 2833688 w 3100388"/>
              <a:gd name="connsiteY47" fmla="*/ 204837 h 667644"/>
              <a:gd name="connsiteX48" fmla="*/ 2900363 w 3100388"/>
              <a:gd name="connsiteY48" fmla="*/ 223887 h 667644"/>
              <a:gd name="connsiteX49" fmla="*/ 2967038 w 3100388"/>
              <a:gd name="connsiteY49" fmla="*/ 214362 h 667644"/>
              <a:gd name="connsiteX50" fmla="*/ 3038475 w 3100388"/>
              <a:gd name="connsiteY50" fmla="*/ 157212 h 667644"/>
              <a:gd name="connsiteX51" fmla="*/ 3100388 w 3100388"/>
              <a:gd name="connsiteY51" fmla="*/ 104825 h 667644"/>
              <a:gd name="connsiteX0" fmla="*/ 0 w 3100388"/>
              <a:gd name="connsiteY0" fmla="*/ 109587 h 668603"/>
              <a:gd name="connsiteX1" fmla="*/ 76200 w 3100388"/>
              <a:gd name="connsiteY1" fmla="*/ 23862 h 668603"/>
              <a:gd name="connsiteX2" fmla="*/ 123825 w 3100388"/>
              <a:gd name="connsiteY2" fmla="*/ 50 h 668603"/>
              <a:gd name="connsiteX3" fmla="*/ 190500 w 3100388"/>
              <a:gd name="connsiteY3" fmla="*/ 19100 h 668603"/>
              <a:gd name="connsiteX4" fmla="*/ 233363 w 3100388"/>
              <a:gd name="connsiteY4" fmla="*/ 66725 h 668603"/>
              <a:gd name="connsiteX5" fmla="*/ 266700 w 3100388"/>
              <a:gd name="connsiteY5" fmla="*/ 142925 h 668603"/>
              <a:gd name="connsiteX6" fmla="*/ 300038 w 3100388"/>
              <a:gd name="connsiteY6" fmla="*/ 209600 h 668603"/>
              <a:gd name="connsiteX7" fmla="*/ 338138 w 3100388"/>
              <a:gd name="connsiteY7" fmla="*/ 261987 h 668603"/>
              <a:gd name="connsiteX8" fmla="*/ 400050 w 3100388"/>
              <a:gd name="connsiteY8" fmla="*/ 281037 h 668603"/>
              <a:gd name="connsiteX9" fmla="*/ 457200 w 3100388"/>
              <a:gd name="connsiteY9" fmla="*/ 252462 h 668603"/>
              <a:gd name="connsiteX10" fmla="*/ 519113 w 3100388"/>
              <a:gd name="connsiteY10" fmla="*/ 195312 h 668603"/>
              <a:gd name="connsiteX11" fmla="*/ 590550 w 3100388"/>
              <a:gd name="connsiteY11" fmla="*/ 138162 h 668603"/>
              <a:gd name="connsiteX12" fmla="*/ 633413 w 3100388"/>
              <a:gd name="connsiteY12" fmla="*/ 114350 h 668603"/>
              <a:gd name="connsiteX13" fmla="*/ 700088 w 3100388"/>
              <a:gd name="connsiteY13" fmla="*/ 119112 h 668603"/>
              <a:gd name="connsiteX14" fmla="*/ 742950 w 3100388"/>
              <a:gd name="connsiteY14" fmla="*/ 190550 h 668603"/>
              <a:gd name="connsiteX15" fmla="*/ 766763 w 3100388"/>
              <a:gd name="connsiteY15" fmla="*/ 242937 h 668603"/>
              <a:gd name="connsiteX16" fmla="*/ 790575 w 3100388"/>
              <a:gd name="connsiteY16" fmla="*/ 290562 h 668603"/>
              <a:gd name="connsiteX17" fmla="*/ 819150 w 3100388"/>
              <a:gd name="connsiteY17" fmla="*/ 338187 h 668603"/>
              <a:gd name="connsiteX18" fmla="*/ 852488 w 3100388"/>
              <a:gd name="connsiteY18" fmla="*/ 390575 h 668603"/>
              <a:gd name="connsiteX19" fmla="*/ 895350 w 3100388"/>
              <a:gd name="connsiteY19" fmla="*/ 462012 h 668603"/>
              <a:gd name="connsiteX20" fmla="*/ 942975 w 3100388"/>
              <a:gd name="connsiteY20" fmla="*/ 528687 h 668603"/>
              <a:gd name="connsiteX21" fmla="*/ 985838 w 3100388"/>
              <a:gd name="connsiteY21" fmla="*/ 547737 h 668603"/>
              <a:gd name="connsiteX22" fmla="*/ 1028700 w 3100388"/>
              <a:gd name="connsiteY22" fmla="*/ 533450 h 668603"/>
              <a:gd name="connsiteX23" fmla="*/ 1066800 w 3100388"/>
              <a:gd name="connsiteY23" fmla="*/ 423912 h 668603"/>
              <a:gd name="connsiteX24" fmla="*/ 1143000 w 3100388"/>
              <a:gd name="connsiteY24" fmla="*/ 171500 h 668603"/>
              <a:gd name="connsiteX25" fmla="*/ 1171575 w 3100388"/>
              <a:gd name="connsiteY25" fmla="*/ 109587 h 668603"/>
              <a:gd name="connsiteX26" fmla="*/ 1228725 w 3100388"/>
              <a:gd name="connsiteY26" fmla="*/ 76250 h 668603"/>
              <a:gd name="connsiteX27" fmla="*/ 1285875 w 3100388"/>
              <a:gd name="connsiteY27" fmla="*/ 85775 h 668603"/>
              <a:gd name="connsiteX28" fmla="*/ 1328738 w 3100388"/>
              <a:gd name="connsiteY28" fmla="*/ 128637 h 668603"/>
              <a:gd name="connsiteX29" fmla="*/ 1381125 w 3100388"/>
              <a:gd name="connsiteY29" fmla="*/ 214362 h 668603"/>
              <a:gd name="connsiteX30" fmla="*/ 1438275 w 3100388"/>
              <a:gd name="connsiteY30" fmla="*/ 271512 h 668603"/>
              <a:gd name="connsiteX31" fmla="*/ 1485900 w 3100388"/>
              <a:gd name="connsiteY31" fmla="*/ 295325 h 668603"/>
              <a:gd name="connsiteX32" fmla="*/ 1543050 w 3100388"/>
              <a:gd name="connsiteY32" fmla="*/ 266750 h 668603"/>
              <a:gd name="connsiteX33" fmla="*/ 1600200 w 3100388"/>
              <a:gd name="connsiteY33" fmla="*/ 204837 h 668603"/>
              <a:gd name="connsiteX34" fmla="*/ 1638300 w 3100388"/>
              <a:gd name="connsiteY34" fmla="*/ 157212 h 668603"/>
              <a:gd name="connsiteX35" fmla="*/ 1724025 w 3100388"/>
              <a:gd name="connsiteY35" fmla="*/ 157212 h 668603"/>
              <a:gd name="connsiteX36" fmla="*/ 1776413 w 3100388"/>
              <a:gd name="connsiteY36" fmla="*/ 200075 h 668603"/>
              <a:gd name="connsiteX37" fmla="*/ 1819275 w 3100388"/>
              <a:gd name="connsiteY37" fmla="*/ 257225 h 668603"/>
              <a:gd name="connsiteX38" fmla="*/ 2000250 w 3100388"/>
              <a:gd name="connsiteY38" fmla="*/ 562025 h 668603"/>
              <a:gd name="connsiteX39" fmla="*/ 2066925 w 3100388"/>
              <a:gd name="connsiteY39" fmla="*/ 666800 h 668603"/>
              <a:gd name="connsiteX40" fmla="*/ 2347913 w 3100388"/>
              <a:gd name="connsiteY40" fmla="*/ 490587 h 668603"/>
              <a:gd name="connsiteX41" fmla="*/ 2495550 w 3100388"/>
              <a:gd name="connsiteY41" fmla="*/ 166737 h 668603"/>
              <a:gd name="connsiteX42" fmla="*/ 2538413 w 3100388"/>
              <a:gd name="connsiteY42" fmla="*/ 100062 h 668603"/>
              <a:gd name="connsiteX43" fmla="*/ 2590800 w 3100388"/>
              <a:gd name="connsiteY43" fmla="*/ 81012 h 668603"/>
              <a:gd name="connsiteX44" fmla="*/ 2662238 w 3100388"/>
              <a:gd name="connsiteY44" fmla="*/ 85775 h 668603"/>
              <a:gd name="connsiteX45" fmla="*/ 2714625 w 3100388"/>
              <a:gd name="connsiteY45" fmla="*/ 123875 h 668603"/>
              <a:gd name="connsiteX46" fmla="*/ 2833688 w 3100388"/>
              <a:gd name="connsiteY46" fmla="*/ 204837 h 668603"/>
              <a:gd name="connsiteX47" fmla="*/ 2900363 w 3100388"/>
              <a:gd name="connsiteY47" fmla="*/ 223887 h 668603"/>
              <a:gd name="connsiteX48" fmla="*/ 2967038 w 3100388"/>
              <a:gd name="connsiteY48" fmla="*/ 214362 h 668603"/>
              <a:gd name="connsiteX49" fmla="*/ 3038475 w 3100388"/>
              <a:gd name="connsiteY49" fmla="*/ 157212 h 668603"/>
              <a:gd name="connsiteX50" fmla="*/ 3100388 w 3100388"/>
              <a:gd name="connsiteY50" fmla="*/ 104825 h 668603"/>
              <a:gd name="connsiteX0" fmla="*/ 0 w 3100388"/>
              <a:gd name="connsiteY0" fmla="*/ 109587 h 688019"/>
              <a:gd name="connsiteX1" fmla="*/ 76200 w 3100388"/>
              <a:gd name="connsiteY1" fmla="*/ 23862 h 688019"/>
              <a:gd name="connsiteX2" fmla="*/ 123825 w 3100388"/>
              <a:gd name="connsiteY2" fmla="*/ 50 h 688019"/>
              <a:gd name="connsiteX3" fmla="*/ 190500 w 3100388"/>
              <a:gd name="connsiteY3" fmla="*/ 19100 h 688019"/>
              <a:gd name="connsiteX4" fmla="*/ 233363 w 3100388"/>
              <a:gd name="connsiteY4" fmla="*/ 66725 h 688019"/>
              <a:gd name="connsiteX5" fmla="*/ 266700 w 3100388"/>
              <a:gd name="connsiteY5" fmla="*/ 142925 h 688019"/>
              <a:gd name="connsiteX6" fmla="*/ 300038 w 3100388"/>
              <a:gd name="connsiteY6" fmla="*/ 209600 h 688019"/>
              <a:gd name="connsiteX7" fmla="*/ 338138 w 3100388"/>
              <a:gd name="connsiteY7" fmla="*/ 261987 h 688019"/>
              <a:gd name="connsiteX8" fmla="*/ 400050 w 3100388"/>
              <a:gd name="connsiteY8" fmla="*/ 281037 h 688019"/>
              <a:gd name="connsiteX9" fmla="*/ 457200 w 3100388"/>
              <a:gd name="connsiteY9" fmla="*/ 252462 h 688019"/>
              <a:gd name="connsiteX10" fmla="*/ 519113 w 3100388"/>
              <a:gd name="connsiteY10" fmla="*/ 195312 h 688019"/>
              <a:gd name="connsiteX11" fmla="*/ 590550 w 3100388"/>
              <a:gd name="connsiteY11" fmla="*/ 138162 h 688019"/>
              <a:gd name="connsiteX12" fmla="*/ 633413 w 3100388"/>
              <a:gd name="connsiteY12" fmla="*/ 114350 h 688019"/>
              <a:gd name="connsiteX13" fmla="*/ 700088 w 3100388"/>
              <a:gd name="connsiteY13" fmla="*/ 119112 h 688019"/>
              <a:gd name="connsiteX14" fmla="*/ 742950 w 3100388"/>
              <a:gd name="connsiteY14" fmla="*/ 190550 h 688019"/>
              <a:gd name="connsiteX15" fmla="*/ 766763 w 3100388"/>
              <a:gd name="connsiteY15" fmla="*/ 242937 h 688019"/>
              <a:gd name="connsiteX16" fmla="*/ 790575 w 3100388"/>
              <a:gd name="connsiteY16" fmla="*/ 290562 h 688019"/>
              <a:gd name="connsiteX17" fmla="*/ 819150 w 3100388"/>
              <a:gd name="connsiteY17" fmla="*/ 338187 h 688019"/>
              <a:gd name="connsiteX18" fmla="*/ 852488 w 3100388"/>
              <a:gd name="connsiteY18" fmla="*/ 390575 h 688019"/>
              <a:gd name="connsiteX19" fmla="*/ 895350 w 3100388"/>
              <a:gd name="connsiteY19" fmla="*/ 462012 h 688019"/>
              <a:gd name="connsiteX20" fmla="*/ 942975 w 3100388"/>
              <a:gd name="connsiteY20" fmla="*/ 528687 h 688019"/>
              <a:gd name="connsiteX21" fmla="*/ 985838 w 3100388"/>
              <a:gd name="connsiteY21" fmla="*/ 547737 h 688019"/>
              <a:gd name="connsiteX22" fmla="*/ 1028700 w 3100388"/>
              <a:gd name="connsiteY22" fmla="*/ 533450 h 688019"/>
              <a:gd name="connsiteX23" fmla="*/ 1066800 w 3100388"/>
              <a:gd name="connsiteY23" fmla="*/ 423912 h 688019"/>
              <a:gd name="connsiteX24" fmla="*/ 1143000 w 3100388"/>
              <a:gd name="connsiteY24" fmla="*/ 171500 h 688019"/>
              <a:gd name="connsiteX25" fmla="*/ 1171575 w 3100388"/>
              <a:gd name="connsiteY25" fmla="*/ 109587 h 688019"/>
              <a:gd name="connsiteX26" fmla="*/ 1228725 w 3100388"/>
              <a:gd name="connsiteY26" fmla="*/ 76250 h 688019"/>
              <a:gd name="connsiteX27" fmla="*/ 1285875 w 3100388"/>
              <a:gd name="connsiteY27" fmla="*/ 85775 h 688019"/>
              <a:gd name="connsiteX28" fmla="*/ 1328738 w 3100388"/>
              <a:gd name="connsiteY28" fmla="*/ 128637 h 688019"/>
              <a:gd name="connsiteX29" fmla="*/ 1381125 w 3100388"/>
              <a:gd name="connsiteY29" fmla="*/ 214362 h 688019"/>
              <a:gd name="connsiteX30" fmla="*/ 1438275 w 3100388"/>
              <a:gd name="connsiteY30" fmla="*/ 271512 h 688019"/>
              <a:gd name="connsiteX31" fmla="*/ 1485900 w 3100388"/>
              <a:gd name="connsiteY31" fmla="*/ 295325 h 688019"/>
              <a:gd name="connsiteX32" fmla="*/ 1543050 w 3100388"/>
              <a:gd name="connsiteY32" fmla="*/ 266750 h 688019"/>
              <a:gd name="connsiteX33" fmla="*/ 1600200 w 3100388"/>
              <a:gd name="connsiteY33" fmla="*/ 204837 h 688019"/>
              <a:gd name="connsiteX34" fmla="*/ 1638300 w 3100388"/>
              <a:gd name="connsiteY34" fmla="*/ 157212 h 688019"/>
              <a:gd name="connsiteX35" fmla="*/ 1724025 w 3100388"/>
              <a:gd name="connsiteY35" fmla="*/ 157212 h 688019"/>
              <a:gd name="connsiteX36" fmla="*/ 1776413 w 3100388"/>
              <a:gd name="connsiteY36" fmla="*/ 200075 h 688019"/>
              <a:gd name="connsiteX37" fmla="*/ 1819275 w 3100388"/>
              <a:gd name="connsiteY37" fmla="*/ 257225 h 688019"/>
              <a:gd name="connsiteX38" fmla="*/ 2000250 w 3100388"/>
              <a:gd name="connsiteY38" fmla="*/ 562025 h 688019"/>
              <a:gd name="connsiteX39" fmla="*/ 2066925 w 3100388"/>
              <a:gd name="connsiteY39" fmla="*/ 666800 h 688019"/>
              <a:gd name="connsiteX40" fmla="*/ 2495550 w 3100388"/>
              <a:gd name="connsiteY40" fmla="*/ 166737 h 688019"/>
              <a:gd name="connsiteX41" fmla="*/ 2538413 w 3100388"/>
              <a:gd name="connsiteY41" fmla="*/ 100062 h 688019"/>
              <a:gd name="connsiteX42" fmla="*/ 2590800 w 3100388"/>
              <a:gd name="connsiteY42" fmla="*/ 81012 h 688019"/>
              <a:gd name="connsiteX43" fmla="*/ 2662238 w 3100388"/>
              <a:gd name="connsiteY43" fmla="*/ 85775 h 688019"/>
              <a:gd name="connsiteX44" fmla="*/ 2714625 w 3100388"/>
              <a:gd name="connsiteY44" fmla="*/ 123875 h 688019"/>
              <a:gd name="connsiteX45" fmla="*/ 2833688 w 3100388"/>
              <a:gd name="connsiteY45" fmla="*/ 204837 h 688019"/>
              <a:gd name="connsiteX46" fmla="*/ 2900363 w 3100388"/>
              <a:gd name="connsiteY46" fmla="*/ 223887 h 688019"/>
              <a:gd name="connsiteX47" fmla="*/ 2967038 w 3100388"/>
              <a:gd name="connsiteY47" fmla="*/ 214362 h 688019"/>
              <a:gd name="connsiteX48" fmla="*/ 3038475 w 3100388"/>
              <a:gd name="connsiteY48" fmla="*/ 157212 h 688019"/>
              <a:gd name="connsiteX49" fmla="*/ 3100388 w 3100388"/>
              <a:gd name="connsiteY49" fmla="*/ 104825 h 688019"/>
              <a:gd name="connsiteX0" fmla="*/ 0 w 3100388"/>
              <a:gd name="connsiteY0" fmla="*/ 109587 h 692580"/>
              <a:gd name="connsiteX1" fmla="*/ 76200 w 3100388"/>
              <a:gd name="connsiteY1" fmla="*/ 23862 h 692580"/>
              <a:gd name="connsiteX2" fmla="*/ 123825 w 3100388"/>
              <a:gd name="connsiteY2" fmla="*/ 50 h 692580"/>
              <a:gd name="connsiteX3" fmla="*/ 190500 w 3100388"/>
              <a:gd name="connsiteY3" fmla="*/ 19100 h 692580"/>
              <a:gd name="connsiteX4" fmla="*/ 233363 w 3100388"/>
              <a:gd name="connsiteY4" fmla="*/ 66725 h 692580"/>
              <a:gd name="connsiteX5" fmla="*/ 266700 w 3100388"/>
              <a:gd name="connsiteY5" fmla="*/ 142925 h 692580"/>
              <a:gd name="connsiteX6" fmla="*/ 300038 w 3100388"/>
              <a:gd name="connsiteY6" fmla="*/ 209600 h 692580"/>
              <a:gd name="connsiteX7" fmla="*/ 338138 w 3100388"/>
              <a:gd name="connsiteY7" fmla="*/ 261987 h 692580"/>
              <a:gd name="connsiteX8" fmla="*/ 400050 w 3100388"/>
              <a:gd name="connsiteY8" fmla="*/ 281037 h 692580"/>
              <a:gd name="connsiteX9" fmla="*/ 457200 w 3100388"/>
              <a:gd name="connsiteY9" fmla="*/ 252462 h 692580"/>
              <a:gd name="connsiteX10" fmla="*/ 519113 w 3100388"/>
              <a:gd name="connsiteY10" fmla="*/ 195312 h 692580"/>
              <a:gd name="connsiteX11" fmla="*/ 590550 w 3100388"/>
              <a:gd name="connsiteY11" fmla="*/ 138162 h 692580"/>
              <a:gd name="connsiteX12" fmla="*/ 633413 w 3100388"/>
              <a:gd name="connsiteY12" fmla="*/ 114350 h 692580"/>
              <a:gd name="connsiteX13" fmla="*/ 700088 w 3100388"/>
              <a:gd name="connsiteY13" fmla="*/ 119112 h 692580"/>
              <a:gd name="connsiteX14" fmla="*/ 742950 w 3100388"/>
              <a:gd name="connsiteY14" fmla="*/ 190550 h 692580"/>
              <a:gd name="connsiteX15" fmla="*/ 766763 w 3100388"/>
              <a:gd name="connsiteY15" fmla="*/ 242937 h 692580"/>
              <a:gd name="connsiteX16" fmla="*/ 790575 w 3100388"/>
              <a:gd name="connsiteY16" fmla="*/ 290562 h 692580"/>
              <a:gd name="connsiteX17" fmla="*/ 819150 w 3100388"/>
              <a:gd name="connsiteY17" fmla="*/ 338187 h 692580"/>
              <a:gd name="connsiteX18" fmla="*/ 852488 w 3100388"/>
              <a:gd name="connsiteY18" fmla="*/ 390575 h 692580"/>
              <a:gd name="connsiteX19" fmla="*/ 895350 w 3100388"/>
              <a:gd name="connsiteY19" fmla="*/ 462012 h 692580"/>
              <a:gd name="connsiteX20" fmla="*/ 942975 w 3100388"/>
              <a:gd name="connsiteY20" fmla="*/ 528687 h 692580"/>
              <a:gd name="connsiteX21" fmla="*/ 985838 w 3100388"/>
              <a:gd name="connsiteY21" fmla="*/ 547737 h 692580"/>
              <a:gd name="connsiteX22" fmla="*/ 1028700 w 3100388"/>
              <a:gd name="connsiteY22" fmla="*/ 533450 h 692580"/>
              <a:gd name="connsiteX23" fmla="*/ 1066800 w 3100388"/>
              <a:gd name="connsiteY23" fmla="*/ 423912 h 692580"/>
              <a:gd name="connsiteX24" fmla="*/ 1143000 w 3100388"/>
              <a:gd name="connsiteY24" fmla="*/ 171500 h 692580"/>
              <a:gd name="connsiteX25" fmla="*/ 1171575 w 3100388"/>
              <a:gd name="connsiteY25" fmla="*/ 109587 h 692580"/>
              <a:gd name="connsiteX26" fmla="*/ 1228725 w 3100388"/>
              <a:gd name="connsiteY26" fmla="*/ 76250 h 692580"/>
              <a:gd name="connsiteX27" fmla="*/ 1285875 w 3100388"/>
              <a:gd name="connsiteY27" fmla="*/ 85775 h 692580"/>
              <a:gd name="connsiteX28" fmla="*/ 1328738 w 3100388"/>
              <a:gd name="connsiteY28" fmla="*/ 128637 h 692580"/>
              <a:gd name="connsiteX29" fmla="*/ 1381125 w 3100388"/>
              <a:gd name="connsiteY29" fmla="*/ 214362 h 692580"/>
              <a:gd name="connsiteX30" fmla="*/ 1438275 w 3100388"/>
              <a:gd name="connsiteY30" fmla="*/ 271512 h 692580"/>
              <a:gd name="connsiteX31" fmla="*/ 1485900 w 3100388"/>
              <a:gd name="connsiteY31" fmla="*/ 295325 h 692580"/>
              <a:gd name="connsiteX32" fmla="*/ 1543050 w 3100388"/>
              <a:gd name="connsiteY32" fmla="*/ 266750 h 692580"/>
              <a:gd name="connsiteX33" fmla="*/ 1600200 w 3100388"/>
              <a:gd name="connsiteY33" fmla="*/ 204837 h 692580"/>
              <a:gd name="connsiteX34" fmla="*/ 1638300 w 3100388"/>
              <a:gd name="connsiteY34" fmla="*/ 157212 h 692580"/>
              <a:gd name="connsiteX35" fmla="*/ 1724025 w 3100388"/>
              <a:gd name="connsiteY35" fmla="*/ 157212 h 692580"/>
              <a:gd name="connsiteX36" fmla="*/ 1776413 w 3100388"/>
              <a:gd name="connsiteY36" fmla="*/ 200075 h 692580"/>
              <a:gd name="connsiteX37" fmla="*/ 1819275 w 3100388"/>
              <a:gd name="connsiteY37" fmla="*/ 257225 h 692580"/>
              <a:gd name="connsiteX38" fmla="*/ 2000250 w 3100388"/>
              <a:gd name="connsiteY38" fmla="*/ 562025 h 692580"/>
              <a:gd name="connsiteX39" fmla="*/ 2066925 w 3100388"/>
              <a:gd name="connsiteY39" fmla="*/ 666800 h 692580"/>
              <a:gd name="connsiteX40" fmla="*/ 2538413 w 3100388"/>
              <a:gd name="connsiteY40" fmla="*/ 100062 h 692580"/>
              <a:gd name="connsiteX41" fmla="*/ 2590800 w 3100388"/>
              <a:gd name="connsiteY41" fmla="*/ 81012 h 692580"/>
              <a:gd name="connsiteX42" fmla="*/ 2662238 w 3100388"/>
              <a:gd name="connsiteY42" fmla="*/ 85775 h 692580"/>
              <a:gd name="connsiteX43" fmla="*/ 2714625 w 3100388"/>
              <a:gd name="connsiteY43" fmla="*/ 123875 h 692580"/>
              <a:gd name="connsiteX44" fmla="*/ 2833688 w 3100388"/>
              <a:gd name="connsiteY44" fmla="*/ 204837 h 692580"/>
              <a:gd name="connsiteX45" fmla="*/ 2900363 w 3100388"/>
              <a:gd name="connsiteY45" fmla="*/ 223887 h 692580"/>
              <a:gd name="connsiteX46" fmla="*/ 2967038 w 3100388"/>
              <a:gd name="connsiteY46" fmla="*/ 214362 h 692580"/>
              <a:gd name="connsiteX47" fmla="*/ 3038475 w 3100388"/>
              <a:gd name="connsiteY47" fmla="*/ 157212 h 692580"/>
              <a:gd name="connsiteX48" fmla="*/ 3100388 w 3100388"/>
              <a:gd name="connsiteY48" fmla="*/ 104825 h 692580"/>
              <a:gd name="connsiteX0" fmla="*/ 0 w 3100388"/>
              <a:gd name="connsiteY0" fmla="*/ 109587 h 693896"/>
              <a:gd name="connsiteX1" fmla="*/ 76200 w 3100388"/>
              <a:gd name="connsiteY1" fmla="*/ 23862 h 693896"/>
              <a:gd name="connsiteX2" fmla="*/ 123825 w 3100388"/>
              <a:gd name="connsiteY2" fmla="*/ 50 h 693896"/>
              <a:gd name="connsiteX3" fmla="*/ 190500 w 3100388"/>
              <a:gd name="connsiteY3" fmla="*/ 19100 h 693896"/>
              <a:gd name="connsiteX4" fmla="*/ 233363 w 3100388"/>
              <a:gd name="connsiteY4" fmla="*/ 66725 h 693896"/>
              <a:gd name="connsiteX5" fmla="*/ 266700 w 3100388"/>
              <a:gd name="connsiteY5" fmla="*/ 142925 h 693896"/>
              <a:gd name="connsiteX6" fmla="*/ 300038 w 3100388"/>
              <a:gd name="connsiteY6" fmla="*/ 209600 h 693896"/>
              <a:gd name="connsiteX7" fmla="*/ 338138 w 3100388"/>
              <a:gd name="connsiteY7" fmla="*/ 261987 h 693896"/>
              <a:gd name="connsiteX8" fmla="*/ 400050 w 3100388"/>
              <a:gd name="connsiteY8" fmla="*/ 281037 h 693896"/>
              <a:gd name="connsiteX9" fmla="*/ 457200 w 3100388"/>
              <a:gd name="connsiteY9" fmla="*/ 252462 h 693896"/>
              <a:gd name="connsiteX10" fmla="*/ 519113 w 3100388"/>
              <a:gd name="connsiteY10" fmla="*/ 195312 h 693896"/>
              <a:gd name="connsiteX11" fmla="*/ 590550 w 3100388"/>
              <a:gd name="connsiteY11" fmla="*/ 138162 h 693896"/>
              <a:gd name="connsiteX12" fmla="*/ 633413 w 3100388"/>
              <a:gd name="connsiteY12" fmla="*/ 114350 h 693896"/>
              <a:gd name="connsiteX13" fmla="*/ 700088 w 3100388"/>
              <a:gd name="connsiteY13" fmla="*/ 119112 h 693896"/>
              <a:gd name="connsiteX14" fmla="*/ 742950 w 3100388"/>
              <a:gd name="connsiteY14" fmla="*/ 190550 h 693896"/>
              <a:gd name="connsiteX15" fmla="*/ 766763 w 3100388"/>
              <a:gd name="connsiteY15" fmla="*/ 242937 h 693896"/>
              <a:gd name="connsiteX16" fmla="*/ 790575 w 3100388"/>
              <a:gd name="connsiteY16" fmla="*/ 290562 h 693896"/>
              <a:gd name="connsiteX17" fmla="*/ 819150 w 3100388"/>
              <a:gd name="connsiteY17" fmla="*/ 338187 h 693896"/>
              <a:gd name="connsiteX18" fmla="*/ 852488 w 3100388"/>
              <a:gd name="connsiteY18" fmla="*/ 390575 h 693896"/>
              <a:gd name="connsiteX19" fmla="*/ 895350 w 3100388"/>
              <a:gd name="connsiteY19" fmla="*/ 462012 h 693896"/>
              <a:gd name="connsiteX20" fmla="*/ 942975 w 3100388"/>
              <a:gd name="connsiteY20" fmla="*/ 528687 h 693896"/>
              <a:gd name="connsiteX21" fmla="*/ 985838 w 3100388"/>
              <a:gd name="connsiteY21" fmla="*/ 547737 h 693896"/>
              <a:gd name="connsiteX22" fmla="*/ 1028700 w 3100388"/>
              <a:gd name="connsiteY22" fmla="*/ 533450 h 693896"/>
              <a:gd name="connsiteX23" fmla="*/ 1066800 w 3100388"/>
              <a:gd name="connsiteY23" fmla="*/ 423912 h 693896"/>
              <a:gd name="connsiteX24" fmla="*/ 1143000 w 3100388"/>
              <a:gd name="connsiteY24" fmla="*/ 171500 h 693896"/>
              <a:gd name="connsiteX25" fmla="*/ 1171575 w 3100388"/>
              <a:gd name="connsiteY25" fmla="*/ 109587 h 693896"/>
              <a:gd name="connsiteX26" fmla="*/ 1228725 w 3100388"/>
              <a:gd name="connsiteY26" fmla="*/ 76250 h 693896"/>
              <a:gd name="connsiteX27" fmla="*/ 1285875 w 3100388"/>
              <a:gd name="connsiteY27" fmla="*/ 85775 h 693896"/>
              <a:gd name="connsiteX28" fmla="*/ 1328738 w 3100388"/>
              <a:gd name="connsiteY28" fmla="*/ 128637 h 693896"/>
              <a:gd name="connsiteX29" fmla="*/ 1381125 w 3100388"/>
              <a:gd name="connsiteY29" fmla="*/ 214362 h 693896"/>
              <a:gd name="connsiteX30" fmla="*/ 1438275 w 3100388"/>
              <a:gd name="connsiteY30" fmla="*/ 271512 h 693896"/>
              <a:gd name="connsiteX31" fmla="*/ 1485900 w 3100388"/>
              <a:gd name="connsiteY31" fmla="*/ 295325 h 693896"/>
              <a:gd name="connsiteX32" fmla="*/ 1543050 w 3100388"/>
              <a:gd name="connsiteY32" fmla="*/ 266750 h 693896"/>
              <a:gd name="connsiteX33" fmla="*/ 1600200 w 3100388"/>
              <a:gd name="connsiteY33" fmla="*/ 204837 h 693896"/>
              <a:gd name="connsiteX34" fmla="*/ 1638300 w 3100388"/>
              <a:gd name="connsiteY34" fmla="*/ 157212 h 693896"/>
              <a:gd name="connsiteX35" fmla="*/ 1724025 w 3100388"/>
              <a:gd name="connsiteY35" fmla="*/ 157212 h 693896"/>
              <a:gd name="connsiteX36" fmla="*/ 1776413 w 3100388"/>
              <a:gd name="connsiteY36" fmla="*/ 200075 h 693896"/>
              <a:gd name="connsiteX37" fmla="*/ 1819275 w 3100388"/>
              <a:gd name="connsiteY37" fmla="*/ 257225 h 693896"/>
              <a:gd name="connsiteX38" fmla="*/ 2000250 w 3100388"/>
              <a:gd name="connsiteY38" fmla="*/ 562025 h 693896"/>
              <a:gd name="connsiteX39" fmla="*/ 2066925 w 3100388"/>
              <a:gd name="connsiteY39" fmla="*/ 666800 h 693896"/>
              <a:gd name="connsiteX40" fmla="*/ 2590800 w 3100388"/>
              <a:gd name="connsiteY40" fmla="*/ 81012 h 693896"/>
              <a:gd name="connsiteX41" fmla="*/ 2662238 w 3100388"/>
              <a:gd name="connsiteY41" fmla="*/ 85775 h 693896"/>
              <a:gd name="connsiteX42" fmla="*/ 2714625 w 3100388"/>
              <a:gd name="connsiteY42" fmla="*/ 123875 h 693896"/>
              <a:gd name="connsiteX43" fmla="*/ 2833688 w 3100388"/>
              <a:gd name="connsiteY43" fmla="*/ 204837 h 693896"/>
              <a:gd name="connsiteX44" fmla="*/ 2900363 w 3100388"/>
              <a:gd name="connsiteY44" fmla="*/ 223887 h 693896"/>
              <a:gd name="connsiteX45" fmla="*/ 2967038 w 3100388"/>
              <a:gd name="connsiteY45" fmla="*/ 214362 h 693896"/>
              <a:gd name="connsiteX46" fmla="*/ 3038475 w 3100388"/>
              <a:gd name="connsiteY46" fmla="*/ 157212 h 693896"/>
              <a:gd name="connsiteX47" fmla="*/ 3100388 w 3100388"/>
              <a:gd name="connsiteY47" fmla="*/ 104825 h 693896"/>
              <a:gd name="connsiteX0" fmla="*/ 0 w 3100388"/>
              <a:gd name="connsiteY0" fmla="*/ 109587 h 693567"/>
              <a:gd name="connsiteX1" fmla="*/ 76200 w 3100388"/>
              <a:gd name="connsiteY1" fmla="*/ 23862 h 693567"/>
              <a:gd name="connsiteX2" fmla="*/ 123825 w 3100388"/>
              <a:gd name="connsiteY2" fmla="*/ 50 h 693567"/>
              <a:gd name="connsiteX3" fmla="*/ 190500 w 3100388"/>
              <a:gd name="connsiteY3" fmla="*/ 19100 h 693567"/>
              <a:gd name="connsiteX4" fmla="*/ 233363 w 3100388"/>
              <a:gd name="connsiteY4" fmla="*/ 66725 h 693567"/>
              <a:gd name="connsiteX5" fmla="*/ 266700 w 3100388"/>
              <a:gd name="connsiteY5" fmla="*/ 142925 h 693567"/>
              <a:gd name="connsiteX6" fmla="*/ 300038 w 3100388"/>
              <a:gd name="connsiteY6" fmla="*/ 209600 h 693567"/>
              <a:gd name="connsiteX7" fmla="*/ 338138 w 3100388"/>
              <a:gd name="connsiteY7" fmla="*/ 261987 h 693567"/>
              <a:gd name="connsiteX8" fmla="*/ 400050 w 3100388"/>
              <a:gd name="connsiteY8" fmla="*/ 281037 h 693567"/>
              <a:gd name="connsiteX9" fmla="*/ 457200 w 3100388"/>
              <a:gd name="connsiteY9" fmla="*/ 252462 h 693567"/>
              <a:gd name="connsiteX10" fmla="*/ 519113 w 3100388"/>
              <a:gd name="connsiteY10" fmla="*/ 195312 h 693567"/>
              <a:gd name="connsiteX11" fmla="*/ 590550 w 3100388"/>
              <a:gd name="connsiteY11" fmla="*/ 138162 h 693567"/>
              <a:gd name="connsiteX12" fmla="*/ 633413 w 3100388"/>
              <a:gd name="connsiteY12" fmla="*/ 114350 h 693567"/>
              <a:gd name="connsiteX13" fmla="*/ 700088 w 3100388"/>
              <a:gd name="connsiteY13" fmla="*/ 119112 h 693567"/>
              <a:gd name="connsiteX14" fmla="*/ 742950 w 3100388"/>
              <a:gd name="connsiteY14" fmla="*/ 190550 h 693567"/>
              <a:gd name="connsiteX15" fmla="*/ 766763 w 3100388"/>
              <a:gd name="connsiteY15" fmla="*/ 242937 h 693567"/>
              <a:gd name="connsiteX16" fmla="*/ 790575 w 3100388"/>
              <a:gd name="connsiteY16" fmla="*/ 290562 h 693567"/>
              <a:gd name="connsiteX17" fmla="*/ 819150 w 3100388"/>
              <a:gd name="connsiteY17" fmla="*/ 338187 h 693567"/>
              <a:gd name="connsiteX18" fmla="*/ 852488 w 3100388"/>
              <a:gd name="connsiteY18" fmla="*/ 390575 h 693567"/>
              <a:gd name="connsiteX19" fmla="*/ 895350 w 3100388"/>
              <a:gd name="connsiteY19" fmla="*/ 462012 h 693567"/>
              <a:gd name="connsiteX20" fmla="*/ 942975 w 3100388"/>
              <a:gd name="connsiteY20" fmla="*/ 528687 h 693567"/>
              <a:gd name="connsiteX21" fmla="*/ 985838 w 3100388"/>
              <a:gd name="connsiteY21" fmla="*/ 547737 h 693567"/>
              <a:gd name="connsiteX22" fmla="*/ 1028700 w 3100388"/>
              <a:gd name="connsiteY22" fmla="*/ 533450 h 693567"/>
              <a:gd name="connsiteX23" fmla="*/ 1066800 w 3100388"/>
              <a:gd name="connsiteY23" fmla="*/ 423912 h 693567"/>
              <a:gd name="connsiteX24" fmla="*/ 1143000 w 3100388"/>
              <a:gd name="connsiteY24" fmla="*/ 171500 h 693567"/>
              <a:gd name="connsiteX25" fmla="*/ 1171575 w 3100388"/>
              <a:gd name="connsiteY25" fmla="*/ 109587 h 693567"/>
              <a:gd name="connsiteX26" fmla="*/ 1228725 w 3100388"/>
              <a:gd name="connsiteY26" fmla="*/ 76250 h 693567"/>
              <a:gd name="connsiteX27" fmla="*/ 1285875 w 3100388"/>
              <a:gd name="connsiteY27" fmla="*/ 85775 h 693567"/>
              <a:gd name="connsiteX28" fmla="*/ 1328738 w 3100388"/>
              <a:gd name="connsiteY28" fmla="*/ 128637 h 693567"/>
              <a:gd name="connsiteX29" fmla="*/ 1381125 w 3100388"/>
              <a:gd name="connsiteY29" fmla="*/ 214362 h 693567"/>
              <a:gd name="connsiteX30" fmla="*/ 1438275 w 3100388"/>
              <a:gd name="connsiteY30" fmla="*/ 271512 h 693567"/>
              <a:gd name="connsiteX31" fmla="*/ 1485900 w 3100388"/>
              <a:gd name="connsiteY31" fmla="*/ 295325 h 693567"/>
              <a:gd name="connsiteX32" fmla="*/ 1543050 w 3100388"/>
              <a:gd name="connsiteY32" fmla="*/ 266750 h 693567"/>
              <a:gd name="connsiteX33" fmla="*/ 1600200 w 3100388"/>
              <a:gd name="connsiteY33" fmla="*/ 204837 h 693567"/>
              <a:gd name="connsiteX34" fmla="*/ 1638300 w 3100388"/>
              <a:gd name="connsiteY34" fmla="*/ 157212 h 693567"/>
              <a:gd name="connsiteX35" fmla="*/ 1724025 w 3100388"/>
              <a:gd name="connsiteY35" fmla="*/ 157212 h 693567"/>
              <a:gd name="connsiteX36" fmla="*/ 1776413 w 3100388"/>
              <a:gd name="connsiteY36" fmla="*/ 200075 h 693567"/>
              <a:gd name="connsiteX37" fmla="*/ 1819275 w 3100388"/>
              <a:gd name="connsiteY37" fmla="*/ 257225 h 693567"/>
              <a:gd name="connsiteX38" fmla="*/ 2000250 w 3100388"/>
              <a:gd name="connsiteY38" fmla="*/ 562025 h 693567"/>
              <a:gd name="connsiteX39" fmla="*/ 2066925 w 3100388"/>
              <a:gd name="connsiteY39" fmla="*/ 666800 h 693567"/>
              <a:gd name="connsiteX40" fmla="*/ 2662238 w 3100388"/>
              <a:gd name="connsiteY40" fmla="*/ 85775 h 693567"/>
              <a:gd name="connsiteX41" fmla="*/ 2714625 w 3100388"/>
              <a:gd name="connsiteY41" fmla="*/ 123875 h 693567"/>
              <a:gd name="connsiteX42" fmla="*/ 2833688 w 3100388"/>
              <a:gd name="connsiteY42" fmla="*/ 204837 h 693567"/>
              <a:gd name="connsiteX43" fmla="*/ 2900363 w 3100388"/>
              <a:gd name="connsiteY43" fmla="*/ 223887 h 693567"/>
              <a:gd name="connsiteX44" fmla="*/ 2967038 w 3100388"/>
              <a:gd name="connsiteY44" fmla="*/ 214362 h 693567"/>
              <a:gd name="connsiteX45" fmla="*/ 3038475 w 3100388"/>
              <a:gd name="connsiteY45" fmla="*/ 157212 h 693567"/>
              <a:gd name="connsiteX46" fmla="*/ 3100388 w 3100388"/>
              <a:gd name="connsiteY46" fmla="*/ 104825 h 693567"/>
              <a:gd name="connsiteX0" fmla="*/ 0 w 3100388"/>
              <a:gd name="connsiteY0" fmla="*/ 109587 h 690942"/>
              <a:gd name="connsiteX1" fmla="*/ 76200 w 3100388"/>
              <a:gd name="connsiteY1" fmla="*/ 23862 h 690942"/>
              <a:gd name="connsiteX2" fmla="*/ 123825 w 3100388"/>
              <a:gd name="connsiteY2" fmla="*/ 50 h 690942"/>
              <a:gd name="connsiteX3" fmla="*/ 190500 w 3100388"/>
              <a:gd name="connsiteY3" fmla="*/ 19100 h 690942"/>
              <a:gd name="connsiteX4" fmla="*/ 233363 w 3100388"/>
              <a:gd name="connsiteY4" fmla="*/ 66725 h 690942"/>
              <a:gd name="connsiteX5" fmla="*/ 266700 w 3100388"/>
              <a:gd name="connsiteY5" fmla="*/ 142925 h 690942"/>
              <a:gd name="connsiteX6" fmla="*/ 300038 w 3100388"/>
              <a:gd name="connsiteY6" fmla="*/ 209600 h 690942"/>
              <a:gd name="connsiteX7" fmla="*/ 338138 w 3100388"/>
              <a:gd name="connsiteY7" fmla="*/ 261987 h 690942"/>
              <a:gd name="connsiteX8" fmla="*/ 400050 w 3100388"/>
              <a:gd name="connsiteY8" fmla="*/ 281037 h 690942"/>
              <a:gd name="connsiteX9" fmla="*/ 457200 w 3100388"/>
              <a:gd name="connsiteY9" fmla="*/ 252462 h 690942"/>
              <a:gd name="connsiteX10" fmla="*/ 519113 w 3100388"/>
              <a:gd name="connsiteY10" fmla="*/ 195312 h 690942"/>
              <a:gd name="connsiteX11" fmla="*/ 590550 w 3100388"/>
              <a:gd name="connsiteY11" fmla="*/ 138162 h 690942"/>
              <a:gd name="connsiteX12" fmla="*/ 633413 w 3100388"/>
              <a:gd name="connsiteY12" fmla="*/ 114350 h 690942"/>
              <a:gd name="connsiteX13" fmla="*/ 700088 w 3100388"/>
              <a:gd name="connsiteY13" fmla="*/ 119112 h 690942"/>
              <a:gd name="connsiteX14" fmla="*/ 742950 w 3100388"/>
              <a:gd name="connsiteY14" fmla="*/ 190550 h 690942"/>
              <a:gd name="connsiteX15" fmla="*/ 766763 w 3100388"/>
              <a:gd name="connsiteY15" fmla="*/ 242937 h 690942"/>
              <a:gd name="connsiteX16" fmla="*/ 790575 w 3100388"/>
              <a:gd name="connsiteY16" fmla="*/ 290562 h 690942"/>
              <a:gd name="connsiteX17" fmla="*/ 819150 w 3100388"/>
              <a:gd name="connsiteY17" fmla="*/ 338187 h 690942"/>
              <a:gd name="connsiteX18" fmla="*/ 852488 w 3100388"/>
              <a:gd name="connsiteY18" fmla="*/ 390575 h 690942"/>
              <a:gd name="connsiteX19" fmla="*/ 895350 w 3100388"/>
              <a:gd name="connsiteY19" fmla="*/ 462012 h 690942"/>
              <a:gd name="connsiteX20" fmla="*/ 942975 w 3100388"/>
              <a:gd name="connsiteY20" fmla="*/ 528687 h 690942"/>
              <a:gd name="connsiteX21" fmla="*/ 985838 w 3100388"/>
              <a:gd name="connsiteY21" fmla="*/ 547737 h 690942"/>
              <a:gd name="connsiteX22" fmla="*/ 1028700 w 3100388"/>
              <a:gd name="connsiteY22" fmla="*/ 533450 h 690942"/>
              <a:gd name="connsiteX23" fmla="*/ 1066800 w 3100388"/>
              <a:gd name="connsiteY23" fmla="*/ 423912 h 690942"/>
              <a:gd name="connsiteX24" fmla="*/ 1143000 w 3100388"/>
              <a:gd name="connsiteY24" fmla="*/ 171500 h 690942"/>
              <a:gd name="connsiteX25" fmla="*/ 1171575 w 3100388"/>
              <a:gd name="connsiteY25" fmla="*/ 109587 h 690942"/>
              <a:gd name="connsiteX26" fmla="*/ 1228725 w 3100388"/>
              <a:gd name="connsiteY26" fmla="*/ 76250 h 690942"/>
              <a:gd name="connsiteX27" fmla="*/ 1285875 w 3100388"/>
              <a:gd name="connsiteY27" fmla="*/ 85775 h 690942"/>
              <a:gd name="connsiteX28" fmla="*/ 1328738 w 3100388"/>
              <a:gd name="connsiteY28" fmla="*/ 128637 h 690942"/>
              <a:gd name="connsiteX29" fmla="*/ 1381125 w 3100388"/>
              <a:gd name="connsiteY29" fmla="*/ 214362 h 690942"/>
              <a:gd name="connsiteX30" fmla="*/ 1438275 w 3100388"/>
              <a:gd name="connsiteY30" fmla="*/ 271512 h 690942"/>
              <a:gd name="connsiteX31" fmla="*/ 1485900 w 3100388"/>
              <a:gd name="connsiteY31" fmla="*/ 295325 h 690942"/>
              <a:gd name="connsiteX32" fmla="*/ 1543050 w 3100388"/>
              <a:gd name="connsiteY32" fmla="*/ 266750 h 690942"/>
              <a:gd name="connsiteX33" fmla="*/ 1600200 w 3100388"/>
              <a:gd name="connsiteY33" fmla="*/ 204837 h 690942"/>
              <a:gd name="connsiteX34" fmla="*/ 1638300 w 3100388"/>
              <a:gd name="connsiteY34" fmla="*/ 157212 h 690942"/>
              <a:gd name="connsiteX35" fmla="*/ 1724025 w 3100388"/>
              <a:gd name="connsiteY35" fmla="*/ 157212 h 690942"/>
              <a:gd name="connsiteX36" fmla="*/ 1776413 w 3100388"/>
              <a:gd name="connsiteY36" fmla="*/ 200075 h 690942"/>
              <a:gd name="connsiteX37" fmla="*/ 1819275 w 3100388"/>
              <a:gd name="connsiteY37" fmla="*/ 257225 h 690942"/>
              <a:gd name="connsiteX38" fmla="*/ 2000250 w 3100388"/>
              <a:gd name="connsiteY38" fmla="*/ 562025 h 690942"/>
              <a:gd name="connsiteX39" fmla="*/ 2066925 w 3100388"/>
              <a:gd name="connsiteY39" fmla="*/ 666800 h 690942"/>
              <a:gd name="connsiteX40" fmla="*/ 2714625 w 3100388"/>
              <a:gd name="connsiteY40" fmla="*/ 123875 h 690942"/>
              <a:gd name="connsiteX41" fmla="*/ 2833688 w 3100388"/>
              <a:gd name="connsiteY41" fmla="*/ 204837 h 690942"/>
              <a:gd name="connsiteX42" fmla="*/ 2900363 w 3100388"/>
              <a:gd name="connsiteY42" fmla="*/ 223887 h 690942"/>
              <a:gd name="connsiteX43" fmla="*/ 2967038 w 3100388"/>
              <a:gd name="connsiteY43" fmla="*/ 214362 h 690942"/>
              <a:gd name="connsiteX44" fmla="*/ 3038475 w 3100388"/>
              <a:gd name="connsiteY44" fmla="*/ 157212 h 690942"/>
              <a:gd name="connsiteX45" fmla="*/ 3100388 w 3100388"/>
              <a:gd name="connsiteY45" fmla="*/ 104825 h 690942"/>
              <a:gd name="connsiteX0" fmla="*/ 0 w 3100388"/>
              <a:gd name="connsiteY0" fmla="*/ 109587 h 685453"/>
              <a:gd name="connsiteX1" fmla="*/ 76200 w 3100388"/>
              <a:gd name="connsiteY1" fmla="*/ 23862 h 685453"/>
              <a:gd name="connsiteX2" fmla="*/ 123825 w 3100388"/>
              <a:gd name="connsiteY2" fmla="*/ 50 h 685453"/>
              <a:gd name="connsiteX3" fmla="*/ 190500 w 3100388"/>
              <a:gd name="connsiteY3" fmla="*/ 19100 h 685453"/>
              <a:gd name="connsiteX4" fmla="*/ 233363 w 3100388"/>
              <a:gd name="connsiteY4" fmla="*/ 66725 h 685453"/>
              <a:gd name="connsiteX5" fmla="*/ 266700 w 3100388"/>
              <a:gd name="connsiteY5" fmla="*/ 142925 h 685453"/>
              <a:gd name="connsiteX6" fmla="*/ 300038 w 3100388"/>
              <a:gd name="connsiteY6" fmla="*/ 209600 h 685453"/>
              <a:gd name="connsiteX7" fmla="*/ 338138 w 3100388"/>
              <a:gd name="connsiteY7" fmla="*/ 261987 h 685453"/>
              <a:gd name="connsiteX8" fmla="*/ 400050 w 3100388"/>
              <a:gd name="connsiteY8" fmla="*/ 281037 h 685453"/>
              <a:gd name="connsiteX9" fmla="*/ 457200 w 3100388"/>
              <a:gd name="connsiteY9" fmla="*/ 252462 h 685453"/>
              <a:gd name="connsiteX10" fmla="*/ 519113 w 3100388"/>
              <a:gd name="connsiteY10" fmla="*/ 195312 h 685453"/>
              <a:gd name="connsiteX11" fmla="*/ 590550 w 3100388"/>
              <a:gd name="connsiteY11" fmla="*/ 138162 h 685453"/>
              <a:gd name="connsiteX12" fmla="*/ 633413 w 3100388"/>
              <a:gd name="connsiteY12" fmla="*/ 114350 h 685453"/>
              <a:gd name="connsiteX13" fmla="*/ 700088 w 3100388"/>
              <a:gd name="connsiteY13" fmla="*/ 119112 h 685453"/>
              <a:gd name="connsiteX14" fmla="*/ 742950 w 3100388"/>
              <a:gd name="connsiteY14" fmla="*/ 190550 h 685453"/>
              <a:gd name="connsiteX15" fmla="*/ 766763 w 3100388"/>
              <a:gd name="connsiteY15" fmla="*/ 242937 h 685453"/>
              <a:gd name="connsiteX16" fmla="*/ 790575 w 3100388"/>
              <a:gd name="connsiteY16" fmla="*/ 290562 h 685453"/>
              <a:gd name="connsiteX17" fmla="*/ 819150 w 3100388"/>
              <a:gd name="connsiteY17" fmla="*/ 338187 h 685453"/>
              <a:gd name="connsiteX18" fmla="*/ 852488 w 3100388"/>
              <a:gd name="connsiteY18" fmla="*/ 390575 h 685453"/>
              <a:gd name="connsiteX19" fmla="*/ 895350 w 3100388"/>
              <a:gd name="connsiteY19" fmla="*/ 462012 h 685453"/>
              <a:gd name="connsiteX20" fmla="*/ 942975 w 3100388"/>
              <a:gd name="connsiteY20" fmla="*/ 528687 h 685453"/>
              <a:gd name="connsiteX21" fmla="*/ 985838 w 3100388"/>
              <a:gd name="connsiteY21" fmla="*/ 547737 h 685453"/>
              <a:gd name="connsiteX22" fmla="*/ 1028700 w 3100388"/>
              <a:gd name="connsiteY22" fmla="*/ 533450 h 685453"/>
              <a:gd name="connsiteX23" fmla="*/ 1066800 w 3100388"/>
              <a:gd name="connsiteY23" fmla="*/ 423912 h 685453"/>
              <a:gd name="connsiteX24" fmla="*/ 1143000 w 3100388"/>
              <a:gd name="connsiteY24" fmla="*/ 171500 h 685453"/>
              <a:gd name="connsiteX25" fmla="*/ 1171575 w 3100388"/>
              <a:gd name="connsiteY25" fmla="*/ 109587 h 685453"/>
              <a:gd name="connsiteX26" fmla="*/ 1228725 w 3100388"/>
              <a:gd name="connsiteY26" fmla="*/ 76250 h 685453"/>
              <a:gd name="connsiteX27" fmla="*/ 1285875 w 3100388"/>
              <a:gd name="connsiteY27" fmla="*/ 85775 h 685453"/>
              <a:gd name="connsiteX28" fmla="*/ 1328738 w 3100388"/>
              <a:gd name="connsiteY28" fmla="*/ 128637 h 685453"/>
              <a:gd name="connsiteX29" fmla="*/ 1381125 w 3100388"/>
              <a:gd name="connsiteY29" fmla="*/ 214362 h 685453"/>
              <a:gd name="connsiteX30" fmla="*/ 1438275 w 3100388"/>
              <a:gd name="connsiteY30" fmla="*/ 271512 h 685453"/>
              <a:gd name="connsiteX31" fmla="*/ 1485900 w 3100388"/>
              <a:gd name="connsiteY31" fmla="*/ 295325 h 685453"/>
              <a:gd name="connsiteX32" fmla="*/ 1543050 w 3100388"/>
              <a:gd name="connsiteY32" fmla="*/ 266750 h 685453"/>
              <a:gd name="connsiteX33" fmla="*/ 1600200 w 3100388"/>
              <a:gd name="connsiteY33" fmla="*/ 204837 h 685453"/>
              <a:gd name="connsiteX34" fmla="*/ 1638300 w 3100388"/>
              <a:gd name="connsiteY34" fmla="*/ 157212 h 685453"/>
              <a:gd name="connsiteX35" fmla="*/ 1724025 w 3100388"/>
              <a:gd name="connsiteY35" fmla="*/ 157212 h 685453"/>
              <a:gd name="connsiteX36" fmla="*/ 1776413 w 3100388"/>
              <a:gd name="connsiteY36" fmla="*/ 200075 h 685453"/>
              <a:gd name="connsiteX37" fmla="*/ 1819275 w 3100388"/>
              <a:gd name="connsiteY37" fmla="*/ 257225 h 685453"/>
              <a:gd name="connsiteX38" fmla="*/ 2000250 w 3100388"/>
              <a:gd name="connsiteY38" fmla="*/ 562025 h 685453"/>
              <a:gd name="connsiteX39" fmla="*/ 2066925 w 3100388"/>
              <a:gd name="connsiteY39" fmla="*/ 666800 h 685453"/>
              <a:gd name="connsiteX40" fmla="*/ 2833688 w 3100388"/>
              <a:gd name="connsiteY40" fmla="*/ 204837 h 685453"/>
              <a:gd name="connsiteX41" fmla="*/ 2900363 w 3100388"/>
              <a:gd name="connsiteY41" fmla="*/ 223887 h 685453"/>
              <a:gd name="connsiteX42" fmla="*/ 2967038 w 3100388"/>
              <a:gd name="connsiteY42" fmla="*/ 214362 h 685453"/>
              <a:gd name="connsiteX43" fmla="*/ 3038475 w 3100388"/>
              <a:gd name="connsiteY43" fmla="*/ 157212 h 685453"/>
              <a:gd name="connsiteX44" fmla="*/ 3100388 w 3100388"/>
              <a:gd name="connsiteY44" fmla="*/ 104825 h 685453"/>
              <a:gd name="connsiteX0" fmla="*/ 0 w 3100388"/>
              <a:gd name="connsiteY0" fmla="*/ 109587 h 684183"/>
              <a:gd name="connsiteX1" fmla="*/ 76200 w 3100388"/>
              <a:gd name="connsiteY1" fmla="*/ 23862 h 684183"/>
              <a:gd name="connsiteX2" fmla="*/ 123825 w 3100388"/>
              <a:gd name="connsiteY2" fmla="*/ 50 h 684183"/>
              <a:gd name="connsiteX3" fmla="*/ 190500 w 3100388"/>
              <a:gd name="connsiteY3" fmla="*/ 19100 h 684183"/>
              <a:gd name="connsiteX4" fmla="*/ 233363 w 3100388"/>
              <a:gd name="connsiteY4" fmla="*/ 66725 h 684183"/>
              <a:gd name="connsiteX5" fmla="*/ 266700 w 3100388"/>
              <a:gd name="connsiteY5" fmla="*/ 142925 h 684183"/>
              <a:gd name="connsiteX6" fmla="*/ 300038 w 3100388"/>
              <a:gd name="connsiteY6" fmla="*/ 209600 h 684183"/>
              <a:gd name="connsiteX7" fmla="*/ 338138 w 3100388"/>
              <a:gd name="connsiteY7" fmla="*/ 261987 h 684183"/>
              <a:gd name="connsiteX8" fmla="*/ 400050 w 3100388"/>
              <a:gd name="connsiteY8" fmla="*/ 281037 h 684183"/>
              <a:gd name="connsiteX9" fmla="*/ 457200 w 3100388"/>
              <a:gd name="connsiteY9" fmla="*/ 252462 h 684183"/>
              <a:gd name="connsiteX10" fmla="*/ 519113 w 3100388"/>
              <a:gd name="connsiteY10" fmla="*/ 195312 h 684183"/>
              <a:gd name="connsiteX11" fmla="*/ 590550 w 3100388"/>
              <a:gd name="connsiteY11" fmla="*/ 138162 h 684183"/>
              <a:gd name="connsiteX12" fmla="*/ 633413 w 3100388"/>
              <a:gd name="connsiteY12" fmla="*/ 114350 h 684183"/>
              <a:gd name="connsiteX13" fmla="*/ 700088 w 3100388"/>
              <a:gd name="connsiteY13" fmla="*/ 119112 h 684183"/>
              <a:gd name="connsiteX14" fmla="*/ 742950 w 3100388"/>
              <a:gd name="connsiteY14" fmla="*/ 190550 h 684183"/>
              <a:gd name="connsiteX15" fmla="*/ 766763 w 3100388"/>
              <a:gd name="connsiteY15" fmla="*/ 242937 h 684183"/>
              <a:gd name="connsiteX16" fmla="*/ 790575 w 3100388"/>
              <a:gd name="connsiteY16" fmla="*/ 290562 h 684183"/>
              <a:gd name="connsiteX17" fmla="*/ 819150 w 3100388"/>
              <a:gd name="connsiteY17" fmla="*/ 338187 h 684183"/>
              <a:gd name="connsiteX18" fmla="*/ 852488 w 3100388"/>
              <a:gd name="connsiteY18" fmla="*/ 390575 h 684183"/>
              <a:gd name="connsiteX19" fmla="*/ 895350 w 3100388"/>
              <a:gd name="connsiteY19" fmla="*/ 462012 h 684183"/>
              <a:gd name="connsiteX20" fmla="*/ 942975 w 3100388"/>
              <a:gd name="connsiteY20" fmla="*/ 528687 h 684183"/>
              <a:gd name="connsiteX21" fmla="*/ 985838 w 3100388"/>
              <a:gd name="connsiteY21" fmla="*/ 547737 h 684183"/>
              <a:gd name="connsiteX22" fmla="*/ 1028700 w 3100388"/>
              <a:gd name="connsiteY22" fmla="*/ 533450 h 684183"/>
              <a:gd name="connsiteX23" fmla="*/ 1066800 w 3100388"/>
              <a:gd name="connsiteY23" fmla="*/ 423912 h 684183"/>
              <a:gd name="connsiteX24" fmla="*/ 1143000 w 3100388"/>
              <a:gd name="connsiteY24" fmla="*/ 171500 h 684183"/>
              <a:gd name="connsiteX25" fmla="*/ 1171575 w 3100388"/>
              <a:gd name="connsiteY25" fmla="*/ 109587 h 684183"/>
              <a:gd name="connsiteX26" fmla="*/ 1228725 w 3100388"/>
              <a:gd name="connsiteY26" fmla="*/ 76250 h 684183"/>
              <a:gd name="connsiteX27" fmla="*/ 1285875 w 3100388"/>
              <a:gd name="connsiteY27" fmla="*/ 85775 h 684183"/>
              <a:gd name="connsiteX28" fmla="*/ 1328738 w 3100388"/>
              <a:gd name="connsiteY28" fmla="*/ 128637 h 684183"/>
              <a:gd name="connsiteX29" fmla="*/ 1381125 w 3100388"/>
              <a:gd name="connsiteY29" fmla="*/ 214362 h 684183"/>
              <a:gd name="connsiteX30" fmla="*/ 1438275 w 3100388"/>
              <a:gd name="connsiteY30" fmla="*/ 271512 h 684183"/>
              <a:gd name="connsiteX31" fmla="*/ 1485900 w 3100388"/>
              <a:gd name="connsiteY31" fmla="*/ 295325 h 684183"/>
              <a:gd name="connsiteX32" fmla="*/ 1543050 w 3100388"/>
              <a:gd name="connsiteY32" fmla="*/ 266750 h 684183"/>
              <a:gd name="connsiteX33" fmla="*/ 1600200 w 3100388"/>
              <a:gd name="connsiteY33" fmla="*/ 204837 h 684183"/>
              <a:gd name="connsiteX34" fmla="*/ 1638300 w 3100388"/>
              <a:gd name="connsiteY34" fmla="*/ 157212 h 684183"/>
              <a:gd name="connsiteX35" fmla="*/ 1724025 w 3100388"/>
              <a:gd name="connsiteY35" fmla="*/ 157212 h 684183"/>
              <a:gd name="connsiteX36" fmla="*/ 1776413 w 3100388"/>
              <a:gd name="connsiteY36" fmla="*/ 200075 h 684183"/>
              <a:gd name="connsiteX37" fmla="*/ 1819275 w 3100388"/>
              <a:gd name="connsiteY37" fmla="*/ 257225 h 684183"/>
              <a:gd name="connsiteX38" fmla="*/ 2000250 w 3100388"/>
              <a:gd name="connsiteY38" fmla="*/ 562025 h 684183"/>
              <a:gd name="connsiteX39" fmla="*/ 2066925 w 3100388"/>
              <a:gd name="connsiteY39" fmla="*/ 666800 h 684183"/>
              <a:gd name="connsiteX40" fmla="*/ 2900363 w 3100388"/>
              <a:gd name="connsiteY40" fmla="*/ 223887 h 684183"/>
              <a:gd name="connsiteX41" fmla="*/ 2967038 w 3100388"/>
              <a:gd name="connsiteY41" fmla="*/ 214362 h 684183"/>
              <a:gd name="connsiteX42" fmla="*/ 3038475 w 3100388"/>
              <a:gd name="connsiteY42" fmla="*/ 157212 h 684183"/>
              <a:gd name="connsiteX43" fmla="*/ 3100388 w 3100388"/>
              <a:gd name="connsiteY43" fmla="*/ 104825 h 684183"/>
              <a:gd name="connsiteX0" fmla="*/ 0 w 3100388"/>
              <a:gd name="connsiteY0" fmla="*/ 109587 h 684817"/>
              <a:gd name="connsiteX1" fmla="*/ 76200 w 3100388"/>
              <a:gd name="connsiteY1" fmla="*/ 23862 h 684817"/>
              <a:gd name="connsiteX2" fmla="*/ 123825 w 3100388"/>
              <a:gd name="connsiteY2" fmla="*/ 50 h 684817"/>
              <a:gd name="connsiteX3" fmla="*/ 190500 w 3100388"/>
              <a:gd name="connsiteY3" fmla="*/ 19100 h 684817"/>
              <a:gd name="connsiteX4" fmla="*/ 233363 w 3100388"/>
              <a:gd name="connsiteY4" fmla="*/ 66725 h 684817"/>
              <a:gd name="connsiteX5" fmla="*/ 266700 w 3100388"/>
              <a:gd name="connsiteY5" fmla="*/ 142925 h 684817"/>
              <a:gd name="connsiteX6" fmla="*/ 300038 w 3100388"/>
              <a:gd name="connsiteY6" fmla="*/ 209600 h 684817"/>
              <a:gd name="connsiteX7" fmla="*/ 338138 w 3100388"/>
              <a:gd name="connsiteY7" fmla="*/ 261987 h 684817"/>
              <a:gd name="connsiteX8" fmla="*/ 400050 w 3100388"/>
              <a:gd name="connsiteY8" fmla="*/ 281037 h 684817"/>
              <a:gd name="connsiteX9" fmla="*/ 457200 w 3100388"/>
              <a:gd name="connsiteY9" fmla="*/ 252462 h 684817"/>
              <a:gd name="connsiteX10" fmla="*/ 519113 w 3100388"/>
              <a:gd name="connsiteY10" fmla="*/ 195312 h 684817"/>
              <a:gd name="connsiteX11" fmla="*/ 590550 w 3100388"/>
              <a:gd name="connsiteY11" fmla="*/ 138162 h 684817"/>
              <a:gd name="connsiteX12" fmla="*/ 633413 w 3100388"/>
              <a:gd name="connsiteY12" fmla="*/ 114350 h 684817"/>
              <a:gd name="connsiteX13" fmla="*/ 700088 w 3100388"/>
              <a:gd name="connsiteY13" fmla="*/ 119112 h 684817"/>
              <a:gd name="connsiteX14" fmla="*/ 742950 w 3100388"/>
              <a:gd name="connsiteY14" fmla="*/ 190550 h 684817"/>
              <a:gd name="connsiteX15" fmla="*/ 766763 w 3100388"/>
              <a:gd name="connsiteY15" fmla="*/ 242937 h 684817"/>
              <a:gd name="connsiteX16" fmla="*/ 790575 w 3100388"/>
              <a:gd name="connsiteY16" fmla="*/ 290562 h 684817"/>
              <a:gd name="connsiteX17" fmla="*/ 819150 w 3100388"/>
              <a:gd name="connsiteY17" fmla="*/ 338187 h 684817"/>
              <a:gd name="connsiteX18" fmla="*/ 852488 w 3100388"/>
              <a:gd name="connsiteY18" fmla="*/ 390575 h 684817"/>
              <a:gd name="connsiteX19" fmla="*/ 895350 w 3100388"/>
              <a:gd name="connsiteY19" fmla="*/ 462012 h 684817"/>
              <a:gd name="connsiteX20" fmla="*/ 942975 w 3100388"/>
              <a:gd name="connsiteY20" fmla="*/ 528687 h 684817"/>
              <a:gd name="connsiteX21" fmla="*/ 985838 w 3100388"/>
              <a:gd name="connsiteY21" fmla="*/ 547737 h 684817"/>
              <a:gd name="connsiteX22" fmla="*/ 1028700 w 3100388"/>
              <a:gd name="connsiteY22" fmla="*/ 533450 h 684817"/>
              <a:gd name="connsiteX23" fmla="*/ 1066800 w 3100388"/>
              <a:gd name="connsiteY23" fmla="*/ 423912 h 684817"/>
              <a:gd name="connsiteX24" fmla="*/ 1143000 w 3100388"/>
              <a:gd name="connsiteY24" fmla="*/ 171500 h 684817"/>
              <a:gd name="connsiteX25" fmla="*/ 1171575 w 3100388"/>
              <a:gd name="connsiteY25" fmla="*/ 109587 h 684817"/>
              <a:gd name="connsiteX26" fmla="*/ 1228725 w 3100388"/>
              <a:gd name="connsiteY26" fmla="*/ 76250 h 684817"/>
              <a:gd name="connsiteX27" fmla="*/ 1285875 w 3100388"/>
              <a:gd name="connsiteY27" fmla="*/ 85775 h 684817"/>
              <a:gd name="connsiteX28" fmla="*/ 1328738 w 3100388"/>
              <a:gd name="connsiteY28" fmla="*/ 128637 h 684817"/>
              <a:gd name="connsiteX29" fmla="*/ 1381125 w 3100388"/>
              <a:gd name="connsiteY29" fmla="*/ 214362 h 684817"/>
              <a:gd name="connsiteX30" fmla="*/ 1438275 w 3100388"/>
              <a:gd name="connsiteY30" fmla="*/ 271512 h 684817"/>
              <a:gd name="connsiteX31" fmla="*/ 1485900 w 3100388"/>
              <a:gd name="connsiteY31" fmla="*/ 295325 h 684817"/>
              <a:gd name="connsiteX32" fmla="*/ 1543050 w 3100388"/>
              <a:gd name="connsiteY32" fmla="*/ 266750 h 684817"/>
              <a:gd name="connsiteX33" fmla="*/ 1600200 w 3100388"/>
              <a:gd name="connsiteY33" fmla="*/ 204837 h 684817"/>
              <a:gd name="connsiteX34" fmla="*/ 1638300 w 3100388"/>
              <a:gd name="connsiteY34" fmla="*/ 157212 h 684817"/>
              <a:gd name="connsiteX35" fmla="*/ 1724025 w 3100388"/>
              <a:gd name="connsiteY35" fmla="*/ 157212 h 684817"/>
              <a:gd name="connsiteX36" fmla="*/ 1776413 w 3100388"/>
              <a:gd name="connsiteY36" fmla="*/ 200075 h 684817"/>
              <a:gd name="connsiteX37" fmla="*/ 1819275 w 3100388"/>
              <a:gd name="connsiteY37" fmla="*/ 257225 h 684817"/>
              <a:gd name="connsiteX38" fmla="*/ 2000250 w 3100388"/>
              <a:gd name="connsiteY38" fmla="*/ 562025 h 684817"/>
              <a:gd name="connsiteX39" fmla="*/ 2066925 w 3100388"/>
              <a:gd name="connsiteY39" fmla="*/ 666800 h 684817"/>
              <a:gd name="connsiteX40" fmla="*/ 2967038 w 3100388"/>
              <a:gd name="connsiteY40" fmla="*/ 214362 h 684817"/>
              <a:gd name="connsiteX41" fmla="*/ 3038475 w 3100388"/>
              <a:gd name="connsiteY41" fmla="*/ 157212 h 684817"/>
              <a:gd name="connsiteX42" fmla="*/ 3100388 w 3100388"/>
              <a:gd name="connsiteY42" fmla="*/ 104825 h 684817"/>
              <a:gd name="connsiteX0" fmla="*/ 0 w 3100388"/>
              <a:gd name="connsiteY0" fmla="*/ 109587 h 688666"/>
              <a:gd name="connsiteX1" fmla="*/ 76200 w 3100388"/>
              <a:gd name="connsiteY1" fmla="*/ 23862 h 688666"/>
              <a:gd name="connsiteX2" fmla="*/ 123825 w 3100388"/>
              <a:gd name="connsiteY2" fmla="*/ 50 h 688666"/>
              <a:gd name="connsiteX3" fmla="*/ 190500 w 3100388"/>
              <a:gd name="connsiteY3" fmla="*/ 19100 h 688666"/>
              <a:gd name="connsiteX4" fmla="*/ 233363 w 3100388"/>
              <a:gd name="connsiteY4" fmla="*/ 66725 h 688666"/>
              <a:gd name="connsiteX5" fmla="*/ 266700 w 3100388"/>
              <a:gd name="connsiteY5" fmla="*/ 142925 h 688666"/>
              <a:gd name="connsiteX6" fmla="*/ 300038 w 3100388"/>
              <a:gd name="connsiteY6" fmla="*/ 209600 h 688666"/>
              <a:gd name="connsiteX7" fmla="*/ 338138 w 3100388"/>
              <a:gd name="connsiteY7" fmla="*/ 261987 h 688666"/>
              <a:gd name="connsiteX8" fmla="*/ 400050 w 3100388"/>
              <a:gd name="connsiteY8" fmla="*/ 281037 h 688666"/>
              <a:gd name="connsiteX9" fmla="*/ 457200 w 3100388"/>
              <a:gd name="connsiteY9" fmla="*/ 252462 h 688666"/>
              <a:gd name="connsiteX10" fmla="*/ 519113 w 3100388"/>
              <a:gd name="connsiteY10" fmla="*/ 195312 h 688666"/>
              <a:gd name="connsiteX11" fmla="*/ 590550 w 3100388"/>
              <a:gd name="connsiteY11" fmla="*/ 138162 h 688666"/>
              <a:gd name="connsiteX12" fmla="*/ 633413 w 3100388"/>
              <a:gd name="connsiteY12" fmla="*/ 114350 h 688666"/>
              <a:gd name="connsiteX13" fmla="*/ 700088 w 3100388"/>
              <a:gd name="connsiteY13" fmla="*/ 119112 h 688666"/>
              <a:gd name="connsiteX14" fmla="*/ 742950 w 3100388"/>
              <a:gd name="connsiteY14" fmla="*/ 190550 h 688666"/>
              <a:gd name="connsiteX15" fmla="*/ 766763 w 3100388"/>
              <a:gd name="connsiteY15" fmla="*/ 242937 h 688666"/>
              <a:gd name="connsiteX16" fmla="*/ 790575 w 3100388"/>
              <a:gd name="connsiteY16" fmla="*/ 290562 h 688666"/>
              <a:gd name="connsiteX17" fmla="*/ 819150 w 3100388"/>
              <a:gd name="connsiteY17" fmla="*/ 338187 h 688666"/>
              <a:gd name="connsiteX18" fmla="*/ 852488 w 3100388"/>
              <a:gd name="connsiteY18" fmla="*/ 390575 h 688666"/>
              <a:gd name="connsiteX19" fmla="*/ 895350 w 3100388"/>
              <a:gd name="connsiteY19" fmla="*/ 462012 h 688666"/>
              <a:gd name="connsiteX20" fmla="*/ 942975 w 3100388"/>
              <a:gd name="connsiteY20" fmla="*/ 528687 h 688666"/>
              <a:gd name="connsiteX21" fmla="*/ 985838 w 3100388"/>
              <a:gd name="connsiteY21" fmla="*/ 547737 h 688666"/>
              <a:gd name="connsiteX22" fmla="*/ 1028700 w 3100388"/>
              <a:gd name="connsiteY22" fmla="*/ 533450 h 688666"/>
              <a:gd name="connsiteX23" fmla="*/ 1066800 w 3100388"/>
              <a:gd name="connsiteY23" fmla="*/ 423912 h 688666"/>
              <a:gd name="connsiteX24" fmla="*/ 1143000 w 3100388"/>
              <a:gd name="connsiteY24" fmla="*/ 171500 h 688666"/>
              <a:gd name="connsiteX25" fmla="*/ 1171575 w 3100388"/>
              <a:gd name="connsiteY25" fmla="*/ 109587 h 688666"/>
              <a:gd name="connsiteX26" fmla="*/ 1228725 w 3100388"/>
              <a:gd name="connsiteY26" fmla="*/ 76250 h 688666"/>
              <a:gd name="connsiteX27" fmla="*/ 1285875 w 3100388"/>
              <a:gd name="connsiteY27" fmla="*/ 85775 h 688666"/>
              <a:gd name="connsiteX28" fmla="*/ 1328738 w 3100388"/>
              <a:gd name="connsiteY28" fmla="*/ 128637 h 688666"/>
              <a:gd name="connsiteX29" fmla="*/ 1381125 w 3100388"/>
              <a:gd name="connsiteY29" fmla="*/ 214362 h 688666"/>
              <a:gd name="connsiteX30" fmla="*/ 1438275 w 3100388"/>
              <a:gd name="connsiteY30" fmla="*/ 271512 h 688666"/>
              <a:gd name="connsiteX31" fmla="*/ 1485900 w 3100388"/>
              <a:gd name="connsiteY31" fmla="*/ 295325 h 688666"/>
              <a:gd name="connsiteX32" fmla="*/ 1543050 w 3100388"/>
              <a:gd name="connsiteY32" fmla="*/ 266750 h 688666"/>
              <a:gd name="connsiteX33" fmla="*/ 1600200 w 3100388"/>
              <a:gd name="connsiteY33" fmla="*/ 204837 h 688666"/>
              <a:gd name="connsiteX34" fmla="*/ 1638300 w 3100388"/>
              <a:gd name="connsiteY34" fmla="*/ 157212 h 688666"/>
              <a:gd name="connsiteX35" fmla="*/ 1724025 w 3100388"/>
              <a:gd name="connsiteY35" fmla="*/ 157212 h 688666"/>
              <a:gd name="connsiteX36" fmla="*/ 1776413 w 3100388"/>
              <a:gd name="connsiteY36" fmla="*/ 200075 h 688666"/>
              <a:gd name="connsiteX37" fmla="*/ 1819275 w 3100388"/>
              <a:gd name="connsiteY37" fmla="*/ 257225 h 688666"/>
              <a:gd name="connsiteX38" fmla="*/ 2000250 w 3100388"/>
              <a:gd name="connsiteY38" fmla="*/ 562025 h 688666"/>
              <a:gd name="connsiteX39" fmla="*/ 2066925 w 3100388"/>
              <a:gd name="connsiteY39" fmla="*/ 666800 h 688666"/>
              <a:gd name="connsiteX40" fmla="*/ 3038475 w 3100388"/>
              <a:gd name="connsiteY40" fmla="*/ 157212 h 688666"/>
              <a:gd name="connsiteX41" fmla="*/ 3100388 w 3100388"/>
              <a:gd name="connsiteY41" fmla="*/ 104825 h 688666"/>
              <a:gd name="connsiteX0" fmla="*/ 0 w 3100388"/>
              <a:gd name="connsiteY0" fmla="*/ 109587 h 692252"/>
              <a:gd name="connsiteX1" fmla="*/ 76200 w 3100388"/>
              <a:gd name="connsiteY1" fmla="*/ 23862 h 692252"/>
              <a:gd name="connsiteX2" fmla="*/ 123825 w 3100388"/>
              <a:gd name="connsiteY2" fmla="*/ 50 h 692252"/>
              <a:gd name="connsiteX3" fmla="*/ 190500 w 3100388"/>
              <a:gd name="connsiteY3" fmla="*/ 19100 h 692252"/>
              <a:gd name="connsiteX4" fmla="*/ 233363 w 3100388"/>
              <a:gd name="connsiteY4" fmla="*/ 66725 h 692252"/>
              <a:gd name="connsiteX5" fmla="*/ 266700 w 3100388"/>
              <a:gd name="connsiteY5" fmla="*/ 142925 h 692252"/>
              <a:gd name="connsiteX6" fmla="*/ 300038 w 3100388"/>
              <a:gd name="connsiteY6" fmla="*/ 209600 h 692252"/>
              <a:gd name="connsiteX7" fmla="*/ 338138 w 3100388"/>
              <a:gd name="connsiteY7" fmla="*/ 261987 h 692252"/>
              <a:gd name="connsiteX8" fmla="*/ 400050 w 3100388"/>
              <a:gd name="connsiteY8" fmla="*/ 281037 h 692252"/>
              <a:gd name="connsiteX9" fmla="*/ 457200 w 3100388"/>
              <a:gd name="connsiteY9" fmla="*/ 252462 h 692252"/>
              <a:gd name="connsiteX10" fmla="*/ 519113 w 3100388"/>
              <a:gd name="connsiteY10" fmla="*/ 195312 h 692252"/>
              <a:gd name="connsiteX11" fmla="*/ 590550 w 3100388"/>
              <a:gd name="connsiteY11" fmla="*/ 138162 h 692252"/>
              <a:gd name="connsiteX12" fmla="*/ 633413 w 3100388"/>
              <a:gd name="connsiteY12" fmla="*/ 114350 h 692252"/>
              <a:gd name="connsiteX13" fmla="*/ 700088 w 3100388"/>
              <a:gd name="connsiteY13" fmla="*/ 119112 h 692252"/>
              <a:gd name="connsiteX14" fmla="*/ 742950 w 3100388"/>
              <a:gd name="connsiteY14" fmla="*/ 190550 h 692252"/>
              <a:gd name="connsiteX15" fmla="*/ 766763 w 3100388"/>
              <a:gd name="connsiteY15" fmla="*/ 242937 h 692252"/>
              <a:gd name="connsiteX16" fmla="*/ 790575 w 3100388"/>
              <a:gd name="connsiteY16" fmla="*/ 290562 h 692252"/>
              <a:gd name="connsiteX17" fmla="*/ 819150 w 3100388"/>
              <a:gd name="connsiteY17" fmla="*/ 338187 h 692252"/>
              <a:gd name="connsiteX18" fmla="*/ 852488 w 3100388"/>
              <a:gd name="connsiteY18" fmla="*/ 390575 h 692252"/>
              <a:gd name="connsiteX19" fmla="*/ 895350 w 3100388"/>
              <a:gd name="connsiteY19" fmla="*/ 462012 h 692252"/>
              <a:gd name="connsiteX20" fmla="*/ 942975 w 3100388"/>
              <a:gd name="connsiteY20" fmla="*/ 528687 h 692252"/>
              <a:gd name="connsiteX21" fmla="*/ 985838 w 3100388"/>
              <a:gd name="connsiteY21" fmla="*/ 547737 h 692252"/>
              <a:gd name="connsiteX22" fmla="*/ 1028700 w 3100388"/>
              <a:gd name="connsiteY22" fmla="*/ 533450 h 692252"/>
              <a:gd name="connsiteX23" fmla="*/ 1066800 w 3100388"/>
              <a:gd name="connsiteY23" fmla="*/ 423912 h 692252"/>
              <a:gd name="connsiteX24" fmla="*/ 1143000 w 3100388"/>
              <a:gd name="connsiteY24" fmla="*/ 171500 h 692252"/>
              <a:gd name="connsiteX25" fmla="*/ 1171575 w 3100388"/>
              <a:gd name="connsiteY25" fmla="*/ 109587 h 692252"/>
              <a:gd name="connsiteX26" fmla="*/ 1228725 w 3100388"/>
              <a:gd name="connsiteY26" fmla="*/ 76250 h 692252"/>
              <a:gd name="connsiteX27" fmla="*/ 1285875 w 3100388"/>
              <a:gd name="connsiteY27" fmla="*/ 85775 h 692252"/>
              <a:gd name="connsiteX28" fmla="*/ 1328738 w 3100388"/>
              <a:gd name="connsiteY28" fmla="*/ 128637 h 692252"/>
              <a:gd name="connsiteX29" fmla="*/ 1381125 w 3100388"/>
              <a:gd name="connsiteY29" fmla="*/ 214362 h 692252"/>
              <a:gd name="connsiteX30" fmla="*/ 1438275 w 3100388"/>
              <a:gd name="connsiteY30" fmla="*/ 271512 h 692252"/>
              <a:gd name="connsiteX31" fmla="*/ 1485900 w 3100388"/>
              <a:gd name="connsiteY31" fmla="*/ 295325 h 692252"/>
              <a:gd name="connsiteX32" fmla="*/ 1543050 w 3100388"/>
              <a:gd name="connsiteY32" fmla="*/ 266750 h 692252"/>
              <a:gd name="connsiteX33" fmla="*/ 1600200 w 3100388"/>
              <a:gd name="connsiteY33" fmla="*/ 204837 h 692252"/>
              <a:gd name="connsiteX34" fmla="*/ 1638300 w 3100388"/>
              <a:gd name="connsiteY34" fmla="*/ 157212 h 692252"/>
              <a:gd name="connsiteX35" fmla="*/ 1724025 w 3100388"/>
              <a:gd name="connsiteY35" fmla="*/ 157212 h 692252"/>
              <a:gd name="connsiteX36" fmla="*/ 1776413 w 3100388"/>
              <a:gd name="connsiteY36" fmla="*/ 200075 h 692252"/>
              <a:gd name="connsiteX37" fmla="*/ 1819275 w 3100388"/>
              <a:gd name="connsiteY37" fmla="*/ 257225 h 692252"/>
              <a:gd name="connsiteX38" fmla="*/ 2000250 w 3100388"/>
              <a:gd name="connsiteY38" fmla="*/ 562025 h 692252"/>
              <a:gd name="connsiteX39" fmla="*/ 2066925 w 3100388"/>
              <a:gd name="connsiteY39" fmla="*/ 666800 h 692252"/>
              <a:gd name="connsiteX40" fmla="*/ 3100388 w 3100388"/>
              <a:gd name="connsiteY40" fmla="*/ 104825 h 692252"/>
              <a:gd name="connsiteX0" fmla="*/ 0 w 2066925"/>
              <a:gd name="connsiteY0" fmla="*/ 109587 h 692252"/>
              <a:gd name="connsiteX1" fmla="*/ 76200 w 2066925"/>
              <a:gd name="connsiteY1" fmla="*/ 23862 h 692252"/>
              <a:gd name="connsiteX2" fmla="*/ 123825 w 2066925"/>
              <a:gd name="connsiteY2" fmla="*/ 50 h 692252"/>
              <a:gd name="connsiteX3" fmla="*/ 190500 w 2066925"/>
              <a:gd name="connsiteY3" fmla="*/ 19100 h 692252"/>
              <a:gd name="connsiteX4" fmla="*/ 233363 w 2066925"/>
              <a:gd name="connsiteY4" fmla="*/ 66725 h 692252"/>
              <a:gd name="connsiteX5" fmla="*/ 266700 w 2066925"/>
              <a:gd name="connsiteY5" fmla="*/ 142925 h 692252"/>
              <a:gd name="connsiteX6" fmla="*/ 300038 w 2066925"/>
              <a:gd name="connsiteY6" fmla="*/ 209600 h 692252"/>
              <a:gd name="connsiteX7" fmla="*/ 338138 w 2066925"/>
              <a:gd name="connsiteY7" fmla="*/ 261987 h 692252"/>
              <a:gd name="connsiteX8" fmla="*/ 400050 w 2066925"/>
              <a:gd name="connsiteY8" fmla="*/ 281037 h 692252"/>
              <a:gd name="connsiteX9" fmla="*/ 457200 w 2066925"/>
              <a:gd name="connsiteY9" fmla="*/ 252462 h 692252"/>
              <a:gd name="connsiteX10" fmla="*/ 519113 w 2066925"/>
              <a:gd name="connsiteY10" fmla="*/ 195312 h 692252"/>
              <a:gd name="connsiteX11" fmla="*/ 590550 w 2066925"/>
              <a:gd name="connsiteY11" fmla="*/ 138162 h 692252"/>
              <a:gd name="connsiteX12" fmla="*/ 633413 w 2066925"/>
              <a:gd name="connsiteY12" fmla="*/ 114350 h 692252"/>
              <a:gd name="connsiteX13" fmla="*/ 700088 w 2066925"/>
              <a:gd name="connsiteY13" fmla="*/ 119112 h 692252"/>
              <a:gd name="connsiteX14" fmla="*/ 742950 w 2066925"/>
              <a:gd name="connsiteY14" fmla="*/ 190550 h 692252"/>
              <a:gd name="connsiteX15" fmla="*/ 766763 w 2066925"/>
              <a:gd name="connsiteY15" fmla="*/ 242937 h 692252"/>
              <a:gd name="connsiteX16" fmla="*/ 790575 w 2066925"/>
              <a:gd name="connsiteY16" fmla="*/ 290562 h 692252"/>
              <a:gd name="connsiteX17" fmla="*/ 819150 w 2066925"/>
              <a:gd name="connsiteY17" fmla="*/ 338187 h 692252"/>
              <a:gd name="connsiteX18" fmla="*/ 852488 w 2066925"/>
              <a:gd name="connsiteY18" fmla="*/ 390575 h 692252"/>
              <a:gd name="connsiteX19" fmla="*/ 895350 w 2066925"/>
              <a:gd name="connsiteY19" fmla="*/ 462012 h 692252"/>
              <a:gd name="connsiteX20" fmla="*/ 942975 w 2066925"/>
              <a:gd name="connsiteY20" fmla="*/ 528687 h 692252"/>
              <a:gd name="connsiteX21" fmla="*/ 985838 w 2066925"/>
              <a:gd name="connsiteY21" fmla="*/ 547737 h 692252"/>
              <a:gd name="connsiteX22" fmla="*/ 1028700 w 2066925"/>
              <a:gd name="connsiteY22" fmla="*/ 533450 h 692252"/>
              <a:gd name="connsiteX23" fmla="*/ 1066800 w 2066925"/>
              <a:gd name="connsiteY23" fmla="*/ 423912 h 692252"/>
              <a:gd name="connsiteX24" fmla="*/ 1143000 w 2066925"/>
              <a:gd name="connsiteY24" fmla="*/ 171500 h 692252"/>
              <a:gd name="connsiteX25" fmla="*/ 1171575 w 2066925"/>
              <a:gd name="connsiteY25" fmla="*/ 109587 h 692252"/>
              <a:gd name="connsiteX26" fmla="*/ 1228725 w 2066925"/>
              <a:gd name="connsiteY26" fmla="*/ 76250 h 692252"/>
              <a:gd name="connsiteX27" fmla="*/ 1285875 w 2066925"/>
              <a:gd name="connsiteY27" fmla="*/ 85775 h 692252"/>
              <a:gd name="connsiteX28" fmla="*/ 1328738 w 2066925"/>
              <a:gd name="connsiteY28" fmla="*/ 128637 h 692252"/>
              <a:gd name="connsiteX29" fmla="*/ 1381125 w 2066925"/>
              <a:gd name="connsiteY29" fmla="*/ 214362 h 692252"/>
              <a:gd name="connsiteX30" fmla="*/ 1438275 w 2066925"/>
              <a:gd name="connsiteY30" fmla="*/ 271512 h 692252"/>
              <a:gd name="connsiteX31" fmla="*/ 1485900 w 2066925"/>
              <a:gd name="connsiteY31" fmla="*/ 295325 h 692252"/>
              <a:gd name="connsiteX32" fmla="*/ 1543050 w 2066925"/>
              <a:gd name="connsiteY32" fmla="*/ 266750 h 692252"/>
              <a:gd name="connsiteX33" fmla="*/ 1600200 w 2066925"/>
              <a:gd name="connsiteY33" fmla="*/ 204837 h 692252"/>
              <a:gd name="connsiteX34" fmla="*/ 1638300 w 2066925"/>
              <a:gd name="connsiteY34" fmla="*/ 157212 h 692252"/>
              <a:gd name="connsiteX35" fmla="*/ 1724025 w 2066925"/>
              <a:gd name="connsiteY35" fmla="*/ 157212 h 692252"/>
              <a:gd name="connsiteX36" fmla="*/ 1776413 w 2066925"/>
              <a:gd name="connsiteY36" fmla="*/ 200075 h 692252"/>
              <a:gd name="connsiteX37" fmla="*/ 1819275 w 2066925"/>
              <a:gd name="connsiteY37" fmla="*/ 257225 h 692252"/>
              <a:gd name="connsiteX38" fmla="*/ 2000250 w 2066925"/>
              <a:gd name="connsiteY38" fmla="*/ 562025 h 692252"/>
              <a:gd name="connsiteX39" fmla="*/ 2066925 w 2066925"/>
              <a:gd name="connsiteY39" fmla="*/ 666800 h 692252"/>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38300 w 2000250"/>
              <a:gd name="connsiteY34" fmla="*/ 157212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2000250 w 2000250"/>
              <a:gd name="connsiteY38" fmla="*/ 562025 h 562025"/>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38300 w 2000250"/>
              <a:gd name="connsiteY34" fmla="*/ 157212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1913450 w 2000250"/>
              <a:gd name="connsiteY38" fmla="*/ 466775 h 562025"/>
              <a:gd name="connsiteX39" fmla="*/ 2000250 w 2000250"/>
              <a:gd name="connsiteY39" fmla="*/ 562025 h 562025"/>
              <a:gd name="connsiteX0" fmla="*/ 0 w 2000250"/>
              <a:gd name="connsiteY0" fmla="*/ 109587 h 562025"/>
              <a:gd name="connsiteX1" fmla="*/ 76200 w 2000250"/>
              <a:gd name="connsiteY1" fmla="*/ 23862 h 562025"/>
              <a:gd name="connsiteX2" fmla="*/ 123825 w 2000250"/>
              <a:gd name="connsiteY2" fmla="*/ 50 h 562025"/>
              <a:gd name="connsiteX3" fmla="*/ 190500 w 2000250"/>
              <a:gd name="connsiteY3" fmla="*/ 19100 h 562025"/>
              <a:gd name="connsiteX4" fmla="*/ 233363 w 2000250"/>
              <a:gd name="connsiteY4" fmla="*/ 66725 h 562025"/>
              <a:gd name="connsiteX5" fmla="*/ 266700 w 2000250"/>
              <a:gd name="connsiteY5" fmla="*/ 142925 h 562025"/>
              <a:gd name="connsiteX6" fmla="*/ 300038 w 2000250"/>
              <a:gd name="connsiteY6" fmla="*/ 209600 h 562025"/>
              <a:gd name="connsiteX7" fmla="*/ 338138 w 2000250"/>
              <a:gd name="connsiteY7" fmla="*/ 261987 h 562025"/>
              <a:gd name="connsiteX8" fmla="*/ 400050 w 2000250"/>
              <a:gd name="connsiteY8" fmla="*/ 281037 h 562025"/>
              <a:gd name="connsiteX9" fmla="*/ 457200 w 2000250"/>
              <a:gd name="connsiteY9" fmla="*/ 252462 h 562025"/>
              <a:gd name="connsiteX10" fmla="*/ 519113 w 2000250"/>
              <a:gd name="connsiteY10" fmla="*/ 195312 h 562025"/>
              <a:gd name="connsiteX11" fmla="*/ 590550 w 2000250"/>
              <a:gd name="connsiteY11" fmla="*/ 138162 h 562025"/>
              <a:gd name="connsiteX12" fmla="*/ 633413 w 2000250"/>
              <a:gd name="connsiteY12" fmla="*/ 114350 h 562025"/>
              <a:gd name="connsiteX13" fmla="*/ 700088 w 2000250"/>
              <a:gd name="connsiteY13" fmla="*/ 119112 h 562025"/>
              <a:gd name="connsiteX14" fmla="*/ 742950 w 2000250"/>
              <a:gd name="connsiteY14" fmla="*/ 190550 h 562025"/>
              <a:gd name="connsiteX15" fmla="*/ 766763 w 2000250"/>
              <a:gd name="connsiteY15" fmla="*/ 242937 h 562025"/>
              <a:gd name="connsiteX16" fmla="*/ 790575 w 2000250"/>
              <a:gd name="connsiteY16" fmla="*/ 290562 h 562025"/>
              <a:gd name="connsiteX17" fmla="*/ 819150 w 2000250"/>
              <a:gd name="connsiteY17" fmla="*/ 338187 h 562025"/>
              <a:gd name="connsiteX18" fmla="*/ 852488 w 2000250"/>
              <a:gd name="connsiteY18" fmla="*/ 390575 h 562025"/>
              <a:gd name="connsiteX19" fmla="*/ 895350 w 2000250"/>
              <a:gd name="connsiteY19" fmla="*/ 462012 h 562025"/>
              <a:gd name="connsiteX20" fmla="*/ 942975 w 2000250"/>
              <a:gd name="connsiteY20" fmla="*/ 528687 h 562025"/>
              <a:gd name="connsiteX21" fmla="*/ 985838 w 2000250"/>
              <a:gd name="connsiteY21" fmla="*/ 547737 h 562025"/>
              <a:gd name="connsiteX22" fmla="*/ 1028700 w 2000250"/>
              <a:gd name="connsiteY22" fmla="*/ 533450 h 562025"/>
              <a:gd name="connsiteX23" fmla="*/ 1066800 w 2000250"/>
              <a:gd name="connsiteY23" fmla="*/ 423912 h 562025"/>
              <a:gd name="connsiteX24" fmla="*/ 1143000 w 2000250"/>
              <a:gd name="connsiteY24" fmla="*/ 171500 h 562025"/>
              <a:gd name="connsiteX25" fmla="*/ 1171575 w 2000250"/>
              <a:gd name="connsiteY25" fmla="*/ 109587 h 562025"/>
              <a:gd name="connsiteX26" fmla="*/ 1228725 w 2000250"/>
              <a:gd name="connsiteY26" fmla="*/ 76250 h 562025"/>
              <a:gd name="connsiteX27" fmla="*/ 1285875 w 2000250"/>
              <a:gd name="connsiteY27" fmla="*/ 85775 h 562025"/>
              <a:gd name="connsiteX28" fmla="*/ 1328738 w 2000250"/>
              <a:gd name="connsiteY28" fmla="*/ 128637 h 562025"/>
              <a:gd name="connsiteX29" fmla="*/ 1381125 w 2000250"/>
              <a:gd name="connsiteY29" fmla="*/ 214362 h 562025"/>
              <a:gd name="connsiteX30" fmla="*/ 1438275 w 2000250"/>
              <a:gd name="connsiteY30" fmla="*/ 271512 h 562025"/>
              <a:gd name="connsiteX31" fmla="*/ 1485900 w 2000250"/>
              <a:gd name="connsiteY31" fmla="*/ 295325 h 562025"/>
              <a:gd name="connsiteX32" fmla="*/ 1543050 w 2000250"/>
              <a:gd name="connsiteY32" fmla="*/ 266750 h 562025"/>
              <a:gd name="connsiteX33" fmla="*/ 1600200 w 2000250"/>
              <a:gd name="connsiteY33" fmla="*/ 204837 h 562025"/>
              <a:gd name="connsiteX34" fmla="*/ 1652947 w 2000250"/>
              <a:gd name="connsiteY34" fmla="*/ 166737 h 562025"/>
              <a:gd name="connsiteX35" fmla="*/ 1724025 w 2000250"/>
              <a:gd name="connsiteY35" fmla="*/ 157212 h 562025"/>
              <a:gd name="connsiteX36" fmla="*/ 1776413 w 2000250"/>
              <a:gd name="connsiteY36" fmla="*/ 200075 h 562025"/>
              <a:gd name="connsiteX37" fmla="*/ 1819275 w 2000250"/>
              <a:gd name="connsiteY37" fmla="*/ 257225 h 562025"/>
              <a:gd name="connsiteX38" fmla="*/ 1913450 w 2000250"/>
              <a:gd name="connsiteY38" fmla="*/ 466775 h 562025"/>
              <a:gd name="connsiteX39" fmla="*/ 2000250 w 2000250"/>
              <a:gd name="connsiteY39"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514350 w 1924050"/>
              <a:gd name="connsiteY10" fmla="*/ 138162 h 562025"/>
              <a:gd name="connsiteX11" fmla="*/ 557213 w 1924050"/>
              <a:gd name="connsiteY11" fmla="*/ 114350 h 562025"/>
              <a:gd name="connsiteX12" fmla="*/ 623888 w 1924050"/>
              <a:gd name="connsiteY12" fmla="*/ 119112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19112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62075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0213 w 1924050"/>
              <a:gd name="connsiteY35" fmla="*/ 200075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9086 w 1924050"/>
              <a:gd name="connsiteY35" fmla="*/ 195313 h 562025"/>
              <a:gd name="connsiteX36" fmla="*/ 1743075 w 1924050"/>
              <a:gd name="connsiteY36" fmla="*/ 257225 h 562025"/>
              <a:gd name="connsiteX37" fmla="*/ 1837250 w 1924050"/>
              <a:gd name="connsiteY37" fmla="*/ 466775 h 562025"/>
              <a:gd name="connsiteX38" fmla="*/ 1924050 w 1924050"/>
              <a:gd name="connsiteY38" fmla="*/ 562025 h 562025"/>
              <a:gd name="connsiteX0" fmla="*/ 0 w 1924050"/>
              <a:gd name="connsiteY0" fmla="*/ 23862 h 562025"/>
              <a:gd name="connsiteX1" fmla="*/ 47625 w 1924050"/>
              <a:gd name="connsiteY1" fmla="*/ 50 h 562025"/>
              <a:gd name="connsiteX2" fmla="*/ 114300 w 1924050"/>
              <a:gd name="connsiteY2" fmla="*/ 19100 h 562025"/>
              <a:gd name="connsiteX3" fmla="*/ 157163 w 1924050"/>
              <a:gd name="connsiteY3" fmla="*/ 66725 h 562025"/>
              <a:gd name="connsiteX4" fmla="*/ 190500 w 1924050"/>
              <a:gd name="connsiteY4" fmla="*/ 142925 h 562025"/>
              <a:gd name="connsiteX5" fmla="*/ 223838 w 1924050"/>
              <a:gd name="connsiteY5" fmla="*/ 209600 h 562025"/>
              <a:gd name="connsiteX6" fmla="*/ 261938 w 1924050"/>
              <a:gd name="connsiteY6" fmla="*/ 261987 h 562025"/>
              <a:gd name="connsiteX7" fmla="*/ 323850 w 1924050"/>
              <a:gd name="connsiteY7" fmla="*/ 281037 h 562025"/>
              <a:gd name="connsiteX8" fmla="*/ 381000 w 1924050"/>
              <a:gd name="connsiteY8" fmla="*/ 252462 h 562025"/>
              <a:gd name="connsiteX9" fmla="*/ 442913 w 1924050"/>
              <a:gd name="connsiteY9" fmla="*/ 195312 h 562025"/>
              <a:gd name="connsiteX10" fmla="*/ 496606 w 1924050"/>
              <a:gd name="connsiteY10" fmla="*/ 142924 h 562025"/>
              <a:gd name="connsiteX11" fmla="*/ 557213 w 1924050"/>
              <a:gd name="connsiteY11" fmla="*/ 114350 h 562025"/>
              <a:gd name="connsiteX12" fmla="*/ 623888 w 1924050"/>
              <a:gd name="connsiteY12" fmla="*/ 131019 h 562025"/>
              <a:gd name="connsiteX13" fmla="*/ 666750 w 1924050"/>
              <a:gd name="connsiteY13" fmla="*/ 190550 h 562025"/>
              <a:gd name="connsiteX14" fmla="*/ 690563 w 1924050"/>
              <a:gd name="connsiteY14" fmla="*/ 242937 h 562025"/>
              <a:gd name="connsiteX15" fmla="*/ 714375 w 1924050"/>
              <a:gd name="connsiteY15" fmla="*/ 290562 h 562025"/>
              <a:gd name="connsiteX16" fmla="*/ 742950 w 1924050"/>
              <a:gd name="connsiteY16" fmla="*/ 338187 h 562025"/>
              <a:gd name="connsiteX17" fmla="*/ 776288 w 1924050"/>
              <a:gd name="connsiteY17" fmla="*/ 390575 h 562025"/>
              <a:gd name="connsiteX18" fmla="*/ 819150 w 1924050"/>
              <a:gd name="connsiteY18" fmla="*/ 462012 h 562025"/>
              <a:gd name="connsiteX19" fmla="*/ 866775 w 1924050"/>
              <a:gd name="connsiteY19" fmla="*/ 528687 h 562025"/>
              <a:gd name="connsiteX20" fmla="*/ 909638 w 1924050"/>
              <a:gd name="connsiteY20" fmla="*/ 547737 h 562025"/>
              <a:gd name="connsiteX21" fmla="*/ 952500 w 1924050"/>
              <a:gd name="connsiteY21" fmla="*/ 533450 h 562025"/>
              <a:gd name="connsiteX22" fmla="*/ 990600 w 1924050"/>
              <a:gd name="connsiteY22" fmla="*/ 423912 h 562025"/>
              <a:gd name="connsiteX23" fmla="*/ 1066800 w 1924050"/>
              <a:gd name="connsiteY23" fmla="*/ 171500 h 562025"/>
              <a:gd name="connsiteX24" fmla="*/ 1095375 w 1924050"/>
              <a:gd name="connsiteY24" fmla="*/ 109587 h 562025"/>
              <a:gd name="connsiteX25" fmla="*/ 1152525 w 1924050"/>
              <a:gd name="connsiteY25" fmla="*/ 76250 h 562025"/>
              <a:gd name="connsiteX26" fmla="*/ 1209675 w 1924050"/>
              <a:gd name="connsiteY26" fmla="*/ 85775 h 562025"/>
              <a:gd name="connsiteX27" fmla="*/ 1252538 w 1924050"/>
              <a:gd name="connsiteY27" fmla="*/ 128637 h 562025"/>
              <a:gd name="connsiteX28" fmla="*/ 1304925 w 1924050"/>
              <a:gd name="connsiteY28" fmla="*/ 214362 h 562025"/>
              <a:gd name="connsiteX29" fmla="*/ 1347288 w 1924050"/>
              <a:gd name="connsiteY29" fmla="*/ 271512 h 562025"/>
              <a:gd name="connsiteX30" fmla="*/ 1409700 w 1924050"/>
              <a:gd name="connsiteY30" fmla="*/ 295325 h 562025"/>
              <a:gd name="connsiteX31" fmla="*/ 1466850 w 1924050"/>
              <a:gd name="connsiteY31" fmla="*/ 266750 h 562025"/>
              <a:gd name="connsiteX32" fmla="*/ 1524000 w 1924050"/>
              <a:gd name="connsiteY32" fmla="*/ 204837 h 562025"/>
              <a:gd name="connsiteX33" fmla="*/ 1576747 w 1924050"/>
              <a:gd name="connsiteY33" fmla="*/ 166737 h 562025"/>
              <a:gd name="connsiteX34" fmla="*/ 1647825 w 1924050"/>
              <a:gd name="connsiteY34" fmla="*/ 157212 h 562025"/>
              <a:gd name="connsiteX35" fmla="*/ 1709086 w 1924050"/>
              <a:gd name="connsiteY35" fmla="*/ 195313 h 562025"/>
              <a:gd name="connsiteX36" fmla="*/ 1743075 w 1924050"/>
              <a:gd name="connsiteY36" fmla="*/ 257225 h 562025"/>
              <a:gd name="connsiteX37" fmla="*/ 1773222 w 1924050"/>
              <a:gd name="connsiteY37" fmla="*/ 354856 h 562025"/>
              <a:gd name="connsiteX38" fmla="*/ 1837250 w 1924050"/>
              <a:gd name="connsiteY38" fmla="*/ 466775 h 562025"/>
              <a:gd name="connsiteX39" fmla="*/ 1924050 w 1924050"/>
              <a:gd name="connsiteY39" fmla="*/ 562025 h 5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4050" h="562025">
                <a:moveTo>
                  <a:pt x="0" y="23862"/>
                </a:moveTo>
                <a:cubicBezTo>
                  <a:pt x="20637" y="5606"/>
                  <a:pt x="28575" y="844"/>
                  <a:pt x="47625" y="50"/>
                </a:cubicBezTo>
                <a:cubicBezTo>
                  <a:pt x="66675" y="-744"/>
                  <a:pt x="96044" y="7987"/>
                  <a:pt x="114300" y="19100"/>
                </a:cubicBezTo>
                <a:cubicBezTo>
                  <a:pt x="132556" y="30212"/>
                  <a:pt x="144463" y="46088"/>
                  <a:pt x="157163" y="66725"/>
                </a:cubicBezTo>
                <a:cubicBezTo>
                  <a:pt x="169863" y="87362"/>
                  <a:pt x="179388" y="119113"/>
                  <a:pt x="190500" y="142925"/>
                </a:cubicBezTo>
                <a:cubicBezTo>
                  <a:pt x="201613" y="166738"/>
                  <a:pt x="211932" y="189756"/>
                  <a:pt x="223838" y="209600"/>
                </a:cubicBezTo>
                <a:cubicBezTo>
                  <a:pt x="235744" y="229444"/>
                  <a:pt x="245269" y="250081"/>
                  <a:pt x="261938" y="261987"/>
                </a:cubicBezTo>
                <a:cubicBezTo>
                  <a:pt x="278607" y="273893"/>
                  <a:pt x="304006" y="282625"/>
                  <a:pt x="323850" y="281037"/>
                </a:cubicBezTo>
                <a:cubicBezTo>
                  <a:pt x="343694" y="279450"/>
                  <a:pt x="361156" y="266749"/>
                  <a:pt x="381000" y="252462"/>
                </a:cubicBezTo>
                <a:cubicBezTo>
                  <a:pt x="400844" y="238175"/>
                  <a:pt x="423645" y="213568"/>
                  <a:pt x="442913" y="195312"/>
                </a:cubicBezTo>
                <a:cubicBezTo>
                  <a:pt x="462181" y="177056"/>
                  <a:pt x="477556" y="156418"/>
                  <a:pt x="496606" y="142924"/>
                </a:cubicBezTo>
                <a:cubicBezTo>
                  <a:pt x="515656" y="129430"/>
                  <a:pt x="535999" y="116334"/>
                  <a:pt x="557213" y="114350"/>
                </a:cubicBezTo>
                <a:cubicBezTo>
                  <a:pt x="578427" y="112366"/>
                  <a:pt x="605632" y="118319"/>
                  <a:pt x="623888" y="131019"/>
                </a:cubicBezTo>
                <a:cubicBezTo>
                  <a:pt x="642144" y="143719"/>
                  <a:pt x="655638" y="171897"/>
                  <a:pt x="666750" y="190550"/>
                </a:cubicBezTo>
                <a:cubicBezTo>
                  <a:pt x="677862" y="209203"/>
                  <a:pt x="682626" y="226268"/>
                  <a:pt x="690563" y="242937"/>
                </a:cubicBezTo>
                <a:cubicBezTo>
                  <a:pt x="698500" y="259606"/>
                  <a:pt x="705644" y="274687"/>
                  <a:pt x="714375" y="290562"/>
                </a:cubicBezTo>
                <a:cubicBezTo>
                  <a:pt x="723106" y="306437"/>
                  <a:pt x="732631" y="321518"/>
                  <a:pt x="742950" y="338187"/>
                </a:cubicBezTo>
                <a:cubicBezTo>
                  <a:pt x="753269" y="354856"/>
                  <a:pt x="763588" y="369938"/>
                  <a:pt x="776288" y="390575"/>
                </a:cubicBezTo>
                <a:cubicBezTo>
                  <a:pt x="788988" y="411212"/>
                  <a:pt x="804069" y="438993"/>
                  <a:pt x="819150" y="462012"/>
                </a:cubicBezTo>
                <a:cubicBezTo>
                  <a:pt x="834231" y="485031"/>
                  <a:pt x="851694" y="514400"/>
                  <a:pt x="866775" y="528687"/>
                </a:cubicBezTo>
                <a:cubicBezTo>
                  <a:pt x="881856" y="542975"/>
                  <a:pt x="895351" y="546943"/>
                  <a:pt x="909638" y="547737"/>
                </a:cubicBezTo>
                <a:cubicBezTo>
                  <a:pt x="923925" y="548531"/>
                  <a:pt x="939006" y="554087"/>
                  <a:pt x="952500" y="533450"/>
                </a:cubicBezTo>
                <a:cubicBezTo>
                  <a:pt x="965994" y="512813"/>
                  <a:pt x="971550" y="484237"/>
                  <a:pt x="990600" y="423912"/>
                </a:cubicBezTo>
                <a:cubicBezTo>
                  <a:pt x="1009650" y="363587"/>
                  <a:pt x="1049338" y="223887"/>
                  <a:pt x="1066800" y="171500"/>
                </a:cubicBezTo>
                <a:cubicBezTo>
                  <a:pt x="1084262" y="119113"/>
                  <a:pt x="1081088" y="125462"/>
                  <a:pt x="1095375" y="109587"/>
                </a:cubicBezTo>
                <a:cubicBezTo>
                  <a:pt x="1109663" y="93712"/>
                  <a:pt x="1133475" y="80219"/>
                  <a:pt x="1152525" y="76250"/>
                </a:cubicBezTo>
                <a:cubicBezTo>
                  <a:pt x="1171575" y="72281"/>
                  <a:pt x="1193006" y="77044"/>
                  <a:pt x="1209675" y="85775"/>
                </a:cubicBezTo>
                <a:cubicBezTo>
                  <a:pt x="1226344" y="94506"/>
                  <a:pt x="1236663" y="107206"/>
                  <a:pt x="1252538" y="128637"/>
                </a:cubicBezTo>
                <a:cubicBezTo>
                  <a:pt x="1268413" y="150068"/>
                  <a:pt x="1289133" y="190550"/>
                  <a:pt x="1304925" y="214362"/>
                </a:cubicBezTo>
                <a:cubicBezTo>
                  <a:pt x="1320717" y="238175"/>
                  <a:pt x="1329826" y="258018"/>
                  <a:pt x="1347288" y="271512"/>
                </a:cubicBezTo>
                <a:cubicBezTo>
                  <a:pt x="1364750" y="285006"/>
                  <a:pt x="1389773" y="296119"/>
                  <a:pt x="1409700" y="295325"/>
                </a:cubicBezTo>
                <a:cubicBezTo>
                  <a:pt x="1429627" y="294531"/>
                  <a:pt x="1447800" y="281831"/>
                  <a:pt x="1466850" y="266750"/>
                </a:cubicBezTo>
                <a:cubicBezTo>
                  <a:pt x="1485900" y="251669"/>
                  <a:pt x="1505684" y="221506"/>
                  <a:pt x="1524000" y="204837"/>
                </a:cubicBezTo>
                <a:cubicBezTo>
                  <a:pt x="1542316" y="188168"/>
                  <a:pt x="1556110" y="174675"/>
                  <a:pt x="1576747" y="166737"/>
                </a:cubicBezTo>
                <a:cubicBezTo>
                  <a:pt x="1597385" y="158800"/>
                  <a:pt x="1625769" y="152449"/>
                  <a:pt x="1647825" y="157212"/>
                </a:cubicBezTo>
                <a:cubicBezTo>
                  <a:pt x="1669881" y="161975"/>
                  <a:pt x="1693211" y="178644"/>
                  <a:pt x="1709086" y="195313"/>
                </a:cubicBezTo>
                <a:cubicBezTo>
                  <a:pt x="1724961" y="211982"/>
                  <a:pt x="1732386" y="230635"/>
                  <a:pt x="1743075" y="257225"/>
                </a:cubicBezTo>
                <a:cubicBezTo>
                  <a:pt x="1753764" y="283815"/>
                  <a:pt x="1757526" y="319931"/>
                  <a:pt x="1773222" y="354856"/>
                </a:cubicBezTo>
                <a:cubicBezTo>
                  <a:pt x="1788918" y="389781"/>
                  <a:pt x="1812605" y="430660"/>
                  <a:pt x="1837250" y="466775"/>
                </a:cubicBezTo>
                <a:cubicBezTo>
                  <a:pt x="1867412" y="517575"/>
                  <a:pt x="1915280" y="546150"/>
                  <a:pt x="1924050" y="562025"/>
                </a:cubicBezTo>
              </a:path>
            </a:pathLst>
          </a:custGeom>
          <a:noFill/>
          <a:ln w="15875">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7703571" y="3954730"/>
            <a:ext cx="2076574" cy="0"/>
          </a:xfrm>
          <a:prstGeom prst="line">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80"/>
          <p:cNvSpPr>
            <a:spLocks noChangeArrowheads="1"/>
          </p:cNvSpPr>
          <p:nvPr/>
        </p:nvSpPr>
        <p:spPr bwMode="auto">
          <a:xfrm>
            <a:off x="8348216" y="3227341"/>
            <a:ext cx="4240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900" i="1" dirty="0">
                <a:solidFill>
                  <a:srgbClr val="000000"/>
                </a:solidFill>
                <a:latin typeface="Times New Roman" panose="02020603050405020304" pitchFamily="18" charset="0"/>
                <a:cs typeface="Times New Roman" panose="02020603050405020304" pitchFamily="18" charset="0"/>
              </a:rPr>
              <a:t>x</a:t>
            </a:r>
            <a:r>
              <a:rPr lang="en-US" altLang="en-US" sz="1900" dirty="0">
                <a:solidFill>
                  <a:srgbClr val="000000"/>
                </a:solidFill>
                <a:latin typeface="Times New Roman" panose="02020603050405020304" pitchFamily="18" charset="0"/>
                <a:cs typeface="Times New Roman" panose="02020603050405020304" pitchFamily="18" charset="0"/>
              </a:rPr>
              <a:t>(</a:t>
            </a:r>
            <a:r>
              <a:rPr lang="en-US" altLang="en-US" sz="1900" i="1" dirty="0">
                <a:solidFill>
                  <a:srgbClr val="000000"/>
                </a:solidFill>
                <a:latin typeface="Times New Roman" panose="02020603050405020304" pitchFamily="18" charset="0"/>
                <a:cs typeface="Times New Roman" panose="02020603050405020304" pitchFamily="18" charset="0"/>
              </a:rPr>
              <a:t>n</a:t>
            </a:r>
            <a:r>
              <a:rPr lang="en-US" altLang="en-US" sz="1900" dirty="0">
                <a:solidFill>
                  <a:srgbClr val="000000"/>
                </a:solidFill>
                <a:latin typeface="Times New Roman" panose="02020603050405020304" pitchFamily="18" charset="0"/>
                <a:cs typeface="Times New Roman" panose="02020603050405020304" pitchFamily="18" charset="0"/>
              </a:rPr>
              <a:t>)</a:t>
            </a:r>
            <a:endPar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7756875" y="3443764"/>
            <a:ext cx="0" cy="497044"/>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877092" y="3650933"/>
            <a:ext cx="0" cy="289875"/>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996159" y="3860483"/>
            <a:ext cx="0" cy="80325"/>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112837" y="3795870"/>
            <a:ext cx="0" cy="144937"/>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231900" y="3630925"/>
            <a:ext cx="0" cy="309881"/>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48582" y="3722370"/>
            <a:ext cx="0" cy="218438"/>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584326" y="3971759"/>
            <a:ext cx="0" cy="207811"/>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8681798" y="3969151"/>
            <a:ext cx="1" cy="51953"/>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798480" y="3692286"/>
            <a:ext cx="1" cy="248520"/>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908016" y="3569970"/>
            <a:ext cx="1" cy="370838"/>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029459" y="3816546"/>
            <a:ext cx="1" cy="124262"/>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155665" y="3868338"/>
            <a:ext cx="1" cy="72468"/>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274728" y="3692286"/>
            <a:ext cx="1" cy="248520"/>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396172" y="3722370"/>
            <a:ext cx="1" cy="218438"/>
          </a:xfrm>
          <a:prstGeom prst="line">
            <a:avLst/>
          </a:prstGeom>
          <a:ln w="28575">
            <a:headEnd type="none"/>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1946987" y="4537579"/>
            <a:ext cx="2987677" cy="369332"/>
          </a:xfrm>
          <a:prstGeom prst="rect">
            <a:avLst/>
          </a:prstGeom>
        </p:spPr>
        <p:txBody>
          <a:bodyPr wrap="none">
            <a:spAutoFit/>
          </a:bodyPr>
          <a:lstStyle/>
          <a:p>
            <a:r>
              <a:rPr lang="en-US" dirty="0"/>
              <a:t>continuous-time analog signal </a:t>
            </a:r>
          </a:p>
        </p:txBody>
      </p:sp>
      <p:sp>
        <p:nvSpPr>
          <p:cNvPr id="28" name="Rectangle 27"/>
          <p:cNvSpPr/>
          <p:nvPr/>
        </p:nvSpPr>
        <p:spPr>
          <a:xfrm>
            <a:off x="7256783" y="4559693"/>
            <a:ext cx="2655086" cy="369332"/>
          </a:xfrm>
          <a:prstGeom prst="rect">
            <a:avLst/>
          </a:prstGeom>
        </p:spPr>
        <p:txBody>
          <a:bodyPr wrap="none">
            <a:spAutoFit/>
          </a:bodyPr>
          <a:lstStyle/>
          <a:p>
            <a:r>
              <a:rPr lang="en-US" dirty="0"/>
              <a:t>discrete-time digital values</a:t>
            </a:r>
          </a:p>
        </p:txBody>
      </p:sp>
      <p:sp>
        <p:nvSpPr>
          <p:cNvPr id="29" name="Freeform 5"/>
          <p:cNvSpPr>
            <a:spLocks/>
          </p:cNvSpPr>
          <p:nvPr/>
        </p:nvSpPr>
        <p:spPr bwMode="auto">
          <a:xfrm flipH="1">
            <a:off x="5452187" y="3648424"/>
            <a:ext cx="1173890" cy="579438"/>
          </a:xfrm>
          <a:custGeom>
            <a:avLst/>
            <a:gdLst>
              <a:gd name="T0" fmla="*/ 0 w 734"/>
              <a:gd name="T1" fmla="*/ 0 h 365"/>
              <a:gd name="T2" fmla="*/ 0 w 734"/>
              <a:gd name="T3" fmla="*/ 365 h 365"/>
              <a:gd name="T4" fmla="*/ 563 w 734"/>
              <a:gd name="T5" fmla="*/ 365 h 365"/>
              <a:gd name="T6" fmla="*/ 734 w 734"/>
              <a:gd name="T7" fmla="*/ 186 h 365"/>
              <a:gd name="T8" fmla="*/ 563 w 734"/>
              <a:gd name="T9" fmla="*/ 0 h 365"/>
              <a:gd name="T10" fmla="*/ 0 w 734"/>
              <a:gd name="T11" fmla="*/ 0 h 365"/>
            </a:gdLst>
            <a:ahLst/>
            <a:cxnLst>
              <a:cxn ang="0">
                <a:pos x="T0" y="T1"/>
              </a:cxn>
              <a:cxn ang="0">
                <a:pos x="T2" y="T3"/>
              </a:cxn>
              <a:cxn ang="0">
                <a:pos x="T4" y="T5"/>
              </a:cxn>
              <a:cxn ang="0">
                <a:pos x="T6" y="T7"/>
              </a:cxn>
              <a:cxn ang="0">
                <a:pos x="T8" y="T9"/>
              </a:cxn>
              <a:cxn ang="0">
                <a:pos x="T10" y="T11"/>
              </a:cxn>
            </a:cxnLst>
            <a:rect l="0" t="0" r="r" b="b"/>
            <a:pathLst>
              <a:path w="734" h="365">
                <a:moveTo>
                  <a:pt x="0" y="0"/>
                </a:moveTo>
                <a:lnTo>
                  <a:pt x="0" y="365"/>
                </a:lnTo>
                <a:lnTo>
                  <a:pt x="563" y="365"/>
                </a:lnTo>
                <a:lnTo>
                  <a:pt x="734" y="186"/>
                </a:lnTo>
                <a:lnTo>
                  <a:pt x="563" y="0"/>
                </a:lnTo>
                <a:lnTo>
                  <a:pt x="0" y="0"/>
                </a:lnTo>
                <a:close/>
              </a:path>
            </a:pathLst>
          </a:custGeom>
          <a:solidFill>
            <a:srgbClr val="FFFFFF"/>
          </a:solidFill>
          <a:ln w="28575">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dirty="0"/>
              <a:t>ADC</a:t>
            </a:r>
          </a:p>
        </p:txBody>
      </p:sp>
    </p:spTree>
    <p:extLst>
      <p:ext uri="{BB962C8B-B14F-4D97-AF65-F5344CB8AC3E}">
        <p14:creationId xmlns:p14="http://schemas.microsoft.com/office/powerpoint/2010/main" val="3102054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ADC</a:t>
            </a:r>
          </a:p>
        </p:txBody>
      </p:sp>
      <p:sp>
        <p:nvSpPr>
          <p:cNvPr id="6"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solidFill>
                  <a:srgbClr val="C00000"/>
                </a:solidFill>
              </a:rPr>
              <a:t>Constantly polling </a:t>
            </a:r>
          </a:p>
          <a:p>
            <a:pPr lvl="1"/>
            <a:r>
              <a:rPr lang="en-US" dirty="0"/>
              <a:t>Polling with timer</a:t>
            </a:r>
          </a:p>
          <a:p>
            <a:pPr lvl="1"/>
            <a:endParaRPr lang="en-US" dirty="0"/>
          </a:p>
          <a:p>
            <a:r>
              <a:rPr lang="en-US" dirty="0"/>
              <a:t>Advanced</a:t>
            </a:r>
          </a:p>
          <a:p>
            <a:pPr lvl="1"/>
            <a:r>
              <a:rPr lang="en-US" dirty="0">
                <a:solidFill>
                  <a:schemeClr val="tx1"/>
                </a:solidFill>
              </a:rPr>
              <a:t>Interrupts</a:t>
            </a:r>
            <a:r>
              <a:rPr lang="en-US" dirty="0"/>
              <a:t> </a:t>
            </a:r>
          </a:p>
          <a:p>
            <a:pPr lvl="1"/>
            <a:r>
              <a:rPr lang="en-US" dirty="0"/>
              <a:t>DMA</a:t>
            </a:r>
          </a:p>
        </p:txBody>
      </p:sp>
      <p:cxnSp>
        <p:nvCxnSpPr>
          <p:cNvPr id="5" name="Straight Arrow Connector 4"/>
          <p:cNvCxnSpPr>
            <a:stCxn id="8" idx="4"/>
          </p:cNvCxnSpPr>
          <p:nvPr/>
        </p:nvCxnSpPr>
        <p:spPr>
          <a:xfrm>
            <a:off x="7034646" y="3636910"/>
            <a:ext cx="0" cy="17247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Parallelogram 7"/>
          <p:cNvSpPr/>
          <p:nvPr/>
        </p:nvSpPr>
        <p:spPr>
          <a:xfrm>
            <a:off x="5929747" y="2874910"/>
            <a:ext cx="2209798" cy="7620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ready flag in ADC ISR</a:t>
            </a:r>
          </a:p>
        </p:txBody>
      </p:sp>
      <p:cxnSp>
        <p:nvCxnSpPr>
          <p:cNvPr id="9" name="Straight Arrow Connector 8"/>
          <p:cNvCxnSpPr>
            <a:endCxn id="8" idx="0"/>
          </p:cNvCxnSpPr>
          <p:nvPr/>
        </p:nvCxnSpPr>
        <p:spPr>
          <a:xfrm>
            <a:off x="7034646" y="1094509"/>
            <a:ext cx="0" cy="17804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929747" y="3837709"/>
            <a:ext cx="213359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Data</a:t>
            </a:r>
          </a:p>
        </p:txBody>
      </p:sp>
      <p:cxnSp>
        <p:nvCxnSpPr>
          <p:cNvPr id="11" name="Straight Arrow Connector 10"/>
          <p:cNvCxnSpPr/>
          <p:nvPr/>
        </p:nvCxnSpPr>
        <p:spPr>
          <a:xfrm flipV="1">
            <a:off x="5777345" y="2276979"/>
            <a:ext cx="0" cy="255133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7345" y="2276978"/>
            <a:ext cx="125730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77345" y="4828309"/>
            <a:ext cx="1257301" cy="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08660" y="4458977"/>
            <a:ext cx="835485" cy="369332"/>
          </a:xfrm>
          <a:prstGeom prst="rect">
            <a:avLst/>
          </a:prstGeom>
          <a:noFill/>
        </p:spPr>
        <p:txBody>
          <a:bodyPr wrap="none" rtlCol="0">
            <a:spAutoFit/>
          </a:bodyPr>
          <a:lstStyle/>
          <a:p>
            <a:r>
              <a:rPr lang="en-US" dirty="0"/>
              <a:t>Repeat</a:t>
            </a:r>
          </a:p>
        </p:txBody>
      </p:sp>
      <p:sp>
        <p:nvSpPr>
          <p:cNvPr id="16" name="TextBox 15"/>
          <p:cNvSpPr txBox="1"/>
          <p:nvPr/>
        </p:nvSpPr>
        <p:spPr>
          <a:xfrm>
            <a:off x="6291974" y="561110"/>
            <a:ext cx="1485343" cy="369332"/>
          </a:xfrm>
          <a:prstGeom prst="rect">
            <a:avLst/>
          </a:prstGeom>
          <a:noFill/>
        </p:spPr>
        <p:txBody>
          <a:bodyPr wrap="none" rtlCol="0">
            <a:spAutoFit/>
          </a:bodyPr>
          <a:lstStyle/>
          <a:p>
            <a:r>
              <a:rPr lang="en-US" dirty="0"/>
              <a:t>Main program</a:t>
            </a:r>
          </a:p>
        </p:txBody>
      </p:sp>
    </p:spTree>
    <p:extLst>
      <p:ext uri="{BB962C8B-B14F-4D97-AF65-F5344CB8AC3E}">
        <p14:creationId xmlns:p14="http://schemas.microsoft.com/office/powerpoint/2010/main" val="1352266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ADC</a:t>
            </a:r>
          </a:p>
        </p:txBody>
      </p:sp>
      <p:sp>
        <p:nvSpPr>
          <p:cNvPr id="6"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solidFill>
                  <a:srgbClr val="C00000"/>
                </a:solidFill>
              </a:rPr>
              <a:t>Constantly polling </a:t>
            </a:r>
          </a:p>
          <a:p>
            <a:pPr lvl="1"/>
            <a:r>
              <a:rPr lang="en-US" dirty="0">
                <a:solidFill>
                  <a:schemeClr val="tx1"/>
                </a:solidFill>
              </a:rPr>
              <a:t>Polling with timer</a:t>
            </a:r>
          </a:p>
          <a:p>
            <a:pPr lvl="1"/>
            <a:endParaRPr lang="en-US" dirty="0"/>
          </a:p>
          <a:p>
            <a:r>
              <a:rPr lang="en-US" dirty="0"/>
              <a:t>Advanced </a:t>
            </a:r>
          </a:p>
          <a:p>
            <a:pPr lvl="1"/>
            <a:r>
              <a:rPr lang="en-US" dirty="0"/>
              <a:t>DMA</a:t>
            </a:r>
          </a:p>
        </p:txBody>
      </p:sp>
      <p:sp>
        <p:nvSpPr>
          <p:cNvPr id="5" name="Content Placeholder 74"/>
          <p:cNvSpPr txBox="1">
            <a:spLocks/>
          </p:cNvSpPr>
          <p:nvPr/>
        </p:nvSpPr>
        <p:spPr>
          <a:xfrm>
            <a:off x="7301994" y="4443846"/>
            <a:ext cx="4186238" cy="1219200"/>
          </a:xfrm>
          <a:prstGeom prst="rect">
            <a:avLst/>
          </a:prstGeom>
        </p:spPr>
        <p:txBody>
          <a:bodyPr vert="horz" lIns="0" tIns="0" rIns="0" bIns="0" rtlCol="0" anchor="t">
            <a:normAutofit fontScale="92500" lnSpcReduction="20000"/>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r>
              <a:rPr lang="en-US" sz="1800"/>
              <a:t>ISR = Interrupt Service Routine</a:t>
            </a:r>
          </a:p>
          <a:p>
            <a:r>
              <a:rPr lang="en-US" sz="1800"/>
              <a:t>TIMER ISR starts ADC</a:t>
            </a:r>
          </a:p>
          <a:p>
            <a:r>
              <a:rPr lang="en-US" sz="1800"/>
              <a:t>ADC samples multiple channels</a:t>
            </a:r>
          </a:p>
          <a:p>
            <a:r>
              <a:rPr lang="en-US" sz="1800"/>
              <a:t>ADC ISR copies ADC data register to memory</a:t>
            </a:r>
            <a:endParaRPr lang="en-US" sz="1800" dirty="0"/>
          </a:p>
        </p:txBody>
      </p:sp>
      <p:cxnSp>
        <p:nvCxnSpPr>
          <p:cNvPr id="7" name="Straight Arrow Connector 6"/>
          <p:cNvCxnSpPr>
            <a:stCxn id="30" idx="4"/>
          </p:cNvCxnSpPr>
          <p:nvPr/>
        </p:nvCxnSpPr>
        <p:spPr>
          <a:xfrm>
            <a:off x="4346864" y="4052547"/>
            <a:ext cx="0" cy="17247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804563" y="2006815"/>
            <a:ext cx="11811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ADC</a:t>
            </a:r>
          </a:p>
          <a:p>
            <a:pPr algn="ctr"/>
            <a:r>
              <a:rPr lang="en-US" dirty="0">
                <a:solidFill>
                  <a:schemeClr val="bg1"/>
                </a:solidFill>
              </a:rPr>
              <a:t>Peripheral</a:t>
            </a:r>
          </a:p>
        </p:txBody>
      </p:sp>
      <p:cxnSp>
        <p:nvCxnSpPr>
          <p:cNvPr id="9" name="Straight Arrow Connector 8"/>
          <p:cNvCxnSpPr/>
          <p:nvPr/>
        </p:nvCxnSpPr>
        <p:spPr>
          <a:xfrm>
            <a:off x="9985663" y="2235415"/>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68700" y="3378415"/>
            <a:ext cx="1053224" cy="369332"/>
          </a:xfrm>
          <a:prstGeom prst="rect">
            <a:avLst/>
          </a:prstGeom>
          <a:noFill/>
        </p:spPr>
        <p:txBody>
          <a:bodyPr wrap="square" rtlCol="0">
            <a:spAutoFit/>
          </a:bodyPr>
          <a:lstStyle/>
          <a:p>
            <a:pPr algn="ctr"/>
            <a:r>
              <a:rPr lang="en-US" dirty="0">
                <a:solidFill>
                  <a:srgbClr val="0000FF"/>
                </a:solidFill>
              </a:rPr>
              <a:t>ADC </a:t>
            </a:r>
            <a:r>
              <a:rPr lang="en-US" dirty="0" err="1">
                <a:solidFill>
                  <a:srgbClr val="0000FF"/>
                </a:solidFill>
              </a:rPr>
              <a:t>ISR</a:t>
            </a:r>
            <a:endParaRPr lang="en-US" dirty="0">
              <a:solidFill>
                <a:srgbClr val="0000FF"/>
              </a:solidFill>
            </a:endParaRPr>
          </a:p>
        </p:txBody>
      </p:sp>
      <p:sp>
        <p:nvSpPr>
          <p:cNvPr id="11" name="Rectangle 10"/>
          <p:cNvSpPr/>
          <p:nvPr/>
        </p:nvSpPr>
        <p:spPr>
          <a:xfrm>
            <a:off x="10861963" y="2235415"/>
            <a:ext cx="266699"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9985663" y="2540215"/>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861963" y="2540215"/>
            <a:ext cx="266699"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9985663" y="2845015"/>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861963" y="2845015"/>
            <a:ext cx="266699"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9985663" y="3149815"/>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861963" y="3149815"/>
            <a:ext cx="266699" cy="1524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08963" y="2006815"/>
            <a:ext cx="1181100" cy="1371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Timer</a:t>
            </a:r>
          </a:p>
          <a:p>
            <a:pPr algn="ctr"/>
            <a:r>
              <a:rPr lang="en-US" dirty="0"/>
              <a:t>Peripheral</a:t>
            </a:r>
          </a:p>
        </p:txBody>
      </p:sp>
      <p:cxnSp>
        <p:nvCxnSpPr>
          <p:cNvPr id="19" name="Straight Arrow Connector 18"/>
          <p:cNvCxnSpPr/>
          <p:nvPr/>
        </p:nvCxnSpPr>
        <p:spPr>
          <a:xfrm>
            <a:off x="4346864" y="2043546"/>
            <a:ext cx="156209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99807" y="1674214"/>
            <a:ext cx="1345240" cy="369332"/>
          </a:xfrm>
          <a:prstGeom prst="rect">
            <a:avLst/>
          </a:prstGeom>
          <a:noFill/>
        </p:spPr>
        <p:txBody>
          <a:bodyPr wrap="none" rtlCol="0">
            <a:spAutoFit/>
          </a:bodyPr>
          <a:lstStyle/>
          <a:p>
            <a:r>
              <a:rPr lang="en-US" dirty="0"/>
              <a:t>Set up timer</a:t>
            </a:r>
          </a:p>
        </p:txBody>
      </p:sp>
      <p:cxnSp>
        <p:nvCxnSpPr>
          <p:cNvPr id="21" name="Straight Arrow Connector 20"/>
          <p:cNvCxnSpPr/>
          <p:nvPr/>
        </p:nvCxnSpPr>
        <p:spPr>
          <a:xfrm>
            <a:off x="7090063" y="2347575"/>
            <a:ext cx="7810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852063" y="2347575"/>
            <a:ext cx="266699"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8118762" y="2499975"/>
            <a:ext cx="7239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99624" y="2507950"/>
            <a:ext cx="1171575" cy="369332"/>
          </a:xfrm>
          <a:prstGeom prst="rect">
            <a:avLst/>
          </a:prstGeom>
          <a:noFill/>
        </p:spPr>
        <p:txBody>
          <a:bodyPr wrap="square" rtlCol="0">
            <a:spAutoFit/>
          </a:bodyPr>
          <a:lstStyle/>
          <a:p>
            <a:pPr algn="ctr"/>
            <a:r>
              <a:rPr lang="en-US" dirty="0">
                <a:solidFill>
                  <a:srgbClr val="FF0000"/>
                </a:solidFill>
              </a:rPr>
              <a:t>Timer </a:t>
            </a:r>
            <a:r>
              <a:rPr lang="en-US" dirty="0" err="1">
                <a:solidFill>
                  <a:srgbClr val="FF0000"/>
                </a:solidFill>
              </a:rPr>
              <a:t>ISR</a:t>
            </a:r>
            <a:endParaRPr lang="en-US" dirty="0">
              <a:solidFill>
                <a:srgbClr val="FF0000"/>
              </a:solidFill>
            </a:endParaRPr>
          </a:p>
        </p:txBody>
      </p:sp>
      <p:cxnSp>
        <p:nvCxnSpPr>
          <p:cNvPr id="25" name="Straight Arrow Connector 24"/>
          <p:cNvCxnSpPr/>
          <p:nvPr/>
        </p:nvCxnSpPr>
        <p:spPr>
          <a:xfrm flipH="1">
            <a:off x="4384962" y="3683215"/>
            <a:ext cx="501015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2"/>
          </p:cNvCxnSpPr>
          <p:nvPr/>
        </p:nvCxnSpPr>
        <p:spPr>
          <a:xfrm>
            <a:off x="9395113" y="3378415"/>
            <a:ext cx="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63639" y="1634507"/>
            <a:ext cx="1143000" cy="677108"/>
          </a:xfrm>
          <a:prstGeom prst="rect">
            <a:avLst/>
          </a:prstGeom>
          <a:noFill/>
        </p:spPr>
        <p:txBody>
          <a:bodyPr wrap="square" rtlCol="0">
            <a:spAutoFit/>
          </a:bodyPr>
          <a:lstStyle/>
          <a:p>
            <a:r>
              <a:rPr lang="en-US" dirty="0"/>
              <a:t>timer interrupt </a:t>
            </a:r>
          </a:p>
        </p:txBody>
      </p:sp>
      <p:sp>
        <p:nvSpPr>
          <p:cNvPr id="28" name="TextBox 27"/>
          <p:cNvSpPr txBox="1"/>
          <p:nvPr/>
        </p:nvSpPr>
        <p:spPr>
          <a:xfrm>
            <a:off x="9947563" y="1549615"/>
            <a:ext cx="1079449" cy="646331"/>
          </a:xfrm>
          <a:prstGeom prst="rect">
            <a:avLst/>
          </a:prstGeom>
          <a:noFill/>
        </p:spPr>
        <p:txBody>
          <a:bodyPr wrap="square" rtlCol="0">
            <a:spAutoFit/>
          </a:bodyPr>
          <a:lstStyle/>
          <a:p>
            <a:r>
              <a:rPr lang="en-US" dirty="0"/>
              <a:t>ADC interrupt </a:t>
            </a:r>
          </a:p>
        </p:txBody>
      </p:sp>
      <p:sp>
        <p:nvSpPr>
          <p:cNvPr id="29" name="TextBox 28"/>
          <p:cNvSpPr txBox="1"/>
          <p:nvPr/>
        </p:nvSpPr>
        <p:spPr>
          <a:xfrm>
            <a:off x="7259781" y="3302215"/>
            <a:ext cx="2114550" cy="369332"/>
          </a:xfrm>
          <a:prstGeom prst="rect">
            <a:avLst/>
          </a:prstGeom>
          <a:noFill/>
        </p:spPr>
        <p:txBody>
          <a:bodyPr wrap="square" rtlCol="0">
            <a:spAutoFit/>
          </a:bodyPr>
          <a:lstStyle/>
          <a:p>
            <a:r>
              <a:rPr lang="en-US" dirty="0"/>
              <a:t>Set </a:t>
            </a:r>
            <a:r>
              <a:rPr lang="en-US" dirty="0" err="1"/>
              <a:t>ADC_Done</a:t>
            </a:r>
            <a:r>
              <a:rPr lang="en-US" dirty="0"/>
              <a:t> flag</a:t>
            </a:r>
          </a:p>
        </p:txBody>
      </p:sp>
      <p:sp>
        <p:nvSpPr>
          <p:cNvPr id="30" name="Parallelogram 29"/>
          <p:cNvSpPr/>
          <p:nvPr/>
        </p:nvSpPr>
        <p:spPr>
          <a:xfrm>
            <a:off x="3241965" y="3290547"/>
            <a:ext cx="2209798" cy="7620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Wait for </a:t>
            </a:r>
            <a:r>
              <a:rPr lang="en-US" sz="1700" dirty="0" err="1"/>
              <a:t>ADC_Done</a:t>
            </a:r>
            <a:r>
              <a:rPr lang="en-US" sz="1700" dirty="0"/>
              <a:t> = 1</a:t>
            </a:r>
          </a:p>
        </p:txBody>
      </p:sp>
      <p:cxnSp>
        <p:nvCxnSpPr>
          <p:cNvPr id="31" name="Straight Arrow Connector 30"/>
          <p:cNvCxnSpPr>
            <a:endCxn id="30" idx="0"/>
          </p:cNvCxnSpPr>
          <p:nvPr/>
        </p:nvCxnSpPr>
        <p:spPr>
          <a:xfrm>
            <a:off x="4346864" y="1510146"/>
            <a:ext cx="0" cy="17804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241965" y="4253346"/>
            <a:ext cx="213359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Data</a:t>
            </a:r>
          </a:p>
        </p:txBody>
      </p:sp>
      <p:cxnSp>
        <p:nvCxnSpPr>
          <p:cNvPr id="33" name="Straight Arrow Connector 32"/>
          <p:cNvCxnSpPr/>
          <p:nvPr/>
        </p:nvCxnSpPr>
        <p:spPr>
          <a:xfrm flipV="1">
            <a:off x="3089563" y="2692616"/>
            <a:ext cx="0" cy="255133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089563" y="2692615"/>
            <a:ext cx="125730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89563" y="5243946"/>
            <a:ext cx="1257301" cy="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20878" y="4874614"/>
            <a:ext cx="835485" cy="369332"/>
          </a:xfrm>
          <a:prstGeom prst="rect">
            <a:avLst/>
          </a:prstGeom>
          <a:noFill/>
        </p:spPr>
        <p:txBody>
          <a:bodyPr wrap="none" rtlCol="0">
            <a:spAutoFit/>
          </a:bodyPr>
          <a:lstStyle/>
          <a:p>
            <a:r>
              <a:rPr lang="en-US" dirty="0"/>
              <a:t>Repeat</a:t>
            </a:r>
          </a:p>
        </p:txBody>
      </p:sp>
      <p:sp>
        <p:nvSpPr>
          <p:cNvPr id="37" name="TextBox 36"/>
          <p:cNvSpPr txBox="1"/>
          <p:nvPr/>
        </p:nvSpPr>
        <p:spPr>
          <a:xfrm>
            <a:off x="3566092" y="1076283"/>
            <a:ext cx="1485343" cy="369332"/>
          </a:xfrm>
          <a:prstGeom prst="rect">
            <a:avLst/>
          </a:prstGeom>
          <a:noFill/>
        </p:spPr>
        <p:txBody>
          <a:bodyPr wrap="none" rtlCol="0">
            <a:spAutoFit/>
          </a:bodyPr>
          <a:lstStyle/>
          <a:p>
            <a:r>
              <a:rPr lang="en-US" dirty="0"/>
              <a:t>Main program</a:t>
            </a:r>
          </a:p>
        </p:txBody>
      </p:sp>
    </p:spTree>
    <p:extLst>
      <p:ext uri="{BB962C8B-B14F-4D97-AF65-F5344CB8AC3E}">
        <p14:creationId xmlns:p14="http://schemas.microsoft.com/office/powerpoint/2010/main" val="3390080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ADC</a:t>
            </a:r>
          </a:p>
        </p:txBody>
      </p:sp>
      <p:sp>
        <p:nvSpPr>
          <p:cNvPr id="3" name="Content Placeholder 2"/>
          <p:cNvSpPr>
            <a:spLocks noGrp="1"/>
          </p:cNvSpPr>
          <p:nvPr>
            <p:ph idx="1"/>
          </p:nvPr>
        </p:nvSpPr>
        <p:spPr>
          <a:xfrm>
            <a:off x="304965" y="1421246"/>
            <a:ext cx="2807996" cy="4564984"/>
          </a:xfrm>
        </p:spPr>
        <p:txBody>
          <a:bodyPr/>
          <a:lstStyle/>
          <a:p>
            <a:r>
              <a:rPr lang="en-US" dirty="0"/>
              <a:t>Basic Requirements:</a:t>
            </a:r>
          </a:p>
          <a:p>
            <a:pPr lvl="1"/>
            <a:r>
              <a:rPr lang="en-US" dirty="0"/>
              <a:t>Constant Polling</a:t>
            </a:r>
          </a:p>
          <a:p>
            <a:pPr lvl="1"/>
            <a:r>
              <a:rPr lang="en-US" dirty="0"/>
              <a:t>Polling with timer</a:t>
            </a:r>
          </a:p>
          <a:p>
            <a:pPr lvl="1"/>
            <a:endParaRPr lang="en-US" dirty="0"/>
          </a:p>
          <a:p>
            <a:r>
              <a:rPr lang="en-US" dirty="0"/>
              <a:t>Advanced </a:t>
            </a:r>
          </a:p>
          <a:p>
            <a:pPr lvl="1"/>
            <a:r>
              <a:rPr lang="en-US" dirty="0">
                <a:solidFill>
                  <a:srgbClr val="C00000"/>
                </a:solidFill>
              </a:rPr>
              <a:t>DMA</a:t>
            </a:r>
          </a:p>
        </p:txBody>
      </p:sp>
      <p:sp>
        <p:nvSpPr>
          <p:cNvPr id="6" name="Content Placeholder 74"/>
          <p:cNvSpPr txBox="1">
            <a:spLocks/>
          </p:cNvSpPr>
          <p:nvPr/>
        </p:nvSpPr>
        <p:spPr>
          <a:xfrm>
            <a:off x="6927922" y="4651663"/>
            <a:ext cx="4186238" cy="1219200"/>
          </a:xfrm>
          <a:prstGeom prst="rect">
            <a:avLst/>
          </a:prstGeom>
        </p:spPr>
        <p:txBody>
          <a:bodyPr vert="horz" lIns="0" tIns="0" rIns="0" bIns="0" rtlCol="0" anchor="t">
            <a:norm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r>
              <a:rPr lang="en-US" sz="1800"/>
              <a:t>Timer ISR starts ADC and DMA</a:t>
            </a:r>
          </a:p>
          <a:p>
            <a:r>
              <a:rPr lang="en-US" sz="1800"/>
              <a:t>DMA automatically copies ADC results of multiple channels to memory after each conversion</a:t>
            </a:r>
            <a:endParaRPr lang="en-US" sz="1800" dirty="0"/>
          </a:p>
        </p:txBody>
      </p:sp>
      <p:cxnSp>
        <p:nvCxnSpPr>
          <p:cNvPr id="7" name="Straight Arrow Connector 6"/>
          <p:cNvCxnSpPr>
            <a:stCxn id="22" idx="4"/>
          </p:cNvCxnSpPr>
          <p:nvPr/>
        </p:nvCxnSpPr>
        <p:spPr>
          <a:xfrm>
            <a:off x="3972790" y="4260364"/>
            <a:ext cx="0" cy="17247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01402" y="1170662"/>
            <a:ext cx="1485343" cy="369332"/>
          </a:xfrm>
          <a:prstGeom prst="rect">
            <a:avLst/>
          </a:prstGeom>
          <a:noFill/>
        </p:spPr>
        <p:txBody>
          <a:bodyPr wrap="none" rtlCol="0">
            <a:spAutoFit/>
          </a:bodyPr>
          <a:lstStyle/>
          <a:p>
            <a:r>
              <a:rPr lang="en-US" dirty="0"/>
              <a:t>Main program</a:t>
            </a:r>
          </a:p>
        </p:txBody>
      </p:sp>
      <p:sp>
        <p:nvSpPr>
          <p:cNvPr id="9" name="Rectangle 8"/>
          <p:cNvSpPr/>
          <p:nvPr/>
        </p:nvSpPr>
        <p:spPr>
          <a:xfrm>
            <a:off x="8430491" y="2214632"/>
            <a:ext cx="11811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ADC</a:t>
            </a:r>
          </a:p>
          <a:p>
            <a:pPr algn="ctr"/>
            <a:r>
              <a:rPr lang="en-US" dirty="0">
                <a:solidFill>
                  <a:schemeClr val="bg1"/>
                </a:solidFill>
              </a:rPr>
              <a:t>Peripheral</a:t>
            </a:r>
          </a:p>
        </p:txBody>
      </p:sp>
      <p:cxnSp>
        <p:nvCxnSpPr>
          <p:cNvPr id="10" name="Straight Arrow Connector 9"/>
          <p:cNvCxnSpPr/>
          <p:nvPr/>
        </p:nvCxnSpPr>
        <p:spPr>
          <a:xfrm>
            <a:off x="9611591" y="2692948"/>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34891" y="2214632"/>
            <a:ext cx="1181100" cy="1371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Timer</a:t>
            </a:r>
          </a:p>
          <a:p>
            <a:pPr algn="ctr"/>
            <a:r>
              <a:rPr lang="en-US" dirty="0"/>
              <a:t>Peripheral</a:t>
            </a:r>
          </a:p>
        </p:txBody>
      </p:sp>
      <p:cxnSp>
        <p:nvCxnSpPr>
          <p:cNvPr id="12" name="Straight Arrow Connector 11"/>
          <p:cNvCxnSpPr/>
          <p:nvPr/>
        </p:nvCxnSpPr>
        <p:spPr>
          <a:xfrm>
            <a:off x="3972792" y="2251363"/>
            <a:ext cx="156209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25735" y="1882031"/>
            <a:ext cx="1345240" cy="369332"/>
          </a:xfrm>
          <a:prstGeom prst="rect">
            <a:avLst/>
          </a:prstGeom>
          <a:noFill/>
        </p:spPr>
        <p:txBody>
          <a:bodyPr wrap="none" rtlCol="0">
            <a:spAutoFit/>
          </a:bodyPr>
          <a:lstStyle/>
          <a:p>
            <a:r>
              <a:rPr lang="en-US" dirty="0"/>
              <a:t>Set up timer</a:t>
            </a:r>
          </a:p>
        </p:txBody>
      </p:sp>
      <p:cxnSp>
        <p:nvCxnSpPr>
          <p:cNvPr id="14" name="Straight Arrow Connector 13"/>
          <p:cNvCxnSpPr/>
          <p:nvPr/>
        </p:nvCxnSpPr>
        <p:spPr>
          <a:xfrm>
            <a:off x="6715991" y="2555392"/>
            <a:ext cx="7810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477991" y="2555392"/>
            <a:ext cx="266699"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7744690" y="2707792"/>
            <a:ext cx="7239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25552" y="2715767"/>
            <a:ext cx="1171575" cy="369332"/>
          </a:xfrm>
          <a:prstGeom prst="rect">
            <a:avLst/>
          </a:prstGeom>
          <a:noFill/>
        </p:spPr>
        <p:txBody>
          <a:bodyPr wrap="square" rtlCol="0">
            <a:spAutoFit/>
          </a:bodyPr>
          <a:lstStyle/>
          <a:p>
            <a:pPr algn="ctr"/>
            <a:r>
              <a:rPr lang="en-US" dirty="0">
                <a:solidFill>
                  <a:srgbClr val="FF0000"/>
                </a:solidFill>
              </a:rPr>
              <a:t>Timer </a:t>
            </a:r>
            <a:r>
              <a:rPr lang="en-US" dirty="0" err="1">
                <a:solidFill>
                  <a:srgbClr val="FF0000"/>
                </a:solidFill>
              </a:rPr>
              <a:t>ISR</a:t>
            </a:r>
            <a:endParaRPr lang="en-US" dirty="0">
              <a:solidFill>
                <a:srgbClr val="FF0000"/>
              </a:solidFill>
            </a:endParaRPr>
          </a:p>
        </p:txBody>
      </p:sp>
      <p:cxnSp>
        <p:nvCxnSpPr>
          <p:cNvPr id="18" name="Straight Arrow Connector 17"/>
          <p:cNvCxnSpPr/>
          <p:nvPr/>
        </p:nvCxnSpPr>
        <p:spPr>
          <a:xfrm flipH="1">
            <a:off x="4010891" y="3891032"/>
            <a:ext cx="709207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102965" y="3528156"/>
            <a:ext cx="0" cy="3628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715990" y="1913227"/>
            <a:ext cx="1181097" cy="677108"/>
          </a:xfrm>
          <a:prstGeom prst="rect">
            <a:avLst/>
          </a:prstGeom>
          <a:noFill/>
        </p:spPr>
        <p:txBody>
          <a:bodyPr wrap="square" rtlCol="0">
            <a:spAutoFit/>
          </a:bodyPr>
          <a:lstStyle/>
          <a:p>
            <a:r>
              <a:rPr lang="en-US" dirty="0"/>
              <a:t>timer interrupt </a:t>
            </a:r>
          </a:p>
        </p:txBody>
      </p:sp>
      <p:sp>
        <p:nvSpPr>
          <p:cNvPr id="21" name="TextBox 20"/>
          <p:cNvSpPr txBox="1"/>
          <p:nvPr/>
        </p:nvSpPr>
        <p:spPr>
          <a:xfrm>
            <a:off x="9000259" y="3546763"/>
            <a:ext cx="2114550" cy="369332"/>
          </a:xfrm>
          <a:prstGeom prst="rect">
            <a:avLst/>
          </a:prstGeom>
          <a:noFill/>
        </p:spPr>
        <p:txBody>
          <a:bodyPr wrap="square" rtlCol="0">
            <a:spAutoFit/>
          </a:bodyPr>
          <a:lstStyle/>
          <a:p>
            <a:r>
              <a:rPr lang="en-US" dirty="0"/>
              <a:t>Set </a:t>
            </a:r>
            <a:r>
              <a:rPr lang="en-US" dirty="0" err="1"/>
              <a:t>DMA_Done</a:t>
            </a:r>
            <a:r>
              <a:rPr lang="en-US" dirty="0"/>
              <a:t> flag</a:t>
            </a:r>
          </a:p>
        </p:txBody>
      </p:sp>
      <p:sp>
        <p:nvSpPr>
          <p:cNvPr id="22" name="Parallelogram 21"/>
          <p:cNvSpPr/>
          <p:nvPr/>
        </p:nvSpPr>
        <p:spPr>
          <a:xfrm>
            <a:off x="2791691" y="3498364"/>
            <a:ext cx="2362198" cy="7620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a:t>
            </a:r>
            <a:r>
              <a:rPr lang="en-US" dirty="0" err="1"/>
              <a:t>DMA_Done</a:t>
            </a:r>
            <a:r>
              <a:rPr lang="en-US" dirty="0"/>
              <a:t> = 1</a:t>
            </a:r>
          </a:p>
        </p:txBody>
      </p:sp>
      <p:cxnSp>
        <p:nvCxnSpPr>
          <p:cNvPr id="23" name="Straight Arrow Connector 22"/>
          <p:cNvCxnSpPr>
            <a:stCxn id="31" idx="1"/>
            <a:endCxn id="22" idx="0"/>
          </p:cNvCxnSpPr>
          <p:nvPr/>
        </p:nvCxnSpPr>
        <p:spPr>
          <a:xfrm flipH="1">
            <a:off x="3972790" y="1629174"/>
            <a:ext cx="9401" cy="18691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867893" y="4461163"/>
            <a:ext cx="213359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Data</a:t>
            </a:r>
          </a:p>
        </p:txBody>
      </p:sp>
      <p:cxnSp>
        <p:nvCxnSpPr>
          <p:cNvPr id="25" name="Straight Arrow Connector 24"/>
          <p:cNvCxnSpPr/>
          <p:nvPr/>
        </p:nvCxnSpPr>
        <p:spPr>
          <a:xfrm flipV="1">
            <a:off x="2715491" y="2900433"/>
            <a:ext cx="0" cy="255133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715491" y="2900432"/>
            <a:ext cx="125730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715491" y="5451763"/>
            <a:ext cx="1257301" cy="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46806" y="5082431"/>
            <a:ext cx="835485" cy="369332"/>
          </a:xfrm>
          <a:prstGeom prst="rect">
            <a:avLst/>
          </a:prstGeom>
          <a:noFill/>
        </p:spPr>
        <p:txBody>
          <a:bodyPr wrap="none" rtlCol="0">
            <a:spAutoFit/>
          </a:bodyPr>
          <a:lstStyle/>
          <a:p>
            <a:r>
              <a:rPr lang="en-US" dirty="0"/>
              <a:t>Repeat</a:t>
            </a:r>
          </a:p>
        </p:txBody>
      </p:sp>
      <p:sp>
        <p:nvSpPr>
          <p:cNvPr id="29" name="Rectangle 28"/>
          <p:cNvSpPr/>
          <p:nvPr/>
        </p:nvSpPr>
        <p:spPr>
          <a:xfrm>
            <a:off x="10487890" y="2175163"/>
            <a:ext cx="1299775" cy="13716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DMA</a:t>
            </a:r>
          </a:p>
          <a:p>
            <a:pPr algn="ctr"/>
            <a:r>
              <a:rPr lang="en-US" dirty="0"/>
              <a:t>Controller</a:t>
            </a:r>
          </a:p>
          <a:p>
            <a:pPr algn="ctr"/>
            <a:endParaRPr lang="en-US" dirty="0"/>
          </a:p>
        </p:txBody>
      </p:sp>
      <p:cxnSp>
        <p:nvCxnSpPr>
          <p:cNvPr id="30" name="Straight Arrow Connector 29"/>
          <p:cNvCxnSpPr/>
          <p:nvPr/>
        </p:nvCxnSpPr>
        <p:spPr>
          <a:xfrm>
            <a:off x="3972792" y="1813840"/>
            <a:ext cx="7105649" cy="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82191" y="1444508"/>
            <a:ext cx="1343638" cy="369332"/>
          </a:xfrm>
          <a:prstGeom prst="rect">
            <a:avLst/>
          </a:prstGeom>
          <a:noFill/>
        </p:spPr>
        <p:txBody>
          <a:bodyPr wrap="none" rtlCol="0">
            <a:spAutoFit/>
          </a:bodyPr>
          <a:lstStyle/>
          <a:p>
            <a:r>
              <a:rPr lang="en-US" dirty="0"/>
              <a:t>Set up DMA</a:t>
            </a:r>
          </a:p>
        </p:txBody>
      </p:sp>
      <p:cxnSp>
        <p:nvCxnSpPr>
          <p:cNvPr id="32" name="Straight Arrow Connector 31"/>
          <p:cNvCxnSpPr>
            <a:cxnSpLocks/>
            <a:endCxn id="29" idx="0"/>
          </p:cNvCxnSpPr>
          <p:nvPr/>
        </p:nvCxnSpPr>
        <p:spPr>
          <a:xfrm>
            <a:off x="11078441" y="1813840"/>
            <a:ext cx="59337" cy="3613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535393" y="2046617"/>
            <a:ext cx="1028698" cy="646331"/>
          </a:xfrm>
          <a:prstGeom prst="rect">
            <a:avLst/>
          </a:prstGeom>
          <a:noFill/>
        </p:spPr>
        <p:txBody>
          <a:bodyPr wrap="square" rtlCol="0">
            <a:spAutoFit/>
          </a:bodyPr>
          <a:lstStyle/>
          <a:p>
            <a:r>
              <a:rPr lang="en-US" dirty="0"/>
              <a:t>sampling</a:t>
            </a:r>
          </a:p>
          <a:p>
            <a:r>
              <a:rPr lang="en-US" dirty="0"/>
              <a:t>channels</a:t>
            </a:r>
          </a:p>
        </p:txBody>
      </p:sp>
      <p:cxnSp>
        <p:nvCxnSpPr>
          <p:cNvPr id="34" name="Straight Arrow Connector 33"/>
          <p:cNvCxnSpPr/>
          <p:nvPr/>
        </p:nvCxnSpPr>
        <p:spPr>
          <a:xfrm>
            <a:off x="9611591" y="2845348"/>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9611591" y="2997748"/>
            <a:ext cx="8763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036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SPI</a:t>
            </a:r>
          </a:p>
        </p:txBody>
      </p:sp>
      <p:grpSp>
        <p:nvGrpSpPr>
          <p:cNvPr id="4" name="Group 3"/>
          <p:cNvGrpSpPr/>
          <p:nvPr/>
        </p:nvGrpSpPr>
        <p:grpSpPr>
          <a:xfrm>
            <a:off x="252518" y="1730959"/>
            <a:ext cx="2413791" cy="2862012"/>
            <a:chOff x="1366481" y="976610"/>
            <a:chExt cx="2413791" cy="286201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481" y="1488493"/>
              <a:ext cx="2413791" cy="2350129"/>
            </a:xfrm>
            <a:prstGeom prst="rect">
              <a:avLst/>
            </a:prstGeom>
          </p:spPr>
        </p:pic>
        <p:grpSp>
          <p:nvGrpSpPr>
            <p:cNvPr id="6" name="Group 5"/>
            <p:cNvGrpSpPr/>
            <p:nvPr/>
          </p:nvGrpSpPr>
          <p:grpSpPr>
            <a:xfrm>
              <a:off x="1366481" y="976610"/>
              <a:ext cx="2037887" cy="841250"/>
              <a:chOff x="1366481" y="976610"/>
              <a:chExt cx="2037887" cy="841250"/>
            </a:xfrm>
          </p:grpSpPr>
          <p:sp>
            <p:nvSpPr>
              <p:cNvPr id="7" name="Rectangle 6"/>
              <p:cNvSpPr/>
              <p:nvPr/>
            </p:nvSpPr>
            <p:spPr>
              <a:xfrm>
                <a:off x="1366481" y="1488493"/>
                <a:ext cx="1884238" cy="329367"/>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03612" y="976610"/>
                <a:ext cx="612810" cy="461772"/>
              </a:xfrm>
              <a:prstGeom prst="rect">
                <a:avLst/>
              </a:prstGeom>
              <a:noFill/>
            </p:spPr>
            <p:txBody>
              <a:bodyPr wrap="none" rtlCol="0">
                <a:spAutoFit/>
              </a:bodyPr>
              <a:lstStyle/>
              <a:p>
                <a:pPr algn="ctr"/>
                <a:r>
                  <a:rPr lang="it-IT" dirty="0"/>
                  <a:t>M4</a:t>
                </a:r>
                <a:endParaRPr lang="en-US" dirty="0"/>
              </a:p>
            </p:txBody>
          </p:sp>
          <p:sp>
            <p:nvSpPr>
              <p:cNvPr id="9" name="TextBox 8"/>
              <p:cNvSpPr txBox="1"/>
              <p:nvPr/>
            </p:nvSpPr>
            <p:spPr>
              <a:xfrm>
                <a:off x="1857775" y="976610"/>
                <a:ext cx="612810" cy="461772"/>
              </a:xfrm>
              <a:prstGeom prst="rect">
                <a:avLst/>
              </a:prstGeom>
              <a:noFill/>
            </p:spPr>
            <p:txBody>
              <a:bodyPr wrap="none" rtlCol="0">
                <a:spAutoFit/>
              </a:bodyPr>
              <a:lstStyle/>
              <a:p>
                <a:pPr algn="ctr"/>
                <a:r>
                  <a:rPr lang="it-IT" dirty="0"/>
                  <a:t>M2</a:t>
                </a:r>
                <a:endParaRPr lang="en-US" dirty="0"/>
              </a:p>
            </p:txBody>
          </p:sp>
          <p:sp>
            <p:nvSpPr>
              <p:cNvPr id="10" name="TextBox 9"/>
              <p:cNvSpPr txBox="1"/>
              <p:nvPr/>
            </p:nvSpPr>
            <p:spPr>
              <a:xfrm>
                <a:off x="2350277" y="976610"/>
                <a:ext cx="612810" cy="461772"/>
              </a:xfrm>
              <a:prstGeom prst="rect">
                <a:avLst/>
              </a:prstGeom>
              <a:noFill/>
            </p:spPr>
            <p:txBody>
              <a:bodyPr wrap="none" rtlCol="0">
                <a:spAutoFit/>
              </a:bodyPr>
              <a:lstStyle/>
              <a:p>
                <a:pPr algn="ctr"/>
                <a:r>
                  <a:rPr lang="it-IT" dirty="0"/>
                  <a:t>M3</a:t>
                </a:r>
                <a:endParaRPr lang="en-US" dirty="0"/>
              </a:p>
            </p:txBody>
          </p:sp>
          <p:sp>
            <p:nvSpPr>
              <p:cNvPr id="11" name="TextBox 10"/>
              <p:cNvSpPr txBox="1"/>
              <p:nvPr/>
            </p:nvSpPr>
            <p:spPr>
              <a:xfrm>
                <a:off x="2791558" y="976610"/>
                <a:ext cx="612810" cy="461772"/>
              </a:xfrm>
              <a:prstGeom prst="rect">
                <a:avLst/>
              </a:prstGeom>
              <a:noFill/>
            </p:spPr>
            <p:txBody>
              <a:bodyPr wrap="none" rtlCol="0">
                <a:spAutoFit/>
              </a:bodyPr>
              <a:lstStyle/>
              <a:p>
                <a:pPr algn="ctr"/>
                <a:r>
                  <a:rPr lang="it-IT" dirty="0"/>
                  <a:t>M1</a:t>
                </a:r>
                <a:endParaRPr lang="en-US" dirty="0"/>
              </a:p>
            </p:txBody>
          </p:sp>
          <p:cxnSp>
            <p:nvCxnSpPr>
              <p:cNvPr id="12" name="Straight Connector 11"/>
              <p:cNvCxnSpPr/>
              <p:nvPr/>
            </p:nvCxnSpPr>
            <p:spPr>
              <a:xfrm>
                <a:off x="171001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64179"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97336"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12383" y="1370770"/>
                <a:ext cx="0" cy="241665"/>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16" name="AutoShape 12"/>
          <p:cNvSpPr>
            <a:spLocks noChangeArrowheads="1"/>
          </p:cNvSpPr>
          <p:nvPr/>
        </p:nvSpPr>
        <p:spPr bwMode="auto">
          <a:xfrm>
            <a:off x="7005993" y="2670212"/>
            <a:ext cx="1600570" cy="28359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17" name="AutoShape 17"/>
          <p:cNvSpPr>
            <a:spLocks noChangeArrowheads="1"/>
          </p:cNvSpPr>
          <p:nvPr/>
        </p:nvSpPr>
        <p:spPr bwMode="auto">
          <a:xfrm>
            <a:off x="4716668" y="3227436"/>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18" name="Text Box 49"/>
          <p:cNvSpPr txBox="1">
            <a:spLocks noChangeArrowheads="1"/>
          </p:cNvSpPr>
          <p:nvPr/>
        </p:nvSpPr>
        <p:spPr bwMode="auto">
          <a:xfrm>
            <a:off x="6961533" y="3306353"/>
            <a:ext cx="730419"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b="1" dirty="0">
                <a:solidFill>
                  <a:srgbClr val="C00000"/>
                </a:solidFill>
              </a:rPr>
              <a:t>SPI2</a:t>
            </a:r>
            <a:endParaRPr lang="en-US" sz="1200" b="1" dirty="0">
              <a:solidFill>
                <a:srgbClr val="C00000"/>
              </a:solidFill>
            </a:endParaRPr>
          </a:p>
        </p:txBody>
      </p:sp>
      <p:sp>
        <p:nvSpPr>
          <p:cNvPr id="19" name="Line 54"/>
          <p:cNvSpPr>
            <a:spLocks noChangeShapeType="1"/>
          </p:cNvSpPr>
          <p:nvPr/>
        </p:nvSpPr>
        <p:spPr bwMode="auto">
          <a:xfrm>
            <a:off x="5936150" y="3439663"/>
            <a:ext cx="1097552"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AutoShape 17"/>
          <p:cNvSpPr>
            <a:spLocks noChangeArrowheads="1"/>
          </p:cNvSpPr>
          <p:nvPr/>
        </p:nvSpPr>
        <p:spPr bwMode="auto">
          <a:xfrm>
            <a:off x="4716668" y="3819460"/>
            <a:ext cx="1219482" cy="457306"/>
          </a:xfrm>
          <a:prstGeom prst="roundRect">
            <a:avLst>
              <a:gd name="adj" fmla="val 16667"/>
            </a:avLst>
          </a:prstGeom>
          <a:solidFill>
            <a:srgbClr val="99CCFF"/>
          </a:solidFill>
          <a:ln w="9525">
            <a:solidFill>
              <a:schemeClr val="tx1"/>
            </a:solidFill>
            <a:prstDash val="lgDash"/>
            <a:round/>
            <a:headEnd/>
            <a:tailEnd/>
          </a:ln>
        </p:spPr>
        <p:txBody>
          <a:bodyPr wrap="none" anchor="ctr"/>
          <a:lstStyle/>
          <a:p>
            <a:pPr algn="ctr" eaLnBrk="0" hangingPunct="0"/>
            <a:r>
              <a:rPr lang="it-IT" sz="1100" dirty="0"/>
              <a:t>Magnetometer</a:t>
            </a:r>
            <a:endParaRPr lang="en-US" sz="1100" dirty="0"/>
          </a:p>
        </p:txBody>
      </p:sp>
      <p:sp>
        <p:nvSpPr>
          <p:cNvPr id="21" name="AutoShape 13"/>
          <p:cNvSpPr>
            <a:spLocks noChangeArrowheads="1"/>
          </p:cNvSpPr>
          <p:nvPr/>
        </p:nvSpPr>
        <p:spPr bwMode="auto">
          <a:xfrm>
            <a:off x="9480892" y="3445108"/>
            <a:ext cx="1430762" cy="5156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Power MOS x4</a:t>
            </a:r>
            <a:endParaRPr lang="en-US" sz="1100" dirty="0"/>
          </a:p>
        </p:txBody>
      </p:sp>
      <p:sp>
        <p:nvSpPr>
          <p:cNvPr id="22" name="Text Box 50"/>
          <p:cNvSpPr txBox="1">
            <a:spLocks noChangeArrowheads="1"/>
          </p:cNvSpPr>
          <p:nvPr/>
        </p:nvSpPr>
        <p:spPr bwMode="auto">
          <a:xfrm>
            <a:off x="7787607" y="3503869"/>
            <a:ext cx="85092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TIM4 PWM out</a:t>
            </a:r>
            <a:endParaRPr lang="en-US" sz="1200" dirty="0"/>
          </a:p>
        </p:txBody>
      </p:sp>
      <p:sp>
        <p:nvSpPr>
          <p:cNvPr id="23" name="AutoShape 13"/>
          <p:cNvSpPr>
            <a:spLocks noChangeArrowheads="1"/>
          </p:cNvSpPr>
          <p:nvPr/>
        </p:nvSpPr>
        <p:spPr bwMode="auto">
          <a:xfrm>
            <a:off x="9587671" y="4262096"/>
            <a:ext cx="1233460" cy="524157"/>
          </a:xfrm>
          <a:prstGeom prst="roundRect">
            <a:avLst>
              <a:gd name="adj" fmla="val 16667"/>
            </a:avLst>
          </a:prstGeom>
          <a:solidFill>
            <a:schemeClr val="bg1">
              <a:lumMod val="65000"/>
            </a:schemeClr>
          </a:solidFill>
          <a:ln w="9525">
            <a:solidFill>
              <a:schemeClr val="tx1"/>
            </a:solidFill>
            <a:round/>
            <a:headEnd/>
            <a:tailEnd/>
          </a:ln>
        </p:spPr>
        <p:txBody>
          <a:bodyPr wrap="none" anchor="ctr"/>
          <a:lstStyle/>
          <a:p>
            <a:pPr algn="ctr" eaLnBrk="0" hangingPunct="0"/>
            <a:r>
              <a:rPr lang="it-IT" sz="1100" dirty="0"/>
              <a:t>Remocon RX*</a:t>
            </a:r>
            <a:endParaRPr lang="en-US" sz="1100" dirty="0"/>
          </a:p>
        </p:txBody>
      </p:sp>
      <p:sp>
        <p:nvSpPr>
          <p:cNvPr id="24" name="Text Box 50"/>
          <p:cNvSpPr txBox="1">
            <a:spLocks noChangeArrowheads="1"/>
          </p:cNvSpPr>
          <p:nvPr/>
        </p:nvSpPr>
        <p:spPr bwMode="auto">
          <a:xfrm>
            <a:off x="7637596" y="4290417"/>
            <a:ext cx="995984"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TIM2 input capture </a:t>
            </a:r>
            <a:endParaRPr lang="en-US" sz="1200" dirty="0"/>
          </a:p>
        </p:txBody>
      </p:sp>
      <p:sp>
        <p:nvSpPr>
          <p:cNvPr id="25" name="AutoShape 13"/>
          <p:cNvSpPr>
            <a:spLocks noChangeArrowheads="1"/>
          </p:cNvSpPr>
          <p:nvPr/>
        </p:nvSpPr>
        <p:spPr bwMode="auto">
          <a:xfrm>
            <a:off x="4716669" y="4439224"/>
            <a:ext cx="1220117" cy="524157"/>
          </a:xfrm>
          <a:prstGeom prst="roundRect">
            <a:avLst>
              <a:gd name="adj" fmla="val 16667"/>
            </a:avLst>
          </a:prstGeom>
          <a:solidFill>
            <a:srgbClr val="99CCFF"/>
          </a:solidFill>
          <a:ln w="9525">
            <a:solidFill>
              <a:schemeClr val="tx1"/>
            </a:solidFill>
            <a:prstDash val="dash"/>
            <a:round/>
            <a:headEnd/>
            <a:tailEnd/>
          </a:ln>
        </p:spPr>
        <p:txBody>
          <a:bodyPr wrap="none" anchor="ctr"/>
          <a:lstStyle/>
          <a:p>
            <a:pPr algn="ctr" eaLnBrk="0" hangingPunct="0"/>
            <a:r>
              <a:rPr lang="it-IT" sz="1100" dirty="0"/>
              <a:t>Pressure Sensor</a:t>
            </a:r>
            <a:endParaRPr lang="en-US" sz="1100" dirty="0"/>
          </a:p>
        </p:txBody>
      </p:sp>
      <p:sp>
        <p:nvSpPr>
          <p:cNvPr id="26" name="Text Box 50"/>
          <p:cNvSpPr txBox="1">
            <a:spLocks noChangeArrowheads="1"/>
          </p:cNvSpPr>
          <p:nvPr/>
        </p:nvSpPr>
        <p:spPr bwMode="auto">
          <a:xfrm>
            <a:off x="7550044" y="2697708"/>
            <a:ext cx="51546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SPI1</a:t>
            </a:r>
            <a:endParaRPr lang="en-US" sz="1200" dirty="0"/>
          </a:p>
        </p:txBody>
      </p:sp>
      <p:sp>
        <p:nvSpPr>
          <p:cNvPr id="27" name="Line 31"/>
          <p:cNvSpPr>
            <a:spLocks noChangeShapeType="1"/>
          </p:cNvSpPr>
          <p:nvPr/>
        </p:nvSpPr>
        <p:spPr bwMode="auto">
          <a:xfrm rot="5400000">
            <a:off x="7669027" y="2514346"/>
            <a:ext cx="304871"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54"/>
          <p:cNvSpPr>
            <a:spLocks noChangeShapeType="1"/>
          </p:cNvSpPr>
          <p:nvPr/>
        </p:nvSpPr>
        <p:spPr bwMode="auto">
          <a:xfrm>
            <a:off x="8618794" y="3704152"/>
            <a:ext cx="862098" cy="45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54"/>
          <p:cNvSpPr>
            <a:spLocks noChangeShapeType="1"/>
          </p:cNvSpPr>
          <p:nvPr/>
        </p:nvSpPr>
        <p:spPr bwMode="auto">
          <a:xfrm flipH="1">
            <a:off x="8618794" y="4524175"/>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11"/>
          <p:cNvSpPr txBox="1">
            <a:spLocks noChangeArrowheads="1"/>
          </p:cNvSpPr>
          <p:nvPr/>
        </p:nvSpPr>
        <p:spPr bwMode="auto">
          <a:xfrm>
            <a:off x="7147920" y="5532926"/>
            <a:ext cx="1353887"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31" name="Text Box 11"/>
          <p:cNvSpPr txBox="1">
            <a:spLocks noChangeArrowheads="1"/>
          </p:cNvSpPr>
          <p:nvPr/>
        </p:nvSpPr>
        <p:spPr bwMode="auto">
          <a:xfrm>
            <a:off x="3589635" y="3300374"/>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b="1" dirty="0">
                <a:solidFill>
                  <a:srgbClr val="C00000"/>
                </a:solidFill>
              </a:rPr>
              <a:t>LSM6DSL</a:t>
            </a:r>
            <a:endParaRPr lang="en-US" sz="1400" b="1" dirty="0">
              <a:solidFill>
                <a:srgbClr val="C00000"/>
              </a:solidFill>
            </a:endParaRPr>
          </a:p>
        </p:txBody>
      </p:sp>
      <p:sp>
        <p:nvSpPr>
          <p:cNvPr id="32" name="Rectangle 31"/>
          <p:cNvSpPr/>
          <p:nvPr/>
        </p:nvSpPr>
        <p:spPr>
          <a:xfrm>
            <a:off x="3589635" y="4547378"/>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b="1" dirty="0">
                <a:solidFill>
                  <a:srgbClr val="C00000"/>
                </a:solidFill>
                <a:latin typeface="Arial" charset="0"/>
                <a:ea typeface="ＭＳ Ｐゴシック" pitchFamily="34" charset="-128"/>
              </a:rPr>
              <a:t>LPS22HD</a:t>
            </a:r>
          </a:p>
        </p:txBody>
      </p:sp>
      <p:sp>
        <p:nvSpPr>
          <p:cNvPr id="33" name="AutoShape 17"/>
          <p:cNvSpPr>
            <a:spLocks noChangeArrowheads="1"/>
          </p:cNvSpPr>
          <p:nvPr/>
        </p:nvSpPr>
        <p:spPr bwMode="auto">
          <a:xfrm>
            <a:off x="4145401" y="1743739"/>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Battery charger</a:t>
            </a:r>
            <a:endParaRPr lang="en-US" sz="1100" dirty="0"/>
          </a:p>
        </p:txBody>
      </p:sp>
      <p:sp>
        <p:nvSpPr>
          <p:cNvPr id="34" name="Line 54"/>
          <p:cNvSpPr>
            <a:spLocks noChangeShapeType="1"/>
          </p:cNvSpPr>
          <p:nvPr/>
        </p:nvSpPr>
        <p:spPr bwMode="auto">
          <a:xfrm>
            <a:off x="3840530" y="197239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3012383" y="1781910"/>
            <a:ext cx="720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Micro USB **</a:t>
            </a:r>
            <a:endParaRPr lang="en-US" sz="1200" dirty="0"/>
          </a:p>
        </p:txBody>
      </p:sp>
      <p:cxnSp>
        <p:nvCxnSpPr>
          <p:cNvPr id="36" name="Straight Connector 35"/>
          <p:cNvCxnSpPr>
            <a:stCxn id="20" idx="3"/>
          </p:cNvCxnSpPr>
          <p:nvPr/>
        </p:nvCxnSpPr>
        <p:spPr>
          <a:xfrm>
            <a:off x="5936151" y="4048113"/>
            <a:ext cx="548776"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 Box 11"/>
          <p:cNvSpPr txBox="1">
            <a:spLocks noChangeArrowheads="1"/>
          </p:cNvSpPr>
          <p:nvPr/>
        </p:nvSpPr>
        <p:spPr bwMode="auto">
          <a:xfrm>
            <a:off x="3666345" y="3925197"/>
            <a:ext cx="974040"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b="1" dirty="0">
                <a:solidFill>
                  <a:srgbClr val="C00000"/>
                </a:solidFill>
              </a:rPr>
              <a:t>LIS2MDL</a:t>
            </a:r>
            <a:endParaRPr lang="en-US" sz="1400" b="1" dirty="0">
              <a:solidFill>
                <a:srgbClr val="C00000"/>
              </a:solidFill>
            </a:endParaRPr>
          </a:p>
        </p:txBody>
      </p:sp>
      <p:cxnSp>
        <p:nvCxnSpPr>
          <p:cNvPr id="38" name="Straight Connector 37"/>
          <p:cNvCxnSpPr/>
          <p:nvPr/>
        </p:nvCxnSpPr>
        <p:spPr>
          <a:xfrm>
            <a:off x="5356220" y="1972392"/>
            <a:ext cx="466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728634" y="18430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39"/>
          <p:cNvSpPr/>
          <p:nvPr/>
        </p:nvSpPr>
        <p:spPr>
          <a:xfrm>
            <a:off x="8923665" y="4385644"/>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Line 54"/>
          <p:cNvSpPr>
            <a:spLocks noChangeShapeType="1"/>
          </p:cNvSpPr>
          <p:nvPr/>
        </p:nvSpPr>
        <p:spPr bwMode="auto">
          <a:xfrm flipH="1">
            <a:off x="9035559" y="4524176"/>
            <a:ext cx="54695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50"/>
          <p:cNvSpPr txBox="1">
            <a:spLocks noChangeArrowheads="1"/>
          </p:cNvSpPr>
          <p:nvPr/>
        </p:nvSpPr>
        <p:spPr bwMode="auto">
          <a:xfrm>
            <a:off x="9362453" y="4969300"/>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I2C connector</a:t>
            </a:r>
            <a:endParaRPr lang="en-US" sz="1200" dirty="0"/>
          </a:p>
        </p:txBody>
      </p:sp>
      <p:sp>
        <p:nvSpPr>
          <p:cNvPr id="43" name="Rectangle 42"/>
          <p:cNvSpPr/>
          <p:nvPr/>
        </p:nvSpPr>
        <p:spPr>
          <a:xfrm>
            <a:off x="11227882" y="358739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Line 54"/>
          <p:cNvSpPr>
            <a:spLocks noChangeShapeType="1"/>
          </p:cNvSpPr>
          <p:nvPr/>
        </p:nvSpPr>
        <p:spPr bwMode="auto">
          <a:xfrm>
            <a:off x="10918010" y="3728202"/>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50"/>
          <p:cNvSpPr txBox="1">
            <a:spLocks noChangeArrowheads="1"/>
          </p:cNvSpPr>
          <p:nvPr/>
        </p:nvSpPr>
        <p:spPr bwMode="auto">
          <a:xfrm>
            <a:off x="11305380" y="3514949"/>
            <a:ext cx="71407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dirty="0"/>
              <a:t>4 x DC motor</a:t>
            </a:r>
          </a:p>
        </p:txBody>
      </p:sp>
      <p:sp>
        <p:nvSpPr>
          <p:cNvPr id="46" name="Rectangle 45"/>
          <p:cNvSpPr/>
          <p:nvPr/>
        </p:nvSpPr>
        <p:spPr>
          <a:xfrm>
            <a:off x="5244323" y="240462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Elbow Connector 46"/>
          <p:cNvCxnSpPr>
            <a:endCxn id="46" idx="3"/>
          </p:cNvCxnSpPr>
          <p:nvPr/>
        </p:nvCxnSpPr>
        <p:spPr>
          <a:xfrm rot="5400000">
            <a:off x="5187488" y="2141126"/>
            <a:ext cx="570767" cy="23330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 Box 11"/>
          <p:cNvSpPr txBox="1">
            <a:spLocks noChangeArrowheads="1"/>
          </p:cNvSpPr>
          <p:nvPr/>
        </p:nvSpPr>
        <p:spPr bwMode="auto">
          <a:xfrm>
            <a:off x="4299010" y="2318339"/>
            <a:ext cx="90360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LiPo 1-cell battery</a:t>
            </a:r>
            <a:endParaRPr lang="en-US" sz="1200" dirty="0"/>
          </a:p>
        </p:txBody>
      </p:sp>
      <p:sp>
        <p:nvSpPr>
          <p:cNvPr id="49" name="AutoShape 17"/>
          <p:cNvSpPr>
            <a:spLocks noChangeArrowheads="1"/>
          </p:cNvSpPr>
          <p:nvPr/>
        </p:nvSpPr>
        <p:spPr bwMode="auto">
          <a:xfrm>
            <a:off x="7213035" y="1904605"/>
            <a:ext cx="1219482" cy="45730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BLE module</a:t>
            </a:r>
            <a:endParaRPr lang="en-US" sz="1100" dirty="0"/>
          </a:p>
        </p:txBody>
      </p:sp>
      <p:sp>
        <p:nvSpPr>
          <p:cNvPr id="50" name="Rectangle 49"/>
          <p:cNvSpPr/>
          <p:nvPr/>
        </p:nvSpPr>
        <p:spPr>
          <a:xfrm>
            <a:off x="9105037" y="5065276"/>
            <a:ext cx="111896" cy="277063"/>
          </a:xfrm>
          <a:prstGeom prst="rect">
            <a:avLst/>
          </a:prstGeom>
          <a:solidFill>
            <a:srgbClr val="90989E"/>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Line 54"/>
          <p:cNvSpPr>
            <a:spLocks noChangeShapeType="1"/>
          </p:cNvSpPr>
          <p:nvPr/>
        </p:nvSpPr>
        <p:spPr bwMode="auto">
          <a:xfrm flipV="1">
            <a:off x="8606564" y="5215924"/>
            <a:ext cx="49769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Text Box 50"/>
          <p:cNvSpPr txBox="1">
            <a:spLocks noChangeArrowheads="1"/>
          </p:cNvSpPr>
          <p:nvPr/>
        </p:nvSpPr>
        <p:spPr bwMode="auto">
          <a:xfrm>
            <a:off x="9064870" y="4303196"/>
            <a:ext cx="600040"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PWM</a:t>
            </a:r>
            <a:endParaRPr lang="en-US" sz="1200" dirty="0"/>
          </a:p>
        </p:txBody>
      </p:sp>
      <p:sp>
        <p:nvSpPr>
          <p:cNvPr id="53" name="Text Box 49"/>
          <p:cNvSpPr txBox="1">
            <a:spLocks noChangeArrowheads="1"/>
          </p:cNvSpPr>
          <p:nvPr/>
        </p:nvSpPr>
        <p:spPr bwMode="auto">
          <a:xfrm>
            <a:off x="7924191" y="5083771"/>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I2C2</a:t>
            </a:r>
            <a:endParaRPr lang="en-US" sz="1200" dirty="0"/>
          </a:p>
        </p:txBody>
      </p:sp>
      <p:sp>
        <p:nvSpPr>
          <p:cNvPr id="54" name="Text Box 11"/>
          <p:cNvSpPr txBox="1">
            <a:spLocks noChangeArrowheads="1"/>
          </p:cNvSpPr>
          <p:nvPr/>
        </p:nvSpPr>
        <p:spPr bwMode="auto">
          <a:xfrm>
            <a:off x="7217472" y="1603438"/>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SPBTLE-RF</a:t>
            </a:r>
            <a:endParaRPr lang="en-US" sz="1400" dirty="0">
              <a:solidFill>
                <a:srgbClr val="0070C0"/>
              </a:solidFill>
            </a:endParaRPr>
          </a:p>
        </p:txBody>
      </p:sp>
      <p:sp>
        <p:nvSpPr>
          <p:cNvPr id="55" name="Rectangle 54"/>
          <p:cNvSpPr/>
          <p:nvPr/>
        </p:nvSpPr>
        <p:spPr>
          <a:xfrm>
            <a:off x="5504891" y="5081992"/>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50"/>
          <p:cNvSpPr txBox="1">
            <a:spLocks noChangeArrowheads="1"/>
          </p:cNvSpPr>
          <p:nvPr/>
        </p:nvSpPr>
        <p:spPr bwMode="auto">
          <a:xfrm>
            <a:off x="4578665" y="5005421"/>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 connector</a:t>
            </a:r>
            <a:endParaRPr lang="en-US" sz="1200" dirty="0"/>
          </a:p>
        </p:txBody>
      </p:sp>
      <p:sp>
        <p:nvSpPr>
          <p:cNvPr id="57" name="Line 54"/>
          <p:cNvSpPr>
            <a:spLocks noChangeShapeType="1"/>
          </p:cNvSpPr>
          <p:nvPr/>
        </p:nvSpPr>
        <p:spPr bwMode="auto">
          <a:xfrm flipV="1">
            <a:off x="5599040" y="5209406"/>
            <a:ext cx="1410539" cy="832"/>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Rectangle 57"/>
          <p:cNvSpPr/>
          <p:nvPr/>
        </p:nvSpPr>
        <p:spPr>
          <a:xfrm>
            <a:off x="9792383" y="171780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Elbow Connector 58"/>
          <p:cNvCxnSpPr/>
          <p:nvPr/>
        </p:nvCxnSpPr>
        <p:spPr>
          <a:xfrm flipV="1">
            <a:off x="8584880" y="1844445"/>
            <a:ext cx="1207503" cy="1172486"/>
          </a:xfrm>
          <a:prstGeom prst="bentConnector3">
            <a:avLst>
              <a:gd name="adj1" fmla="val 3719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 Box 49"/>
          <p:cNvSpPr txBox="1">
            <a:spLocks noChangeArrowheads="1"/>
          </p:cNvSpPr>
          <p:nvPr/>
        </p:nvSpPr>
        <p:spPr bwMode="auto">
          <a:xfrm>
            <a:off x="6968390" y="5050311"/>
            <a:ext cx="723562"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UART1</a:t>
            </a:r>
            <a:endParaRPr lang="en-US" sz="1200" dirty="0"/>
          </a:p>
        </p:txBody>
      </p:sp>
      <p:sp>
        <p:nvSpPr>
          <p:cNvPr id="61" name="Text Box 49"/>
          <p:cNvSpPr txBox="1">
            <a:spLocks noChangeArrowheads="1"/>
          </p:cNvSpPr>
          <p:nvPr/>
        </p:nvSpPr>
        <p:spPr bwMode="auto">
          <a:xfrm>
            <a:off x="7978572" y="2882742"/>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JTAG</a:t>
            </a:r>
            <a:endParaRPr lang="en-US" sz="1200" dirty="0"/>
          </a:p>
        </p:txBody>
      </p:sp>
      <p:sp>
        <p:nvSpPr>
          <p:cNvPr id="62" name="Text Box 50"/>
          <p:cNvSpPr txBox="1">
            <a:spLocks noChangeArrowheads="1"/>
          </p:cNvSpPr>
          <p:nvPr/>
        </p:nvSpPr>
        <p:spPr bwMode="auto">
          <a:xfrm>
            <a:off x="9950848" y="1643116"/>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JTAG connector</a:t>
            </a:r>
            <a:endParaRPr lang="en-US" sz="1200" dirty="0"/>
          </a:p>
        </p:txBody>
      </p:sp>
      <p:cxnSp>
        <p:nvCxnSpPr>
          <p:cNvPr id="63" name="Elbow Connector 62"/>
          <p:cNvCxnSpPr>
            <a:stCxn id="39" idx="2"/>
            <a:endCxn id="64" idx="1"/>
          </p:cNvCxnSpPr>
          <p:nvPr/>
        </p:nvCxnSpPr>
        <p:spPr>
          <a:xfrm rot="16200000" flipH="1">
            <a:off x="4929513" y="975176"/>
            <a:ext cx="882902" cy="317276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 Box 49"/>
          <p:cNvSpPr txBox="1">
            <a:spLocks noChangeArrowheads="1"/>
          </p:cNvSpPr>
          <p:nvPr/>
        </p:nvSpPr>
        <p:spPr bwMode="auto">
          <a:xfrm>
            <a:off x="6957347" y="2864477"/>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USB</a:t>
            </a:r>
            <a:endParaRPr lang="en-US" sz="1200" dirty="0"/>
          </a:p>
        </p:txBody>
      </p:sp>
      <p:sp>
        <p:nvSpPr>
          <p:cNvPr id="65" name="Text Box 11"/>
          <p:cNvSpPr txBox="1">
            <a:spLocks noChangeArrowheads="1"/>
          </p:cNvSpPr>
          <p:nvPr/>
        </p:nvSpPr>
        <p:spPr bwMode="auto">
          <a:xfrm>
            <a:off x="4120931"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STC4054</a:t>
            </a:r>
            <a:endParaRPr lang="en-US" sz="1400" dirty="0">
              <a:solidFill>
                <a:srgbClr val="0070C0"/>
              </a:solidFill>
            </a:endParaRPr>
          </a:p>
        </p:txBody>
      </p:sp>
      <p:sp>
        <p:nvSpPr>
          <p:cNvPr id="66" name="AutoShape 17"/>
          <p:cNvSpPr>
            <a:spLocks noChangeArrowheads="1"/>
          </p:cNvSpPr>
          <p:nvPr/>
        </p:nvSpPr>
        <p:spPr bwMode="auto">
          <a:xfrm>
            <a:off x="5826601" y="1733388"/>
            <a:ext cx="713434"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en-US" sz="1100" dirty="0"/>
              <a:t>LDO</a:t>
            </a:r>
          </a:p>
        </p:txBody>
      </p:sp>
      <p:cxnSp>
        <p:nvCxnSpPr>
          <p:cNvPr id="67" name="Straight Arrow Connector 66"/>
          <p:cNvCxnSpPr/>
          <p:nvPr/>
        </p:nvCxnSpPr>
        <p:spPr>
          <a:xfrm>
            <a:off x="6536257" y="1972393"/>
            <a:ext cx="233301" cy="3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 Box 50"/>
          <p:cNvSpPr txBox="1">
            <a:spLocks noChangeArrowheads="1"/>
          </p:cNvSpPr>
          <p:nvPr/>
        </p:nvSpPr>
        <p:spPr bwMode="auto">
          <a:xfrm>
            <a:off x="6608456" y="1684239"/>
            <a:ext cx="501217"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3V3</a:t>
            </a:r>
            <a:endParaRPr lang="en-US" sz="1200" dirty="0"/>
          </a:p>
        </p:txBody>
      </p:sp>
      <p:cxnSp>
        <p:nvCxnSpPr>
          <p:cNvPr id="69" name="Elbow Connector 68"/>
          <p:cNvCxnSpPr>
            <a:endCxn id="25" idx="3"/>
          </p:cNvCxnSpPr>
          <p:nvPr/>
        </p:nvCxnSpPr>
        <p:spPr>
          <a:xfrm rot="5400000">
            <a:off x="5588251" y="3804623"/>
            <a:ext cx="1245213" cy="5481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11"/>
          <p:cNvSpPr txBox="1">
            <a:spLocks noChangeArrowheads="1"/>
          </p:cNvSpPr>
          <p:nvPr/>
        </p:nvSpPr>
        <p:spPr bwMode="auto">
          <a:xfrm>
            <a:off x="5565432" y="1438382"/>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LD39015</a:t>
            </a:r>
            <a:endParaRPr lang="en-US" sz="1400" dirty="0">
              <a:solidFill>
                <a:srgbClr val="0070C0"/>
              </a:solidFill>
            </a:endParaRPr>
          </a:p>
        </p:txBody>
      </p:sp>
      <p:sp>
        <p:nvSpPr>
          <p:cNvPr id="71" name="TextBox 70"/>
          <p:cNvSpPr txBox="1"/>
          <p:nvPr/>
        </p:nvSpPr>
        <p:spPr>
          <a:xfrm>
            <a:off x="5343480" y="5410494"/>
            <a:ext cx="404372" cy="307848"/>
          </a:xfrm>
          <a:prstGeom prst="rect">
            <a:avLst/>
          </a:prstGeom>
          <a:noFill/>
        </p:spPr>
        <p:txBody>
          <a:bodyPr wrap="none" rtlCol="0">
            <a:spAutoFit/>
          </a:bodyPr>
          <a:lstStyle/>
          <a:p>
            <a:r>
              <a:rPr kumimoji="1" lang="en-US" altLang="ja-JP" sz="1400" b="1" dirty="0">
                <a:solidFill>
                  <a:srgbClr val="0070C0"/>
                </a:solidFill>
              </a:rPr>
              <a:t>P7</a:t>
            </a:r>
            <a:endParaRPr kumimoji="1" lang="ja-JP" altLang="en-US" sz="1400" b="1" dirty="0">
              <a:solidFill>
                <a:srgbClr val="0070C0"/>
              </a:solidFill>
            </a:endParaRPr>
          </a:p>
        </p:txBody>
      </p:sp>
      <p:sp>
        <p:nvSpPr>
          <p:cNvPr id="72" name="TextBox 71"/>
          <p:cNvSpPr txBox="1"/>
          <p:nvPr/>
        </p:nvSpPr>
        <p:spPr>
          <a:xfrm>
            <a:off x="9080265" y="5409687"/>
            <a:ext cx="404372" cy="307848"/>
          </a:xfrm>
          <a:prstGeom prst="rect">
            <a:avLst/>
          </a:prstGeom>
          <a:noFill/>
        </p:spPr>
        <p:txBody>
          <a:bodyPr wrap="none" rtlCol="0">
            <a:spAutoFit/>
          </a:bodyPr>
          <a:lstStyle/>
          <a:p>
            <a:r>
              <a:rPr kumimoji="1" lang="en-US" altLang="ja-JP" sz="1400" b="1" dirty="0">
                <a:solidFill>
                  <a:srgbClr val="0070C0"/>
                </a:solidFill>
              </a:rPr>
              <a:t>P3</a:t>
            </a:r>
            <a:endParaRPr kumimoji="1" lang="ja-JP" altLang="en-US" sz="1400" b="1" dirty="0">
              <a:solidFill>
                <a:srgbClr val="0070C0"/>
              </a:solidFill>
            </a:endParaRPr>
          </a:p>
        </p:txBody>
      </p:sp>
      <p:sp>
        <p:nvSpPr>
          <p:cNvPr id="73" name="TextBox 72"/>
          <p:cNvSpPr txBox="1"/>
          <p:nvPr/>
        </p:nvSpPr>
        <p:spPr>
          <a:xfrm>
            <a:off x="8798076" y="4681079"/>
            <a:ext cx="404372" cy="307848"/>
          </a:xfrm>
          <a:prstGeom prst="rect">
            <a:avLst/>
          </a:prstGeom>
          <a:noFill/>
        </p:spPr>
        <p:txBody>
          <a:bodyPr wrap="none" rtlCol="0">
            <a:spAutoFit/>
          </a:bodyPr>
          <a:lstStyle/>
          <a:p>
            <a:r>
              <a:rPr kumimoji="1" lang="en-US" altLang="ja-JP" sz="1400" b="1" dirty="0">
                <a:solidFill>
                  <a:srgbClr val="0070C0"/>
                </a:solidFill>
              </a:rPr>
              <a:t>P6</a:t>
            </a:r>
            <a:endParaRPr kumimoji="1" lang="ja-JP" altLang="en-US" sz="1400" b="1" dirty="0">
              <a:solidFill>
                <a:srgbClr val="0070C0"/>
              </a:solidFill>
            </a:endParaRPr>
          </a:p>
        </p:txBody>
      </p:sp>
      <p:sp>
        <p:nvSpPr>
          <p:cNvPr id="74" name="TextBox 73"/>
          <p:cNvSpPr txBox="1"/>
          <p:nvPr/>
        </p:nvSpPr>
        <p:spPr>
          <a:xfrm>
            <a:off x="11030093" y="3898040"/>
            <a:ext cx="821609" cy="523341"/>
          </a:xfrm>
          <a:prstGeom prst="rect">
            <a:avLst/>
          </a:prstGeom>
          <a:noFill/>
        </p:spPr>
        <p:txBody>
          <a:bodyPr wrap="square" rtlCol="0">
            <a:spAutoFit/>
          </a:bodyPr>
          <a:lstStyle/>
          <a:p>
            <a:r>
              <a:rPr kumimoji="1" lang="en-US" altLang="ja-JP" sz="1400" b="1" dirty="0">
                <a:solidFill>
                  <a:srgbClr val="0070C0"/>
                </a:solidFill>
              </a:rPr>
              <a:t>P1, P2, P4, P5</a:t>
            </a:r>
            <a:endParaRPr kumimoji="1" lang="ja-JP" altLang="en-US" sz="1400" b="1" dirty="0">
              <a:solidFill>
                <a:srgbClr val="0070C0"/>
              </a:solidFill>
            </a:endParaRPr>
          </a:p>
        </p:txBody>
      </p:sp>
      <p:sp>
        <p:nvSpPr>
          <p:cNvPr id="75" name="TextBox 74"/>
          <p:cNvSpPr txBox="1"/>
          <p:nvPr/>
        </p:nvSpPr>
        <p:spPr>
          <a:xfrm>
            <a:off x="9646145" y="1362259"/>
            <a:ext cx="404372" cy="307848"/>
          </a:xfrm>
          <a:prstGeom prst="rect">
            <a:avLst/>
          </a:prstGeom>
          <a:noFill/>
        </p:spPr>
        <p:txBody>
          <a:bodyPr wrap="none" rtlCol="0">
            <a:spAutoFit/>
          </a:bodyPr>
          <a:lstStyle/>
          <a:p>
            <a:r>
              <a:rPr kumimoji="1" lang="en-US" altLang="ja-JP" sz="1400" b="1" dirty="0">
                <a:solidFill>
                  <a:srgbClr val="0070C0"/>
                </a:solidFill>
              </a:rPr>
              <a:t>P8</a:t>
            </a:r>
            <a:endParaRPr kumimoji="1" lang="ja-JP" altLang="en-US" sz="1400" b="1" dirty="0">
              <a:solidFill>
                <a:srgbClr val="0070C0"/>
              </a:solidFill>
            </a:endParaRPr>
          </a:p>
        </p:txBody>
      </p:sp>
      <p:sp>
        <p:nvSpPr>
          <p:cNvPr id="76" name="TextBox 75"/>
          <p:cNvSpPr txBox="1"/>
          <p:nvPr/>
        </p:nvSpPr>
        <p:spPr>
          <a:xfrm>
            <a:off x="5074016" y="2739353"/>
            <a:ext cx="523021" cy="307848"/>
          </a:xfrm>
          <a:prstGeom prst="rect">
            <a:avLst/>
          </a:prstGeom>
          <a:noFill/>
        </p:spPr>
        <p:txBody>
          <a:bodyPr wrap="none" rtlCol="0">
            <a:spAutoFit/>
          </a:bodyPr>
          <a:lstStyle/>
          <a:p>
            <a:r>
              <a:rPr kumimoji="1" lang="en-US" altLang="ja-JP" sz="1400" b="1" dirty="0">
                <a:solidFill>
                  <a:srgbClr val="0070C0"/>
                </a:solidFill>
              </a:rPr>
              <a:t>BT1</a:t>
            </a:r>
            <a:endParaRPr kumimoji="1" lang="ja-JP" altLang="en-US" sz="1400" b="1" dirty="0">
              <a:solidFill>
                <a:srgbClr val="0070C0"/>
              </a:solidFill>
            </a:endParaRPr>
          </a:p>
        </p:txBody>
      </p:sp>
      <p:sp>
        <p:nvSpPr>
          <p:cNvPr id="77" name="TextBox 76"/>
          <p:cNvSpPr txBox="1"/>
          <p:nvPr/>
        </p:nvSpPr>
        <p:spPr>
          <a:xfrm>
            <a:off x="3510559" y="1438382"/>
            <a:ext cx="543865" cy="307848"/>
          </a:xfrm>
          <a:prstGeom prst="rect">
            <a:avLst/>
          </a:prstGeom>
          <a:noFill/>
        </p:spPr>
        <p:txBody>
          <a:bodyPr wrap="none" rtlCol="0">
            <a:spAutoFit/>
          </a:bodyPr>
          <a:lstStyle/>
          <a:p>
            <a:r>
              <a:rPr kumimoji="1" lang="en-US" altLang="ja-JP" sz="1400" b="1" dirty="0">
                <a:solidFill>
                  <a:srgbClr val="0070C0"/>
                </a:solidFill>
              </a:rPr>
              <a:t>CN1</a:t>
            </a:r>
            <a:endParaRPr kumimoji="1" lang="ja-JP" altLang="en-US" sz="1400" b="1" dirty="0">
              <a:solidFill>
                <a:srgbClr val="0070C0"/>
              </a:solidFill>
            </a:endParaRPr>
          </a:p>
        </p:txBody>
      </p:sp>
      <p:sp>
        <p:nvSpPr>
          <p:cNvPr id="78" name="Rectangle 77"/>
          <p:cNvSpPr/>
          <p:nvPr/>
        </p:nvSpPr>
        <p:spPr>
          <a:xfrm>
            <a:off x="9562318" y="3924955"/>
            <a:ext cx="1270193" cy="307848"/>
          </a:xfrm>
          <a:prstGeom prst="rect">
            <a:avLst/>
          </a:prstGeom>
        </p:spPr>
        <p:txBody>
          <a:bodyPr wrap="none">
            <a:spAutoFit/>
          </a:bodyPr>
          <a:lstStyle/>
          <a:p>
            <a:pPr algn="ctr" fontAlgn="ctr"/>
            <a:r>
              <a:rPr lang="en-US" altLang="ja-JP" sz="1400" dirty="0">
                <a:solidFill>
                  <a:srgbClr val="0070C0"/>
                </a:solidFill>
              </a:rPr>
              <a:t>STL6N3LLH6</a:t>
            </a:r>
            <a:endParaRPr lang="en-US" altLang="ja-JP" sz="1400" dirty="0">
              <a:solidFill>
                <a:srgbClr val="0070C0"/>
              </a:solidFill>
              <a:latin typeface="ＭＳ Ｐゴシック" panose="020B0600070205080204" pitchFamily="50" charset="-128"/>
            </a:endParaRPr>
          </a:p>
        </p:txBody>
      </p:sp>
      <p:sp>
        <p:nvSpPr>
          <p:cNvPr id="79" name="Oval 78"/>
          <p:cNvSpPr/>
          <p:nvPr/>
        </p:nvSpPr>
        <p:spPr>
          <a:xfrm>
            <a:off x="6769558" y="3227436"/>
            <a:ext cx="868038" cy="457306"/>
          </a:xfrm>
          <a:prstGeom prst="ellipse">
            <a:avLst/>
          </a:prstGeom>
          <a:noFill/>
          <a:ln w="2857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Tree>
    <p:extLst>
      <p:ext uri="{BB962C8B-B14F-4D97-AF65-F5344CB8AC3E}">
        <p14:creationId xmlns:p14="http://schemas.microsoft.com/office/powerpoint/2010/main" val="22890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ST’s Mini Drone Kit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539" y="2647463"/>
            <a:ext cx="1911252" cy="12741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6" y="1339806"/>
            <a:ext cx="5760732" cy="49560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1339807"/>
            <a:ext cx="1641765" cy="159846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8683" y="1339806"/>
            <a:ext cx="1892026" cy="1892026"/>
          </a:xfrm>
          <a:prstGeom prst="rect">
            <a:avLst/>
          </a:prstGeom>
        </p:spPr>
      </p:pic>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0350" y="2851515"/>
            <a:ext cx="2053925" cy="2053925"/>
          </a:xfrm>
          <a:prstGeom prst="rect">
            <a:avLst/>
          </a:prstGeom>
        </p:spPr>
      </p:pic>
      <p:pic>
        <p:nvPicPr>
          <p:cNvPr id="9" name="Picture 8"/>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2339" t="17344" r="21979" b="23855"/>
          <a:stretch/>
        </p:blipFill>
        <p:spPr>
          <a:xfrm>
            <a:off x="7010401" y="3495384"/>
            <a:ext cx="5176838" cy="3344328"/>
          </a:xfrm>
          <a:prstGeom prst="rect">
            <a:avLst/>
          </a:prstGeom>
        </p:spPr>
      </p:pic>
    </p:spTree>
    <p:extLst>
      <p:ext uri="{BB962C8B-B14F-4D97-AF65-F5344CB8AC3E}">
        <p14:creationId xmlns:p14="http://schemas.microsoft.com/office/powerpoint/2010/main" val="363646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558487"/>
          </a:xfrm>
        </p:spPr>
        <p:txBody>
          <a:bodyPr/>
          <a:lstStyle/>
          <a:p>
            <a:r>
              <a:rPr lang="en-US" dirty="0"/>
              <a:t>Lab 4 SPI</a:t>
            </a:r>
          </a:p>
        </p:txBody>
      </p:sp>
      <p:sp>
        <p:nvSpPr>
          <p:cNvPr id="3" name="Content Placeholder 2"/>
          <p:cNvSpPr>
            <a:spLocks noGrp="1"/>
          </p:cNvSpPr>
          <p:nvPr>
            <p:ph idx="1"/>
          </p:nvPr>
        </p:nvSpPr>
        <p:spPr>
          <a:xfrm>
            <a:off x="817583" y="1435101"/>
            <a:ext cx="6073429" cy="4564984"/>
          </a:xfrm>
        </p:spPr>
        <p:txBody>
          <a:bodyPr/>
          <a:lstStyle/>
          <a:p>
            <a:r>
              <a:rPr lang="en-US" dirty="0"/>
              <a:t>Sensor </a:t>
            </a:r>
            <a:r>
              <a:rPr lang="en-US" altLang="zh-CN" dirty="0"/>
              <a:t>driver</a:t>
            </a:r>
          </a:p>
          <a:p>
            <a:pPr lvl="1"/>
            <a:r>
              <a:rPr lang="it-IT" dirty="0"/>
              <a:t>steval_fcu001_v1_accelero.c</a:t>
            </a:r>
          </a:p>
          <a:p>
            <a:pPr lvl="1"/>
            <a:r>
              <a:rPr lang="en-US" dirty="0"/>
              <a:t>steval_fcu001_v1_gyro.c</a:t>
            </a:r>
          </a:p>
          <a:p>
            <a:pPr lvl="1"/>
            <a:r>
              <a:rPr lang="en-US" dirty="0"/>
              <a:t>steval_fcu001_v1_magneto.c</a:t>
            </a:r>
          </a:p>
          <a:p>
            <a:pPr lvl="1"/>
            <a:r>
              <a:rPr lang="en-US" dirty="0"/>
              <a:t>steval_fcu001_v1_pressure.c</a:t>
            </a:r>
          </a:p>
          <a:p>
            <a:pPr lvl="1"/>
            <a:endParaRPr lang="en-US" dirty="0"/>
          </a:p>
          <a:p>
            <a:r>
              <a:rPr lang="en-US" dirty="0"/>
              <a:t>Register-level programming assignments</a:t>
            </a:r>
          </a:p>
          <a:p>
            <a:pPr lvl="1"/>
            <a:r>
              <a:rPr lang="en-US" dirty="0" err="1">
                <a:solidFill>
                  <a:srgbClr val="C00000"/>
                </a:solidFill>
              </a:rPr>
              <a:t>Sensor_IO_SPI_CS_Init_All</a:t>
            </a:r>
            <a:r>
              <a:rPr lang="en-US" dirty="0"/>
              <a:t>(void) </a:t>
            </a:r>
          </a:p>
          <a:p>
            <a:pPr lvl="1"/>
            <a:r>
              <a:rPr lang="en-US" dirty="0" err="1">
                <a:solidFill>
                  <a:srgbClr val="C00000"/>
                </a:solidFill>
              </a:rPr>
              <a:t>Sensor_IO_SPI_Init</a:t>
            </a:r>
            <a:r>
              <a:rPr lang="en-US" dirty="0"/>
              <a:t>(void )</a:t>
            </a:r>
          </a:p>
        </p:txBody>
      </p:sp>
      <p:grpSp>
        <p:nvGrpSpPr>
          <p:cNvPr id="21" name="Group 20">
            <a:extLst>
              <a:ext uri="{FF2B5EF4-FFF2-40B4-BE49-F238E27FC236}">
                <a16:creationId xmlns:a16="http://schemas.microsoft.com/office/drawing/2014/main" id="{C09605E5-49CD-4426-9108-24C305E89989}"/>
              </a:ext>
            </a:extLst>
          </p:cNvPr>
          <p:cNvGrpSpPr/>
          <p:nvPr/>
        </p:nvGrpSpPr>
        <p:grpSpPr>
          <a:xfrm>
            <a:off x="6661494" y="1435101"/>
            <a:ext cx="5015767" cy="3169828"/>
            <a:chOff x="2070833" y="2275447"/>
            <a:chExt cx="5015767" cy="3169828"/>
          </a:xfrm>
        </p:grpSpPr>
        <p:sp>
          <p:nvSpPr>
            <p:cNvPr id="4" name="AutoShape 12">
              <a:extLst>
                <a:ext uri="{FF2B5EF4-FFF2-40B4-BE49-F238E27FC236}">
                  <a16:creationId xmlns:a16="http://schemas.microsoft.com/office/drawing/2014/main" id="{56D2647E-4948-4B99-9B7E-B773A9313474}"/>
                </a:ext>
              </a:extLst>
            </p:cNvPr>
            <p:cNvSpPr>
              <a:spLocks noChangeArrowheads="1"/>
            </p:cNvSpPr>
            <p:nvPr/>
          </p:nvSpPr>
          <p:spPr bwMode="auto">
            <a:xfrm>
              <a:off x="5486400" y="2275447"/>
              <a:ext cx="1600200" cy="2835275"/>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5" name="AutoShape 17">
              <a:extLst>
                <a:ext uri="{FF2B5EF4-FFF2-40B4-BE49-F238E27FC236}">
                  <a16:creationId xmlns:a16="http://schemas.microsoft.com/office/drawing/2014/main" id="{95AE6B1D-02AD-4545-A54C-B9AD51B7FD96}"/>
                </a:ext>
              </a:extLst>
            </p:cNvPr>
            <p:cNvSpPr>
              <a:spLocks noChangeArrowheads="1"/>
            </p:cNvSpPr>
            <p:nvPr/>
          </p:nvSpPr>
          <p:spPr bwMode="auto">
            <a:xfrm>
              <a:off x="3197605" y="2832542"/>
              <a:ext cx="1219200" cy="457200"/>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6" name="Text Box 49">
              <a:extLst>
                <a:ext uri="{FF2B5EF4-FFF2-40B4-BE49-F238E27FC236}">
                  <a16:creationId xmlns:a16="http://schemas.microsoft.com/office/drawing/2014/main" id="{2AD3E786-B920-40BB-B6D2-41CC6A197491}"/>
                </a:ext>
              </a:extLst>
            </p:cNvPr>
            <p:cNvSpPr txBox="1">
              <a:spLocks noChangeArrowheads="1"/>
            </p:cNvSpPr>
            <p:nvPr/>
          </p:nvSpPr>
          <p:spPr bwMode="auto">
            <a:xfrm>
              <a:off x="5441951" y="2911441"/>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SPI2</a:t>
              </a:r>
              <a:endParaRPr lang="en-US" sz="1200" dirty="0"/>
            </a:p>
          </p:txBody>
        </p:sp>
        <p:sp>
          <p:nvSpPr>
            <p:cNvPr id="7" name="Line 54">
              <a:extLst>
                <a:ext uri="{FF2B5EF4-FFF2-40B4-BE49-F238E27FC236}">
                  <a16:creationId xmlns:a16="http://schemas.microsoft.com/office/drawing/2014/main" id="{FC8EEE7E-3BE3-4F04-B970-90383B5F5C1C}"/>
                </a:ext>
              </a:extLst>
            </p:cNvPr>
            <p:cNvSpPr>
              <a:spLocks noChangeShapeType="1"/>
            </p:cNvSpPr>
            <p:nvPr/>
          </p:nvSpPr>
          <p:spPr bwMode="auto">
            <a:xfrm>
              <a:off x="4416805" y="3044720"/>
              <a:ext cx="1097298"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AutoShape 17">
              <a:extLst>
                <a:ext uri="{FF2B5EF4-FFF2-40B4-BE49-F238E27FC236}">
                  <a16:creationId xmlns:a16="http://schemas.microsoft.com/office/drawing/2014/main" id="{AF6DECCA-9B2D-4C97-A8C4-189145027081}"/>
                </a:ext>
              </a:extLst>
            </p:cNvPr>
            <p:cNvSpPr>
              <a:spLocks noChangeArrowheads="1"/>
            </p:cNvSpPr>
            <p:nvPr/>
          </p:nvSpPr>
          <p:spPr bwMode="auto">
            <a:xfrm>
              <a:off x="3197605" y="3424429"/>
              <a:ext cx="1219200" cy="457200"/>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Magnetometer</a:t>
              </a:r>
              <a:endParaRPr lang="en-US" sz="1100" dirty="0"/>
            </a:p>
          </p:txBody>
        </p:sp>
        <p:sp>
          <p:nvSpPr>
            <p:cNvPr id="9" name="AutoShape 13">
              <a:extLst>
                <a:ext uri="{FF2B5EF4-FFF2-40B4-BE49-F238E27FC236}">
                  <a16:creationId xmlns:a16="http://schemas.microsoft.com/office/drawing/2014/main" id="{093CCD65-EE83-4046-B87E-F9431D59EF6B}"/>
                </a:ext>
              </a:extLst>
            </p:cNvPr>
            <p:cNvSpPr>
              <a:spLocks noChangeArrowheads="1"/>
            </p:cNvSpPr>
            <p:nvPr/>
          </p:nvSpPr>
          <p:spPr bwMode="auto">
            <a:xfrm>
              <a:off x="3197606" y="4044050"/>
              <a:ext cx="1219835" cy="52403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100" dirty="0"/>
                <a:t>Pressure Sensor</a:t>
              </a:r>
              <a:endParaRPr lang="en-US" sz="1100" dirty="0"/>
            </a:p>
          </p:txBody>
        </p:sp>
        <p:sp>
          <p:nvSpPr>
            <p:cNvPr id="12" name="Text Box 11">
              <a:extLst>
                <a:ext uri="{FF2B5EF4-FFF2-40B4-BE49-F238E27FC236}">
                  <a16:creationId xmlns:a16="http://schemas.microsoft.com/office/drawing/2014/main" id="{11C2AD37-D3E1-4885-8B58-ABC437CAC3BC}"/>
                </a:ext>
              </a:extLst>
            </p:cNvPr>
            <p:cNvSpPr txBox="1">
              <a:spLocks noChangeArrowheads="1"/>
            </p:cNvSpPr>
            <p:nvPr/>
          </p:nvSpPr>
          <p:spPr bwMode="auto">
            <a:xfrm>
              <a:off x="5628295" y="5137498"/>
              <a:ext cx="13535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13" name="Text Box 11">
              <a:extLst>
                <a:ext uri="{FF2B5EF4-FFF2-40B4-BE49-F238E27FC236}">
                  <a16:creationId xmlns:a16="http://schemas.microsoft.com/office/drawing/2014/main" id="{FA1E17B0-7F3F-430B-AD8B-1A71196D57D1}"/>
                </a:ext>
              </a:extLst>
            </p:cNvPr>
            <p:cNvSpPr txBox="1">
              <a:spLocks noChangeArrowheads="1"/>
            </p:cNvSpPr>
            <p:nvPr/>
          </p:nvSpPr>
          <p:spPr bwMode="auto">
            <a:xfrm>
              <a:off x="2070833" y="2905463"/>
              <a:ext cx="1050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LSM6DSL</a:t>
              </a:r>
              <a:endParaRPr lang="en-US" sz="1400" dirty="0">
                <a:solidFill>
                  <a:srgbClr val="0070C0"/>
                </a:solidFill>
              </a:endParaRPr>
            </a:p>
          </p:txBody>
        </p:sp>
        <p:sp>
          <p:nvSpPr>
            <p:cNvPr id="14" name="Rectangle 13">
              <a:extLst>
                <a:ext uri="{FF2B5EF4-FFF2-40B4-BE49-F238E27FC236}">
                  <a16:creationId xmlns:a16="http://schemas.microsoft.com/office/drawing/2014/main" id="{17E5D4B5-D009-43D6-AB70-3F37086FF207}"/>
                </a:ext>
              </a:extLst>
            </p:cNvPr>
            <p:cNvSpPr/>
            <p:nvPr/>
          </p:nvSpPr>
          <p:spPr>
            <a:xfrm>
              <a:off x="2070833" y="4152178"/>
              <a:ext cx="1050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dirty="0">
                  <a:solidFill>
                    <a:srgbClr val="0070C0"/>
                  </a:solidFill>
                  <a:latin typeface="Arial" charset="0"/>
                  <a:ea typeface="ＭＳ Ｐゴシック" pitchFamily="34" charset="-128"/>
                </a:rPr>
                <a:t>LPS22HD</a:t>
              </a:r>
            </a:p>
          </p:txBody>
        </p:sp>
        <p:cxnSp>
          <p:nvCxnSpPr>
            <p:cNvPr id="15" name="Straight Connector 14">
              <a:extLst>
                <a:ext uri="{FF2B5EF4-FFF2-40B4-BE49-F238E27FC236}">
                  <a16:creationId xmlns:a16="http://schemas.microsoft.com/office/drawing/2014/main" id="{503CB8F2-25EF-487F-B88C-74592935781A}"/>
                </a:ext>
              </a:extLst>
            </p:cNvPr>
            <p:cNvCxnSpPr>
              <a:stCxn id="8" idx="3"/>
            </p:cNvCxnSpPr>
            <p:nvPr/>
          </p:nvCxnSpPr>
          <p:spPr>
            <a:xfrm>
              <a:off x="4416806" y="3653029"/>
              <a:ext cx="548649"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A83754FC-1097-49EA-BA28-EDFE34E615E3}"/>
                </a:ext>
              </a:extLst>
            </p:cNvPr>
            <p:cNvSpPr txBox="1">
              <a:spLocks noChangeArrowheads="1"/>
            </p:cNvSpPr>
            <p:nvPr/>
          </p:nvSpPr>
          <p:spPr bwMode="auto">
            <a:xfrm>
              <a:off x="2147525" y="3530141"/>
              <a:ext cx="9738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LIS2MDL</a:t>
              </a:r>
              <a:endParaRPr lang="en-US" sz="1400" dirty="0">
                <a:solidFill>
                  <a:srgbClr val="0070C0"/>
                </a:solidFill>
              </a:endParaRPr>
            </a:p>
          </p:txBody>
        </p:sp>
        <p:cxnSp>
          <p:nvCxnSpPr>
            <p:cNvPr id="20" name="Elbow Connector 97">
              <a:extLst>
                <a:ext uri="{FF2B5EF4-FFF2-40B4-BE49-F238E27FC236}">
                  <a16:creationId xmlns:a16="http://schemas.microsoft.com/office/drawing/2014/main" id="{6BC25635-9B26-49D7-8F9A-FEF49F7A098C}"/>
                </a:ext>
              </a:extLst>
            </p:cNvPr>
            <p:cNvCxnSpPr>
              <a:endCxn id="9" idx="3"/>
            </p:cNvCxnSpPr>
            <p:nvPr/>
          </p:nvCxnSpPr>
          <p:spPr>
            <a:xfrm rot="5400000">
              <a:off x="4060632" y="3401245"/>
              <a:ext cx="1261633" cy="54801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6302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SPI</a:t>
            </a:r>
          </a:p>
        </p:txBody>
      </p:sp>
      <p:sp>
        <p:nvSpPr>
          <p:cNvPr id="3" name="Content Placeholder 2"/>
          <p:cNvSpPr>
            <a:spLocks noGrp="1"/>
          </p:cNvSpPr>
          <p:nvPr>
            <p:ph idx="1"/>
          </p:nvPr>
        </p:nvSpPr>
        <p:spPr>
          <a:xfrm>
            <a:off x="767820" y="997218"/>
            <a:ext cx="10129064" cy="4564984"/>
          </a:xfrm>
        </p:spPr>
        <p:txBody>
          <a:bodyPr/>
          <a:lstStyle/>
          <a:p>
            <a:r>
              <a:rPr lang="en-US" dirty="0"/>
              <a:t>Lab Demo</a:t>
            </a:r>
          </a:p>
        </p:txBody>
      </p:sp>
      <p:pic>
        <p:nvPicPr>
          <p:cNvPr id="15362" name="Picture 2" descr="Dro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82" y="1412032"/>
            <a:ext cx="10221923" cy="53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966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558487"/>
          </a:xfrm>
        </p:spPr>
        <p:txBody>
          <a:bodyPr/>
          <a:lstStyle/>
          <a:p>
            <a:r>
              <a:rPr lang="en-US" dirty="0"/>
              <a:t>Lab 5: AHRS</a:t>
            </a:r>
          </a:p>
        </p:txBody>
      </p:sp>
      <p:sp>
        <p:nvSpPr>
          <p:cNvPr id="37" name="Content Placeholder 2">
            <a:extLst>
              <a:ext uri="{FF2B5EF4-FFF2-40B4-BE49-F238E27FC236}">
                <a16:creationId xmlns:a16="http://schemas.microsoft.com/office/drawing/2014/main" id="{E70C67F6-7051-482B-BF0C-E864CE2835C8}"/>
              </a:ext>
            </a:extLst>
          </p:cNvPr>
          <p:cNvSpPr>
            <a:spLocks noGrp="1"/>
          </p:cNvSpPr>
          <p:nvPr>
            <p:ph idx="1"/>
          </p:nvPr>
        </p:nvSpPr>
        <p:spPr>
          <a:xfrm>
            <a:off x="562546" y="1221114"/>
            <a:ext cx="10129064" cy="4564984"/>
          </a:xfrm>
        </p:spPr>
        <p:txBody>
          <a:bodyPr/>
          <a:lstStyle/>
          <a:p>
            <a:r>
              <a:rPr lang="en-US" dirty="0"/>
              <a:t>Attitude and heading reference system (AHRS)</a:t>
            </a:r>
          </a:p>
          <a:p>
            <a:r>
              <a:rPr lang="en-US" dirty="0"/>
              <a:t>Conversion between Quaternions and Euler Angles</a:t>
            </a:r>
          </a:p>
          <a:p>
            <a:r>
              <a:rPr lang="en-US" dirty="0"/>
              <a:t>Calculate orientation of an object by using accelerometer and gyroscope</a:t>
            </a:r>
          </a:p>
        </p:txBody>
      </p:sp>
      <p:pic>
        <p:nvPicPr>
          <p:cNvPr id="38" name="Picture 37" descr="https://upload.wikimedia.org/wikipedia/en/thumb/3/30/Plane_with_ENU_embedded_axes.svg/1024px-Plane_with_ENU_embedded_axes.svg.png">
            <a:extLst>
              <a:ext uri="{FF2B5EF4-FFF2-40B4-BE49-F238E27FC236}">
                <a16:creationId xmlns:a16="http://schemas.microsoft.com/office/drawing/2014/main" id="{880A1A18-4901-4C70-96D4-A6C58F3B37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3502" y="2628123"/>
            <a:ext cx="3124200" cy="3705225"/>
          </a:xfrm>
          <a:prstGeom prst="rect">
            <a:avLst/>
          </a:prstGeom>
          <a:noFill/>
          <a:ln>
            <a:noFill/>
          </a:ln>
        </p:spPr>
      </p:pic>
    </p:spTree>
    <p:extLst>
      <p:ext uri="{BB962C8B-B14F-4D97-AF65-F5344CB8AC3E}">
        <p14:creationId xmlns:p14="http://schemas.microsoft.com/office/powerpoint/2010/main" val="385124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58342"/>
            <a:ext cx="10133095" cy="558487"/>
          </a:xfrm>
        </p:spPr>
        <p:txBody>
          <a:bodyPr/>
          <a:lstStyle/>
          <a:p>
            <a:r>
              <a:rPr lang="en-US" dirty="0"/>
              <a:t>Lab 5: AHRS</a:t>
            </a:r>
          </a:p>
        </p:txBody>
      </p:sp>
      <p:grpSp>
        <p:nvGrpSpPr>
          <p:cNvPr id="36" name="Group 35">
            <a:extLst>
              <a:ext uri="{FF2B5EF4-FFF2-40B4-BE49-F238E27FC236}">
                <a16:creationId xmlns:a16="http://schemas.microsoft.com/office/drawing/2014/main" id="{2D601ABA-29CA-4665-9620-02E47571D1ED}"/>
              </a:ext>
            </a:extLst>
          </p:cNvPr>
          <p:cNvGrpSpPr/>
          <p:nvPr/>
        </p:nvGrpSpPr>
        <p:grpSpPr>
          <a:xfrm>
            <a:off x="797943" y="2907867"/>
            <a:ext cx="10133095" cy="2248990"/>
            <a:chOff x="1648093" y="2416455"/>
            <a:chExt cx="7574684" cy="1517025"/>
          </a:xfrm>
        </p:grpSpPr>
        <p:sp>
          <p:nvSpPr>
            <p:cNvPr id="17" name="Rectangle 16">
              <a:extLst>
                <a:ext uri="{FF2B5EF4-FFF2-40B4-BE49-F238E27FC236}">
                  <a16:creationId xmlns:a16="http://schemas.microsoft.com/office/drawing/2014/main" id="{EFD66594-3FF1-4517-AD02-E4B811D7A6B6}"/>
                </a:ext>
              </a:extLst>
            </p:cNvPr>
            <p:cNvSpPr/>
            <p:nvPr/>
          </p:nvSpPr>
          <p:spPr>
            <a:xfrm>
              <a:off x="1736478" y="2626640"/>
              <a:ext cx="1039222" cy="9698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Sensor data updated</a:t>
              </a:r>
            </a:p>
            <a:p>
              <a:pPr algn="ctr"/>
              <a:r>
                <a:rPr lang="en-US" sz="2000" b="1" dirty="0">
                  <a:solidFill>
                    <a:schemeClr val="accent2"/>
                  </a:solidFill>
                </a:rPr>
                <a:t>@800Hz</a:t>
              </a:r>
            </a:p>
          </p:txBody>
        </p:sp>
        <p:cxnSp>
          <p:nvCxnSpPr>
            <p:cNvPr id="18" name="Straight Arrow Connector 17">
              <a:extLst>
                <a:ext uri="{FF2B5EF4-FFF2-40B4-BE49-F238E27FC236}">
                  <a16:creationId xmlns:a16="http://schemas.microsoft.com/office/drawing/2014/main" id="{69200C3E-A24C-424C-AA9F-FFFBF03E59B0}"/>
                </a:ext>
              </a:extLst>
            </p:cNvPr>
            <p:cNvCxnSpPr/>
            <p:nvPr/>
          </p:nvCxnSpPr>
          <p:spPr>
            <a:xfrm>
              <a:off x="2764719" y="2842714"/>
              <a:ext cx="3328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2DE867D-853F-4767-B809-3E2CA88CD2C9}"/>
                </a:ext>
              </a:extLst>
            </p:cNvPr>
            <p:cNvSpPr/>
            <p:nvPr/>
          </p:nvSpPr>
          <p:spPr>
            <a:xfrm>
              <a:off x="5741143" y="2664021"/>
              <a:ext cx="1002536" cy="864296"/>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solidFill>
                    <a:schemeClr val="tx1"/>
                  </a:solidFill>
                </a:rPr>
                <a:t>Low-pass filter</a:t>
              </a:r>
            </a:p>
            <a:p>
              <a:pPr algn="ctr"/>
              <a:r>
                <a:rPr lang="en-US" sz="2000" b="1" dirty="0">
                  <a:solidFill>
                    <a:schemeClr val="accent2"/>
                  </a:solidFill>
                </a:rPr>
                <a:t>fc = 30Hz</a:t>
              </a:r>
            </a:p>
          </p:txBody>
        </p:sp>
        <p:sp>
          <p:nvSpPr>
            <p:cNvPr id="20" name="Rectangle 19">
              <a:extLst>
                <a:ext uri="{FF2B5EF4-FFF2-40B4-BE49-F238E27FC236}">
                  <a16:creationId xmlns:a16="http://schemas.microsoft.com/office/drawing/2014/main" id="{F447604F-7D17-4269-B8ED-23B6695107BE}"/>
                </a:ext>
              </a:extLst>
            </p:cNvPr>
            <p:cNvSpPr/>
            <p:nvPr/>
          </p:nvSpPr>
          <p:spPr>
            <a:xfrm>
              <a:off x="3081247" y="2565011"/>
              <a:ext cx="990829" cy="4321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err="1"/>
                <a:t>Acc</a:t>
              </a:r>
              <a:r>
                <a:rPr lang="en-US" sz="2000" dirty="0"/>
                <a:t> data</a:t>
              </a:r>
            </a:p>
          </p:txBody>
        </p:sp>
        <p:cxnSp>
          <p:nvCxnSpPr>
            <p:cNvPr id="21" name="Straight Arrow Connector 20">
              <a:extLst>
                <a:ext uri="{FF2B5EF4-FFF2-40B4-BE49-F238E27FC236}">
                  <a16:creationId xmlns:a16="http://schemas.microsoft.com/office/drawing/2014/main" id="{463E96C5-2CA0-4EF4-99D8-C1784EE9FABC}"/>
                </a:ext>
              </a:extLst>
            </p:cNvPr>
            <p:cNvCxnSpPr/>
            <p:nvPr/>
          </p:nvCxnSpPr>
          <p:spPr>
            <a:xfrm>
              <a:off x="2764719" y="3418911"/>
              <a:ext cx="3328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7E7B33C-6D0C-4D61-8F62-A91B1F39D297}"/>
                </a:ext>
              </a:extLst>
            </p:cNvPr>
            <p:cNvSpPr/>
            <p:nvPr/>
          </p:nvSpPr>
          <p:spPr>
            <a:xfrm>
              <a:off x="3081247" y="3217973"/>
              <a:ext cx="990829" cy="4321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gyro data</a:t>
              </a:r>
            </a:p>
          </p:txBody>
        </p:sp>
        <p:cxnSp>
          <p:nvCxnSpPr>
            <p:cNvPr id="23" name="Straight Arrow Connector 22">
              <a:extLst>
                <a:ext uri="{FF2B5EF4-FFF2-40B4-BE49-F238E27FC236}">
                  <a16:creationId xmlns:a16="http://schemas.microsoft.com/office/drawing/2014/main" id="{38780A39-00F1-45B3-8FD1-94C3CC6DB9E6}"/>
                </a:ext>
              </a:extLst>
            </p:cNvPr>
            <p:cNvCxnSpPr>
              <a:stCxn id="20" idx="3"/>
            </p:cNvCxnSpPr>
            <p:nvPr/>
          </p:nvCxnSpPr>
          <p:spPr>
            <a:xfrm>
              <a:off x="4072077" y="2781085"/>
              <a:ext cx="303971" cy="1774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6CE7F1-78DB-4278-80E4-9C710301A7EE}"/>
                </a:ext>
              </a:extLst>
            </p:cNvPr>
            <p:cNvCxnSpPr>
              <a:stCxn id="22" idx="3"/>
            </p:cNvCxnSpPr>
            <p:nvPr/>
          </p:nvCxnSpPr>
          <p:spPr>
            <a:xfrm flipV="1">
              <a:off x="4072077" y="3292364"/>
              <a:ext cx="303971" cy="141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DABF36-BB32-42F8-A427-8000A2644507}"/>
                </a:ext>
              </a:extLst>
            </p:cNvPr>
            <p:cNvCxnSpPr>
              <a:stCxn id="19" idx="3"/>
            </p:cNvCxnSpPr>
            <p:nvPr/>
          </p:nvCxnSpPr>
          <p:spPr>
            <a:xfrm>
              <a:off x="6743679" y="3096169"/>
              <a:ext cx="262513"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8C2BFA7-2612-47EB-A67C-E36643624315}"/>
                </a:ext>
              </a:extLst>
            </p:cNvPr>
            <p:cNvSpPr/>
            <p:nvPr/>
          </p:nvSpPr>
          <p:spPr>
            <a:xfrm>
              <a:off x="7006192" y="2664021"/>
              <a:ext cx="1060878" cy="864296"/>
            </a:xfrm>
            <a:prstGeom prst="rect">
              <a:avLst/>
            </a:prstGeom>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solidFill>
                    <a:schemeClr val="tx1"/>
                  </a:solidFill>
                </a:rPr>
                <a:t>Averaging every 5 samples</a:t>
              </a:r>
            </a:p>
          </p:txBody>
        </p:sp>
        <p:sp>
          <p:nvSpPr>
            <p:cNvPr id="27" name="Rectangle 26">
              <a:extLst>
                <a:ext uri="{FF2B5EF4-FFF2-40B4-BE49-F238E27FC236}">
                  <a16:creationId xmlns:a16="http://schemas.microsoft.com/office/drawing/2014/main" id="{F0144861-8341-4E72-9781-C6A36AABD0A0}"/>
                </a:ext>
              </a:extLst>
            </p:cNvPr>
            <p:cNvSpPr/>
            <p:nvPr/>
          </p:nvSpPr>
          <p:spPr>
            <a:xfrm>
              <a:off x="8288899" y="2664021"/>
              <a:ext cx="933878" cy="864296"/>
            </a:xfrm>
            <a:prstGeom prst="rect">
              <a:avLst/>
            </a:prstGeom>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solidFill>
                    <a:schemeClr val="tx1"/>
                  </a:solidFill>
                </a:rPr>
                <a:t>AHRS</a:t>
              </a:r>
            </a:p>
            <a:p>
              <a:pPr algn="ctr"/>
              <a:r>
                <a:rPr lang="en-US" sz="2000" b="1" dirty="0">
                  <a:solidFill>
                    <a:schemeClr val="accent2"/>
                  </a:solidFill>
                </a:rPr>
                <a:t>@160Hz</a:t>
              </a:r>
            </a:p>
          </p:txBody>
        </p:sp>
        <p:cxnSp>
          <p:nvCxnSpPr>
            <p:cNvPr id="28" name="Straight Arrow Connector 27">
              <a:extLst>
                <a:ext uri="{FF2B5EF4-FFF2-40B4-BE49-F238E27FC236}">
                  <a16:creationId xmlns:a16="http://schemas.microsoft.com/office/drawing/2014/main" id="{0E4585AB-A3CD-4528-AD62-C852C325690D}"/>
                </a:ext>
              </a:extLst>
            </p:cNvPr>
            <p:cNvCxnSpPr>
              <a:stCxn id="26" idx="3"/>
              <a:endCxn id="27" idx="1"/>
            </p:cNvCxnSpPr>
            <p:nvPr/>
          </p:nvCxnSpPr>
          <p:spPr>
            <a:xfrm>
              <a:off x="8067070" y="3096169"/>
              <a:ext cx="22182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0616E89-7353-4A91-AA2B-A9F00A06D2E6}"/>
                </a:ext>
              </a:extLst>
            </p:cNvPr>
            <p:cNvSpPr/>
            <p:nvPr/>
          </p:nvSpPr>
          <p:spPr>
            <a:xfrm>
              <a:off x="4377624" y="2664021"/>
              <a:ext cx="1095154"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Static calibration</a:t>
              </a:r>
            </a:p>
          </p:txBody>
        </p:sp>
        <p:cxnSp>
          <p:nvCxnSpPr>
            <p:cNvPr id="30" name="Straight Arrow Connector 29">
              <a:extLst>
                <a:ext uri="{FF2B5EF4-FFF2-40B4-BE49-F238E27FC236}">
                  <a16:creationId xmlns:a16="http://schemas.microsoft.com/office/drawing/2014/main" id="{937D9B9A-5457-407A-80A9-250C0A66B872}"/>
                </a:ext>
              </a:extLst>
            </p:cNvPr>
            <p:cNvCxnSpPr>
              <a:stCxn id="29" idx="3"/>
              <a:endCxn id="19" idx="1"/>
            </p:cNvCxnSpPr>
            <p:nvPr/>
          </p:nvCxnSpPr>
          <p:spPr>
            <a:xfrm>
              <a:off x="5472777" y="3096169"/>
              <a:ext cx="2683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A1C9245-1324-439B-AF4C-18F3EB22D1AE}"/>
                </a:ext>
              </a:extLst>
            </p:cNvPr>
            <p:cNvSpPr txBox="1"/>
            <p:nvPr/>
          </p:nvSpPr>
          <p:spPr>
            <a:xfrm>
              <a:off x="5775930" y="2420462"/>
              <a:ext cx="967750" cy="249128"/>
            </a:xfrm>
            <a:prstGeom prst="rect">
              <a:avLst/>
            </a:prstGeom>
            <a:noFill/>
          </p:spPr>
          <p:txBody>
            <a:bodyPr wrap="square" rtlCol="0">
              <a:spAutoFit/>
            </a:bodyPr>
            <a:lstStyle/>
            <a:p>
              <a:pPr algn="ctr"/>
              <a:r>
                <a:rPr kumimoji="1" lang="en-US" altLang="ja-JP" sz="1800" dirty="0">
                  <a:solidFill>
                    <a:srgbClr val="002060"/>
                  </a:solidFill>
                </a:rPr>
                <a:t>IIR filter</a:t>
              </a:r>
              <a:endParaRPr kumimoji="1" lang="ja-JP" altLang="en-US" sz="1800" dirty="0">
                <a:solidFill>
                  <a:srgbClr val="002060"/>
                </a:solidFill>
              </a:endParaRPr>
            </a:p>
          </p:txBody>
        </p:sp>
        <p:sp>
          <p:nvSpPr>
            <p:cNvPr id="32" name="TextBox 31">
              <a:extLst>
                <a:ext uri="{FF2B5EF4-FFF2-40B4-BE49-F238E27FC236}">
                  <a16:creationId xmlns:a16="http://schemas.microsoft.com/office/drawing/2014/main" id="{FAF72423-E39A-42E7-9223-0FAB7E707339}"/>
                </a:ext>
              </a:extLst>
            </p:cNvPr>
            <p:cNvSpPr txBox="1"/>
            <p:nvPr/>
          </p:nvSpPr>
          <p:spPr>
            <a:xfrm>
              <a:off x="6962896" y="2416455"/>
              <a:ext cx="1169194" cy="249128"/>
            </a:xfrm>
            <a:prstGeom prst="rect">
              <a:avLst/>
            </a:prstGeom>
            <a:noFill/>
          </p:spPr>
          <p:txBody>
            <a:bodyPr wrap="square" rtlCol="0">
              <a:spAutoFit/>
            </a:bodyPr>
            <a:lstStyle/>
            <a:p>
              <a:pPr algn="ctr"/>
              <a:r>
                <a:rPr kumimoji="1" lang="en-US" altLang="ja-JP" sz="1800" dirty="0" err="1">
                  <a:solidFill>
                    <a:srgbClr val="002060"/>
                  </a:solidFill>
                </a:rPr>
                <a:t>FIFO_Order</a:t>
              </a:r>
              <a:r>
                <a:rPr kumimoji="1" lang="en-US" altLang="ja-JP" sz="1800" dirty="0">
                  <a:solidFill>
                    <a:srgbClr val="002060"/>
                  </a:solidFill>
                </a:rPr>
                <a:t> 5</a:t>
              </a:r>
              <a:endParaRPr kumimoji="1" lang="ja-JP" altLang="en-US" sz="1800" dirty="0">
                <a:solidFill>
                  <a:srgbClr val="002060"/>
                </a:solidFill>
              </a:endParaRPr>
            </a:p>
          </p:txBody>
        </p:sp>
        <p:sp>
          <p:nvSpPr>
            <p:cNvPr id="33" name="Rectangle 32">
              <a:extLst>
                <a:ext uri="{FF2B5EF4-FFF2-40B4-BE49-F238E27FC236}">
                  <a16:creationId xmlns:a16="http://schemas.microsoft.com/office/drawing/2014/main" id="{214F83CB-751A-48F7-BBA5-FAC9ED77F06C}"/>
                </a:ext>
              </a:extLst>
            </p:cNvPr>
            <p:cNvSpPr/>
            <p:nvPr/>
          </p:nvSpPr>
          <p:spPr>
            <a:xfrm>
              <a:off x="1648093" y="3684352"/>
              <a:ext cx="1114636" cy="249128"/>
            </a:xfrm>
            <a:prstGeom prst="rect">
              <a:avLst/>
            </a:prstGeom>
            <a:solidFill>
              <a:srgbClr val="92D050"/>
            </a:solidFill>
          </p:spPr>
          <p:txBody>
            <a:bodyPr wrap="none">
              <a:spAutoFit/>
            </a:bodyPr>
            <a:lstStyle/>
            <a:p>
              <a:r>
                <a:rPr kumimoji="1" lang="en-US" altLang="ja-JP" sz="1800" dirty="0" err="1">
                  <a:solidFill>
                    <a:srgbClr val="002060"/>
                  </a:solidFill>
                </a:rPr>
                <a:t>Sensor_data.c</a:t>
              </a:r>
              <a:endParaRPr kumimoji="1" lang="ja-JP" altLang="en-US" sz="1800" dirty="0">
                <a:solidFill>
                  <a:srgbClr val="002060"/>
                </a:solidFill>
              </a:endParaRPr>
            </a:p>
          </p:txBody>
        </p:sp>
        <p:sp>
          <p:nvSpPr>
            <p:cNvPr id="34" name="Rectangle 33">
              <a:extLst>
                <a:ext uri="{FF2B5EF4-FFF2-40B4-BE49-F238E27FC236}">
                  <a16:creationId xmlns:a16="http://schemas.microsoft.com/office/drawing/2014/main" id="{0BC5F58E-DABA-40CC-9130-CBBE823012DF}"/>
                </a:ext>
              </a:extLst>
            </p:cNvPr>
            <p:cNvSpPr/>
            <p:nvPr/>
          </p:nvSpPr>
          <p:spPr>
            <a:xfrm>
              <a:off x="5009621" y="3577848"/>
              <a:ext cx="2642225" cy="249128"/>
            </a:xfrm>
            <a:prstGeom prst="rect">
              <a:avLst/>
            </a:prstGeom>
            <a:solidFill>
              <a:srgbClr val="92D050"/>
            </a:solidFill>
          </p:spPr>
          <p:txBody>
            <a:bodyPr wrap="square">
              <a:spAutoFit/>
            </a:bodyPr>
            <a:lstStyle/>
            <a:p>
              <a:pPr algn="ctr"/>
              <a:r>
                <a:rPr kumimoji="1" lang="en-US" altLang="ja-JP" sz="1800" dirty="0" err="1">
                  <a:solidFill>
                    <a:srgbClr val="002060"/>
                  </a:solidFill>
                </a:rPr>
                <a:t>main.c</a:t>
              </a:r>
              <a:endParaRPr kumimoji="1" lang="ja-JP" altLang="en-US" sz="1800" dirty="0">
                <a:solidFill>
                  <a:srgbClr val="002060"/>
                </a:solidFill>
              </a:endParaRPr>
            </a:p>
          </p:txBody>
        </p:sp>
        <p:sp>
          <p:nvSpPr>
            <p:cNvPr id="35" name="Rectangle 34">
              <a:extLst>
                <a:ext uri="{FF2B5EF4-FFF2-40B4-BE49-F238E27FC236}">
                  <a16:creationId xmlns:a16="http://schemas.microsoft.com/office/drawing/2014/main" id="{C33A3D79-9A2F-42FD-9251-3DB0836C56A8}"/>
                </a:ext>
              </a:extLst>
            </p:cNvPr>
            <p:cNvSpPr/>
            <p:nvPr/>
          </p:nvSpPr>
          <p:spPr>
            <a:xfrm>
              <a:off x="8454243" y="3582891"/>
              <a:ext cx="545455" cy="249128"/>
            </a:xfrm>
            <a:prstGeom prst="rect">
              <a:avLst/>
            </a:prstGeom>
            <a:solidFill>
              <a:srgbClr val="92D050"/>
            </a:solidFill>
          </p:spPr>
          <p:txBody>
            <a:bodyPr wrap="none">
              <a:spAutoFit/>
            </a:bodyPr>
            <a:lstStyle/>
            <a:p>
              <a:r>
                <a:rPr kumimoji="1" lang="en-US" altLang="ja-JP" sz="1800" dirty="0" err="1">
                  <a:solidFill>
                    <a:srgbClr val="002060"/>
                  </a:solidFill>
                </a:rPr>
                <a:t>ahrs.c</a:t>
              </a:r>
              <a:endParaRPr kumimoji="1" lang="ja-JP" altLang="en-US" sz="1800" dirty="0">
                <a:solidFill>
                  <a:srgbClr val="002060"/>
                </a:solidFill>
              </a:endParaRPr>
            </a:p>
          </p:txBody>
        </p:sp>
      </p:grpSp>
      <p:sp>
        <p:nvSpPr>
          <p:cNvPr id="37" name="Content Placeholder 2">
            <a:extLst>
              <a:ext uri="{FF2B5EF4-FFF2-40B4-BE49-F238E27FC236}">
                <a16:creationId xmlns:a16="http://schemas.microsoft.com/office/drawing/2014/main" id="{E70C67F6-7051-482B-BF0C-E864CE2835C8}"/>
              </a:ext>
            </a:extLst>
          </p:cNvPr>
          <p:cNvSpPr>
            <a:spLocks noGrp="1"/>
          </p:cNvSpPr>
          <p:nvPr>
            <p:ph idx="1"/>
          </p:nvPr>
        </p:nvSpPr>
        <p:spPr>
          <a:xfrm>
            <a:off x="562546" y="1221114"/>
            <a:ext cx="10129064" cy="4564984"/>
          </a:xfrm>
        </p:spPr>
        <p:txBody>
          <a:bodyPr/>
          <a:lstStyle/>
          <a:p>
            <a:r>
              <a:rPr lang="en-US" dirty="0"/>
              <a:t>Attitude and heading reference system (AHRS)</a:t>
            </a:r>
          </a:p>
          <a:p>
            <a:r>
              <a:rPr lang="en-US" dirty="0"/>
              <a:t>Conversion between Quaternions and Euler Angles</a:t>
            </a:r>
          </a:p>
          <a:p>
            <a:r>
              <a:rPr lang="en-US" dirty="0"/>
              <a:t>Calculate orientation of an object by using accelerometer and gyroscope</a:t>
            </a:r>
          </a:p>
        </p:txBody>
      </p:sp>
      <p:sp>
        <p:nvSpPr>
          <p:cNvPr id="3" name="Rectangle 2">
            <a:extLst>
              <a:ext uri="{FF2B5EF4-FFF2-40B4-BE49-F238E27FC236}">
                <a16:creationId xmlns:a16="http://schemas.microsoft.com/office/drawing/2014/main" id="{F2ED7D02-BAA0-476E-92A6-1C9EC692B915}"/>
              </a:ext>
            </a:extLst>
          </p:cNvPr>
          <p:cNvSpPr/>
          <p:nvPr/>
        </p:nvSpPr>
        <p:spPr>
          <a:xfrm>
            <a:off x="797943" y="5636122"/>
            <a:ext cx="3694277" cy="677108"/>
          </a:xfrm>
          <a:prstGeom prst="rect">
            <a:avLst/>
          </a:prstGeom>
        </p:spPr>
        <p:txBody>
          <a:bodyPr wrap="square">
            <a:spAutoFit/>
          </a:bodyPr>
          <a:lstStyle/>
          <a:p>
            <a:r>
              <a:rPr lang="en-US" dirty="0"/>
              <a:t>Pressure sensor and magnetometer are not used currently.</a:t>
            </a:r>
          </a:p>
        </p:txBody>
      </p:sp>
    </p:spTree>
    <p:extLst>
      <p:ext uri="{BB962C8B-B14F-4D97-AF65-F5344CB8AC3E}">
        <p14:creationId xmlns:p14="http://schemas.microsoft.com/office/powerpoint/2010/main" val="459836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5: AHRS</a:t>
            </a:r>
          </a:p>
        </p:txBody>
      </p:sp>
      <p:pic>
        <p:nvPicPr>
          <p:cNvPr id="4" name="Picture 3"/>
          <p:cNvPicPr>
            <a:picLocks noChangeAspect="1"/>
          </p:cNvPicPr>
          <p:nvPr/>
        </p:nvPicPr>
        <p:blipFill>
          <a:blip r:embed="rId2"/>
          <a:stretch>
            <a:fillRect/>
          </a:stretch>
        </p:blipFill>
        <p:spPr>
          <a:xfrm>
            <a:off x="712949" y="1129826"/>
            <a:ext cx="11173375" cy="3161059"/>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169DE70-DA8C-472D-B4EF-BCF034F168D4}"/>
                  </a:ext>
                </a:extLst>
              </p:cNvPr>
              <p:cNvSpPr/>
              <p:nvPr/>
            </p:nvSpPr>
            <p:spPr>
              <a:xfrm>
                <a:off x="2943970" y="4580174"/>
                <a:ext cx="5342938" cy="13815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𝜓</m:t>
                                </m:r>
                              </m:e>
                            </m:mr>
                            <m:mr>
                              <m:e>
                                <m:r>
                                  <a:rPr lang="en-US" i="1">
                                    <a:latin typeface="Cambria Math" panose="02040503050406030204" pitchFamily="18" charset="0"/>
                                  </a:rPr>
                                  <m:t>𝜃</m:t>
                                </m:r>
                              </m:e>
                            </m:mr>
                            <m:mr>
                              <m:e>
                                <m:r>
                                  <a:rPr lang="en-US" i="0">
                                    <a:latin typeface="Cambria Math" panose="02040503050406030204" pitchFamily="18" charset="0"/>
                                  </a:rPr>
                                  <m:t>Ф</m:t>
                                </m:r>
                              </m:e>
                            </m:mr>
                          </m:m>
                        </m:e>
                      </m:d>
                      <m:r>
                        <a:rPr lang="en-US" i="0">
                          <a:latin typeface="Cambria Math" panose="02040503050406030204" pitchFamily="18" charset="0"/>
                        </a:rPr>
                        <m:t>= </m:t>
                      </m:r>
                      <m:d>
                        <m:dPr>
                          <m:begChr m:val="["/>
                          <m:endChr m:val="]"/>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𝑎𝑡𝑎𝑛</m:t>
                                </m:r>
                                <m:r>
                                  <a:rPr lang="en-US" i="0">
                                    <a:latin typeface="Cambria Math" panose="02040503050406030204" pitchFamily="18" charset="0"/>
                                  </a:rPr>
                                  <m:t>2</m:t>
                                </m:r>
                                <m:d>
                                  <m:dPr>
                                    <m:ctrlPr>
                                      <a:rPr lang="en-US" i="1">
                                        <a:latin typeface="Cambria Math" panose="02040503050406030204" pitchFamily="18" charset="0"/>
                                      </a:rPr>
                                    </m:ctrlPr>
                                  </m:dPr>
                                  <m:e>
                                    <m:r>
                                      <a:rPr lang="en-US" i="0">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e>
                                    </m:d>
                                    <m:r>
                                      <a:rPr lang="en-US" i="0">
                                        <a:latin typeface="Cambria Math" panose="02040503050406030204" pitchFamily="18" charset="0"/>
                                      </a:rPr>
                                      <m:t>, 1−2</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1</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2</m:t>
                                            </m:r>
                                          </m:sub>
                                          <m:sup>
                                            <m:r>
                                              <a:rPr lang="en-US" i="0">
                                                <a:latin typeface="Cambria Math" panose="02040503050406030204" pitchFamily="18" charset="0"/>
                                              </a:rPr>
                                              <m:t>2</m:t>
                                            </m:r>
                                          </m:sup>
                                        </m:sSubSup>
                                      </m:e>
                                    </m:d>
                                  </m:e>
                                </m:d>
                              </m:e>
                            </m:mr>
                            <m:mr>
                              <m:e>
                                <m:func>
                                  <m:funcPr>
                                    <m:ctrlPr>
                                      <a:rPr lang="en-US" i="1">
                                        <a:latin typeface="Cambria Math" panose="02040503050406030204" pitchFamily="18" charset="0"/>
                                      </a:rPr>
                                    </m:ctrlPr>
                                  </m:funcPr>
                                  <m:fName>
                                    <m:r>
                                      <m:rPr>
                                        <m:sty m:val="p"/>
                                      </m:rPr>
                                      <a:rPr lang="en-US" i="0">
                                        <a:latin typeface="Cambria Math" panose="02040503050406030204" pitchFamily="18" charset="0"/>
                                      </a:rPr>
                                      <m:t>asin</m:t>
                                    </m:r>
                                  </m:fName>
                                  <m:e>
                                    <m:d>
                                      <m:dPr>
                                        <m:ctrlPr>
                                          <a:rPr lang="en-US" i="1">
                                            <a:latin typeface="Cambria Math" panose="02040503050406030204" pitchFamily="18" charset="0"/>
                                          </a:rPr>
                                        </m:ctrlPr>
                                      </m:dPr>
                                      <m:e>
                                        <m:r>
                                          <a:rPr lang="en-US" i="0">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e>
                                        </m:d>
                                      </m:e>
                                    </m:d>
                                  </m:e>
                                </m:func>
                              </m:e>
                            </m:mr>
                            <m:mr>
                              <m:e>
                                <m:r>
                                  <a:rPr lang="en-US" i="1">
                                    <a:latin typeface="Cambria Math" panose="02040503050406030204" pitchFamily="18" charset="0"/>
                                  </a:rPr>
                                  <m:t>𝑎𝑡𝑎𝑛</m:t>
                                </m:r>
                                <m:r>
                                  <a:rPr lang="en-US" i="0">
                                    <a:latin typeface="Cambria Math" panose="02040503050406030204" pitchFamily="18" charset="0"/>
                                  </a:rPr>
                                  <m:t>2</m:t>
                                </m:r>
                                <m:d>
                                  <m:dPr>
                                    <m:ctrlPr>
                                      <a:rPr lang="en-US" i="1">
                                        <a:latin typeface="Cambria Math" panose="02040503050406030204" pitchFamily="18" charset="0"/>
                                      </a:rPr>
                                    </m:ctrlPr>
                                  </m:dPr>
                                  <m:e>
                                    <m:r>
                                      <a:rPr lang="en-US" i="0">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2</m:t>
                                            </m:r>
                                          </m:sub>
                                        </m:sSub>
                                      </m:e>
                                    </m:d>
                                    <m:r>
                                      <a:rPr lang="en-US" i="0">
                                        <a:latin typeface="Cambria Math" panose="02040503050406030204" pitchFamily="18" charset="0"/>
                                      </a:rPr>
                                      <m:t>, 1−2</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2</m:t>
                                            </m:r>
                                          </m:sub>
                                          <m:sup>
                                            <m:r>
                                              <a:rPr lang="en-US" i="0">
                                                <a:latin typeface="Cambria Math" panose="02040503050406030204" pitchFamily="18" charset="0"/>
                                              </a:rPr>
                                              <m:t>2</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3</m:t>
                                            </m:r>
                                          </m:sub>
                                          <m:sup>
                                            <m:r>
                                              <a:rPr lang="en-US" i="0">
                                                <a:latin typeface="Cambria Math" panose="02040503050406030204" pitchFamily="18" charset="0"/>
                                              </a:rPr>
                                              <m:t>2</m:t>
                                            </m:r>
                                          </m:sup>
                                        </m:sSubSup>
                                      </m:e>
                                    </m:d>
                                  </m:e>
                                </m:d>
                              </m:e>
                            </m:mr>
                          </m:m>
                        </m:e>
                      </m:d>
                    </m:oMath>
                  </m:oMathPara>
                </a14:m>
                <a:endParaRPr lang="en-US" dirty="0"/>
              </a:p>
            </p:txBody>
          </p:sp>
        </mc:Choice>
        <mc:Fallback xmlns="">
          <p:sp>
            <p:nvSpPr>
              <p:cNvPr id="3" name="Rectangle 2">
                <a:extLst>
                  <a:ext uri="{FF2B5EF4-FFF2-40B4-BE49-F238E27FC236}">
                    <a16:creationId xmlns:a16="http://schemas.microsoft.com/office/drawing/2014/main" id="{1169DE70-DA8C-472D-B4EF-BCF034F168D4}"/>
                  </a:ext>
                </a:extLst>
              </p:cNvPr>
              <p:cNvSpPr>
                <a:spLocks noRot="1" noChangeAspect="1" noMove="1" noResize="1" noEditPoints="1" noAdjustHandles="1" noChangeArrowheads="1" noChangeShapeType="1" noTextEdit="1"/>
              </p:cNvSpPr>
              <p:nvPr/>
            </p:nvSpPr>
            <p:spPr>
              <a:xfrm>
                <a:off x="2943970" y="4580174"/>
                <a:ext cx="5342938" cy="1381597"/>
              </a:xfrm>
              <a:prstGeom prst="rect">
                <a:avLst/>
              </a:prstGeom>
              <a:blipFill>
                <a:blip r:embed="rId3"/>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BAEAC98-4177-410B-8BA6-B28D69CCC92F}"/>
              </a:ext>
            </a:extLst>
          </p:cNvPr>
          <p:cNvSpPr/>
          <p:nvPr/>
        </p:nvSpPr>
        <p:spPr>
          <a:xfrm>
            <a:off x="4017197" y="6099548"/>
            <a:ext cx="3432863" cy="400110"/>
          </a:xfrm>
          <a:prstGeom prst="rect">
            <a:avLst/>
          </a:prstGeom>
        </p:spPr>
        <p:txBody>
          <a:bodyPr wrap="none">
            <a:spAutoFit/>
          </a:bodyPr>
          <a:lstStyle/>
          <a:p>
            <a:r>
              <a:rPr lang="en-US" sz="2000" i="1" dirty="0">
                <a:latin typeface="Cambria" panose="02040503050406030204" pitchFamily="18" charset="0"/>
                <a:ea typeface="Cambria" panose="02040503050406030204" pitchFamily="18" charset="0"/>
                <a:cs typeface="Cambria" panose="02040503050406030204" pitchFamily="18" charset="0"/>
              </a:rPr>
              <a:t>ψ</a:t>
            </a:r>
            <a:r>
              <a:rPr lang="en-US" sz="2000" dirty="0">
                <a:latin typeface="Cambria" panose="02040503050406030204" pitchFamily="18" charset="0"/>
                <a:ea typeface="Cambria" panose="02040503050406030204" pitchFamily="18" charset="0"/>
                <a:cs typeface="Cambria" panose="02040503050406030204" pitchFamily="18" charset="0"/>
              </a:rPr>
              <a:t>/</a:t>
            </a:r>
            <a:r>
              <a:rPr lang="en-US" sz="2000" i="1" dirty="0">
                <a:latin typeface="Cambria" panose="02040503050406030204" pitchFamily="18" charset="0"/>
                <a:ea typeface="Cambria" panose="02040503050406030204" pitchFamily="18" charset="0"/>
                <a:cs typeface="Cambria" panose="02040503050406030204" pitchFamily="18" charset="0"/>
              </a:rPr>
              <a:t>θ</a:t>
            </a:r>
            <a:r>
              <a:rPr lang="en-US" sz="2000" dirty="0">
                <a:latin typeface="Cambria" panose="02040503050406030204" pitchFamily="18" charset="0"/>
                <a:ea typeface="Cambria" panose="02040503050406030204" pitchFamily="18" charset="0"/>
                <a:cs typeface="Cambria" panose="02040503050406030204" pitchFamily="18" charset="0"/>
              </a:rPr>
              <a:t>/</a:t>
            </a:r>
            <a:r>
              <a:rPr lang="en-US" sz="2000" i="1" dirty="0">
                <a:latin typeface="Cambria" panose="02040503050406030204" pitchFamily="18" charset="0"/>
                <a:ea typeface="Cambria" panose="02040503050406030204" pitchFamily="18" charset="0"/>
                <a:cs typeface="Cambria" panose="02040503050406030204" pitchFamily="18" charset="0"/>
              </a:rPr>
              <a:t>Ф </a:t>
            </a:r>
            <a:r>
              <a:rPr lang="en-US" sz="2000" dirty="0">
                <a:latin typeface="Cambria" panose="02040503050406030204" pitchFamily="18" charset="0"/>
                <a:ea typeface="Cambria" panose="02040503050406030204" pitchFamily="18" charset="0"/>
                <a:cs typeface="Cambria" panose="02040503050406030204" pitchFamily="18" charset="0"/>
              </a:rPr>
              <a:t>are the yaw/pitch/roll</a:t>
            </a:r>
            <a:endParaRPr lang="en-US" dirty="0"/>
          </a:p>
        </p:txBody>
      </p:sp>
      <p:sp>
        <p:nvSpPr>
          <p:cNvPr id="9" name="Rectangle: Rounded Corners 8">
            <a:extLst>
              <a:ext uri="{FF2B5EF4-FFF2-40B4-BE49-F238E27FC236}">
                <a16:creationId xmlns:a16="http://schemas.microsoft.com/office/drawing/2014/main" id="{0654FB5F-5D29-419E-A815-0895FF033E9A}"/>
              </a:ext>
            </a:extLst>
          </p:cNvPr>
          <p:cNvSpPr/>
          <p:nvPr/>
        </p:nvSpPr>
        <p:spPr>
          <a:xfrm>
            <a:off x="4490094" y="2830286"/>
            <a:ext cx="2705877" cy="1200538"/>
          </a:xfrm>
          <a:prstGeom prst="round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Tree>
    <p:extLst>
      <p:ext uri="{BB962C8B-B14F-4D97-AF65-F5344CB8AC3E}">
        <p14:creationId xmlns:p14="http://schemas.microsoft.com/office/powerpoint/2010/main" val="782078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5: AHRS</a:t>
            </a:r>
          </a:p>
        </p:txBody>
      </p:sp>
      <p:pic>
        <p:nvPicPr>
          <p:cNvPr id="4" name="Picture 3"/>
          <p:cNvPicPr>
            <a:picLocks noChangeAspect="1"/>
          </p:cNvPicPr>
          <p:nvPr/>
        </p:nvPicPr>
        <p:blipFill>
          <a:blip r:embed="rId2"/>
          <a:stretch>
            <a:fillRect/>
          </a:stretch>
        </p:blipFill>
        <p:spPr>
          <a:xfrm>
            <a:off x="1893701" y="1012256"/>
            <a:ext cx="8668551" cy="3381440"/>
          </a:xfrm>
          <a:prstGeom prst="rect">
            <a:avLst/>
          </a:prstGeom>
        </p:spPr>
      </p:pic>
      <p:sp>
        <p:nvSpPr>
          <p:cNvPr id="5" name="Content Placeholder 2"/>
          <p:cNvSpPr>
            <a:spLocks noGrp="1"/>
          </p:cNvSpPr>
          <p:nvPr>
            <p:ph idx="1"/>
          </p:nvPr>
        </p:nvSpPr>
        <p:spPr>
          <a:xfrm>
            <a:off x="824413" y="4605594"/>
            <a:ext cx="11025465" cy="2092830"/>
          </a:xfrm>
        </p:spPr>
        <p:txBody>
          <a:bodyPr/>
          <a:lstStyle/>
          <a:p>
            <a:pPr lvl="1"/>
            <a:r>
              <a:rPr lang="en-US" dirty="0">
                <a:solidFill>
                  <a:schemeClr val="tx1"/>
                </a:solidFill>
              </a:rPr>
              <a:t>Accelerometer and gyroscope can calculate the attitude independently. </a:t>
            </a:r>
          </a:p>
          <a:p>
            <a:pPr lvl="1"/>
            <a:r>
              <a:rPr lang="en-US" dirty="0">
                <a:solidFill>
                  <a:schemeClr val="tx1"/>
                </a:solidFill>
              </a:rPr>
              <a:t>Accelerometer is always influenced by high-frequency noise, and gyroscope has a low-frequency offset.</a:t>
            </a:r>
          </a:p>
          <a:p>
            <a:pPr lvl="1"/>
            <a:r>
              <a:rPr lang="en-US" dirty="0">
                <a:solidFill>
                  <a:schemeClr val="tx1"/>
                </a:solidFill>
              </a:rPr>
              <a:t>Gyroscope results are accurate in short-term, but will generate an offset over time. Acc is not accurate in short-term because of noise, but is reliable over time.</a:t>
            </a:r>
          </a:p>
        </p:txBody>
      </p:sp>
    </p:spTree>
    <p:extLst>
      <p:ext uri="{BB962C8B-B14F-4D97-AF65-F5344CB8AC3E}">
        <p14:creationId xmlns:p14="http://schemas.microsoft.com/office/powerpoint/2010/main" val="646506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6C28-468A-40C2-9CBD-B476904620B6}"/>
              </a:ext>
            </a:extLst>
          </p:cNvPr>
          <p:cNvSpPr>
            <a:spLocks noGrp="1"/>
          </p:cNvSpPr>
          <p:nvPr>
            <p:ph type="title"/>
          </p:nvPr>
        </p:nvSpPr>
        <p:spPr/>
        <p:txBody>
          <a:bodyPr/>
          <a:lstStyle/>
          <a:p>
            <a:r>
              <a:rPr lang="en-US" dirty="0"/>
              <a:t>Lab 5: AHRS</a:t>
            </a:r>
          </a:p>
        </p:txBody>
      </p:sp>
      <p:sp>
        <p:nvSpPr>
          <p:cNvPr id="3" name="Content Placeholder 2">
            <a:extLst>
              <a:ext uri="{FF2B5EF4-FFF2-40B4-BE49-F238E27FC236}">
                <a16:creationId xmlns:a16="http://schemas.microsoft.com/office/drawing/2014/main" id="{13B557C3-A6BF-4F70-A576-05A4F7932606}"/>
              </a:ext>
            </a:extLst>
          </p:cNvPr>
          <p:cNvSpPr>
            <a:spLocks noGrp="1"/>
          </p:cNvSpPr>
          <p:nvPr>
            <p:ph idx="1"/>
          </p:nvPr>
        </p:nvSpPr>
        <p:spPr/>
        <p:txBody>
          <a:bodyPr/>
          <a:lstStyle/>
          <a:p>
            <a:r>
              <a:rPr lang="en-US" dirty="0"/>
              <a:t>Focus on understanding the concepts </a:t>
            </a:r>
          </a:p>
          <a:p>
            <a:pPr lvl="1"/>
            <a:r>
              <a:rPr lang="en-US" dirty="0"/>
              <a:t>Conversion between Quaternions and Euler Angle </a:t>
            </a:r>
          </a:p>
          <a:p>
            <a:pPr lvl="1"/>
            <a:r>
              <a:rPr lang="en-US" dirty="0"/>
              <a:t>Calculating the orientations by using gyroscope and accelerometer measurements</a:t>
            </a:r>
          </a:p>
          <a:p>
            <a:pPr lvl="1"/>
            <a:endParaRPr lang="en-US" dirty="0"/>
          </a:p>
          <a:p>
            <a:r>
              <a:rPr lang="en-US" dirty="0"/>
              <a:t>Example lab assignment</a:t>
            </a:r>
          </a:p>
          <a:p>
            <a:pPr lvl="1"/>
            <a:r>
              <a:rPr lang="en-US" dirty="0"/>
              <a:t>Given constant gyroscope and accelerometer measurements</a:t>
            </a:r>
          </a:p>
          <a:p>
            <a:pPr lvl="1"/>
            <a:r>
              <a:rPr lang="en-US" dirty="0"/>
              <a:t>Calculate and plot the orientation over the time</a:t>
            </a:r>
          </a:p>
        </p:txBody>
      </p:sp>
    </p:spTree>
    <p:extLst>
      <p:ext uri="{BB962C8B-B14F-4D97-AF65-F5344CB8AC3E}">
        <p14:creationId xmlns:p14="http://schemas.microsoft.com/office/powerpoint/2010/main" val="8382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PID</a:t>
            </a:r>
          </a:p>
        </p:txBody>
      </p:sp>
      <p:pic>
        <p:nvPicPr>
          <p:cNvPr id="5" name="Picture 4"/>
          <p:cNvPicPr>
            <a:picLocks noChangeAspect="1"/>
          </p:cNvPicPr>
          <p:nvPr/>
        </p:nvPicPr>
        <p:blipFill>
          <a:blip r:embed="rId2"/>
          <a:stretch>
            <a:fillRect/>
          </a:stretch>
        </p:blipFill>
        <p:spPr>
          <a:xfrm>
            <a:off x="699247" y="2118220"/>
            <a:ext cx="9922757" cy="2807246"/>
          </a:xfrm>
          <a:prstGeom prst="rect">
            <a:avLst/>
          </a:prstGeom>
        </p:spPr>
      </p:pic>
      <p:sp>
        <p:nvSpPr>
          <p:cNvPr id="6" name="Rectangle 5"/>
          <p:cNvSpPr/>
          <p:nvPr/>
        </p:nvSpPr>
        <p:spPr>
          <a:xfrm>
            <a:off x="5763025" y="1897956"/>
            <a:ext cx="2604888" cy="3211926"/>
          </a:xfrm>
          <a:prstGeom prst="rect">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rgbClr val="FF0000"/>
              </a:solidFill>
            </a:endParaRPr>
          </a:p>
        </p:txBody>
      </p:sp>
    </p:spTree>
    <p:extLst>
      <p:ext uri="{BB962C8B-B14F-4D97-AF65-F5344CB8AC3E}">
        <p14:creationId xmlns:p14="http://schemas.microsoft.com/office/powerpoint/2010/main" val="1422286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PID</a:t>
            </a:r>
          </a:p>
        </p:txBody>
      </p:sp>
      <p:sp>
        <p:nvSpPr>
          <p:cNvPr id="19" name="Rectangle 18"/>
          <p:cNvSpPr/>
          <p:nvPr/>
        </p:nvSpPr>
        <p:spPr>
          <a:xfrm>
            <a:off x="1768038" y="1125005"/>
            <a:ext cx="990829"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R/C</a:t>
            </a:r>
          </a:p>
          <a:p>
            <a:pPr algn="ctr"/>
            <a:r>
              <a:rPr lang="en-US" sz="1400" dirty="0"/>
              <a:t>Receiver</a:t>
            </a:r>
          </a:p>
        </p:txBody>
      </p:sp>
      <p:cxnSp>
        <p:nvCxnSpPr>
          <p:cNvPr id="20" name="Straight Arrow Connector 19"/>
          <p:cNvCxnSpPr>
            <a:stCxn id="19" idx="3"/>
            <a:endCxn id="21" idx="1"/>
          </p:cNvCxnSpPr>
          <p:nvPr/>
        </p:nvCxnSpPr>
        <p:spPr>
          <a:xfrm>
            <a:off x="2758867" y="1557153"/>
            <a:ext cx="556303" cy="0"/>
          </a:xfrm>
          <a:prstGeom prst="straightConnector1">
            <a:avLst/>
          </a:prstGeom>
          <a:ln w="28575">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3315170" y="1125005"/>
            <a:ext cx="1060878"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Target Attitude</a:t>
            </a:r>
          </a:p>
          <a:p>
            <a:pPr algn="ctr"/>
            <a:r>
              <a:rPr lang="en-US" sz="1400" dirty="0"/>
              <a:t>@50Hz</a:t>
            </a:r>
          </a:p>
        </p:txBody>
      </p:sp>
      <p:sp>
        <p:nvSpPr>
          <p:cNvPr id="22" name="Rectangle 21"/>
          <p:cNvSpPr/>
          <p:nvPr/>
        </p:nvSpPr>
        <p:spPr>
          <a:xfrm>
            <a:off x="1736478" y="2626640"/>
            <a:ext cx="1039222" cy="9698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Sensor data updated</a:t>
            </a:r>
          </a:p>
          <a:p>
            <a:pPr algn="ctr"/>
            <a:r>
              <a:rPr lang="en-US" sz="1400" b="1" dirty="0">
                <a:solidFill>
                  <a:schemeClr val="accent2"/>
                </a:solidFill>
              </a:rPr>
              <a:t>@800Hz</a:t>
            </a:r>
          </a:p>
        </p:txBody>
      </p:sp>
      <p:cxnSp>
        <p:nvCxnSpPr>
          <p:cNvPr id="23" name="Straight Arrow Connector 22"/>
          <p:cNvCxnSpPr/>
          <p:nvPr/>
        </p:nvCxnSpPr>
        <p:spPr>
          <a:xfrm>
            <a:off x="2764719" y="2842714"/>
            <a:ext cx="3328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741143" y="2664021"/>
            <a:ext cx="1002536" cy="864296"/>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solidFill>
              </a:rPr>
              <a:t>Low-pass filter</a:t>
            </a:r>
          </a:p>
          <a:p>
            <a:pPr algn="ctr"/>
            <a:r>
              <a:rPr lang="en-US" sz="1400" b="1" dirty="0">
                <a:solidFill>
                  <a:schemeClr val="accent2"/>
                </a:solidFill>
              </a:rPr>
              <a:t>fc = 30Hz</a:t>
            </a:r>
          </a:p>
        </p:txBody>
      </p:sp>
      <p:sp>
        <p:nvSpPr>
          <p:cNvPr id="25" name="Rectangle 24"/>
          <p:cNvSpPr/>
          <p:nvPr/>
        </p:nvSpPr>
        <p:spPr>
          <a:xfrm>
            <a:off x="3081247" y="2565011"/>
            <a:ext cx="990829" cy="4321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a:t>Acc</a:t>
            </a:r>
            <a:r>
              <a:rPr lang="en-US" sz="1400" dirty="0"/>
              <a:t> data</a:t>
            </a:r>
          </a:p>
        </p:txBody>
      </p:sp>
      <p:cxnSp>
        <p:nvCxnSpPr>
          <p:cNvPr id="26" name="Straight Arrow Connector 25"/>
          <p:cNvCxnSpPr/>
          <p:nvPr/>
        </p:nvCxnSpPr>
        <p:spPr>
          <a:xfrm>
            <a:off x="2764719" y="3418911"/>
            <a:ext cx="3328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081247" y="3217973"/>
            <a:ext cx="990829" cy="4321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gyro data</a:t>
            </a:r>
          </a:p>
        </p:txBody>
      </p:sp>
      <p:cxnSp>
        <p:nvCxnSpPr>
          <p:cNvPr id="28" name="Straight Arrow Connector 27"/>
          <p:cNvCxnSpPr>
            <a:stCxn id="25" idx="3"/>
          </p:cNvCxnSpPr>
          <p:nvPr/>
        </p:nvCxnSpPr>
        <p:spPr>
          <a:xfrm>
            <a:off x="4072077" y="2781085"/>
            <a:ext cx="303971" cy="1774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7" idx="3"/>
          </p:cNvCxnSpPr>
          <p:nvPr/>
        </p:nvCxnSpPr>
        <p:spPr>
          <a:xfrm flipV="1">
            <a:off x="4072077" y="3292364"/>
            <a:ext cx="303971" cy="141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3"/>
          </p:cNvCxnSpPr>
          <p:nvPr/>
        </p:nvCxnSpPr>
        <p:spPr>
          <a:xfrm>
            <a:off x="6743679" y="3096169"/>
            <a:ext cx="262513"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006192" y="2664021"/>
            <a:ext cx="1060878" cy="864296"/>
          </a:xfrm>
          <a:prstGeom prst="rect">
            <a:avLst/>
          </a:prstGeom>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solidFill>
              </a:rPr>
              <a:t>Averaging every 5 samples</a:t>
            </a:r>
          </a:p>
        </p:txBody>
      </p:sp>
      <p:sp>
        <p:nvSpPr>
          <p:cNvPr id="32" name="Rectangle 31"/>
          <p:cNvSpPr/>
          <p:nvPr/>
        </p:nvSpPr>
        <p:spPr>
          <a:xfrm>
            <a:off x="8288899" y="2664021"/>
            <a:ext cx="933878" cy="864296"/>
          </a:xfrm>
          <a:prstGeom prst="rect">
            <a:avLst/>
          </a:prstGeom>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tx1"/>
                </a:solidFill>
              </a:rPr>
              <a:t>AHRS</a:t>
            </a:r>
          </a:p>
          <a:p>
            <a:pPr algn="ctr"/>
            <a:r>
              <a:rPr lang="en-US" sz="1400" b="1" dirty="0">
                <a:solidFill>
                  <a:schemeClr val="accent2"/>
                </a:solidFill>
              </a:rPr>
              <a:t>@160Hz</a:t>
            </a:r>
          </a:p>
        </p:txBody>
      </p:sp>
      <p:cxnSp>
        <p:nvCxnSpPr>
          <p:cNvPr id="33" name="Straight Arrow Connector 32"/>
          <p:cNvCxnSpPr>
            <a:stCxn id="31" idx="3"/>
            <a:endCxn id="32" idx="1"/>
          </p:cNvCxnSpPr>
          <p:nvPr/>
        </p:nvCxnSpPr>
        <p:spPr>
          <a:xfrm>
            <a:off x="8067070" y="3096169"/>
            <a:ext cx="22182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469338" y="2664021"/>
            <a:ext cx="933878"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rgbClr val="C00000"/>
                </a:solidFill>
              </a:rPr>
              <a:t>PID </a:t>
            </a:r>
            <a:r>
              <a:rPr lang="en-US" altLang="zh-CN" sz="1400" b="1" dirty="0">
                <a:solidFill>
                  <a:srgbClr val="C00000"/>
                </a:solidFill>
              </a:rPr>
              <a:t>outer loop</a:t>
            </a:r>
          </a:p>
          <a:p>
            <a:pPr algn="ctr"/>
            <a:r>
              <a:rPr lang="en-US" sz="1400" b="1" dirty="0">
                <a:solidFill>
                  <a:schemeClr val="accent2"/>
                </a:solidFill>
              </a:rPr>
              <a:t>@160Hz </a:t>
            </a:r>
          </a:p>
        </p:txBody>
      </p:sp>
      <p:sp>
        <p:nvSpPr>
          <p:cNvPr id="35" name="Rectangle 34"/>
          <p:cNvSpPr/>
          <p:nvPr/>
        </p:nvSpPr>
        <p:spPr>
          <a:xfrm>
            <a:off x="4377624" y="2664021"/>
            <a:ext cx="1095154"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Static calibration</a:t>
            </a:r>
          </a:p>
        </p:txBody>
      </p:sp>
      <p:cxnSp>
        <p:nvCxnSpPr>
          <p:cNvPr id="36" name="Straight Arrow Connector 35"/>
          <p:cNvCxnSpPr>
            <a:stCxn id="35" idx="3"/>
            <a:endCxn id="24" idx="1"/>
          </p:cNvCxnSpPr>
          <p:nvPr/>
        </p:nvCxnSpPr>
        <p:spPr>
          <a:xfrm>
            <a:off x="5472777" y="3096169"/>
            <a:ext cx="2683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2" idx="3"/>
            <a:endCxn id="34" idx="1"/>
          </p:cNvCxnSpPr>
          <p:nvPr/>
        </p:nvCxnSpPr>
        <p:spPr>
          <a:xfrm>
            <a:off x="9222777" y="3096169"/>
            <a:ext cx="24656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21" idx="3"/>
            <a:endCxn id="34" idx="0"/>
          </p:cNvCxnSpPr>
          <p:nvPr/>
        </p:nvCxnSpPr>
        <p:spPr>
          <a:xfrm>
            <a:off x="4376048" y="1557153"/>
            <a:ext cx="5560230" cy="110686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175609" y="4419591"/>
            <a:ext cx="933878" cy="1086285"/>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C00000"/>
                </a:solidFill>
              </a:rPr>
              <a:t>PID inner </a:t>
            </a:r>
          </a:p>
          <a:p>
            <a:pPr algn="ctr"/>
            <a:r>
              <a:rPr lang="en-US" sz="1400" b="1" dirty="0">
                <a:solidFill>
                  <a:srgbClr val="C00000"/>
                </a:solidFill>
              </a:rPr>
              <a:t>Loop</a:t>
            </a:r>
          </a:p>
          <a:p>
            <a:pPr algn="ctr"/>
            <a:r>
              <a:rPr lang="en-US" sz="1400" b="1" dirty="0">
                <a:solidFill>
                  <a:schemeClr val="accent2"/>
                </a:solidFill>
              </a:rPr>
              <a:t>@800Hz</a:t>
            </a:r>
          </a:p>
        </p:txBody>
      </p:sp>
      <p:sp>
        <p:nvSpPr>
          <p:cNvPr id="40" name="Rectangle 39"/>
          <p:cNvSpPr/>
          <p:nvPr/>
        </p:nvSpPr>
        <p:spPr>
          <a:xfrm>
            <a:off x="4648336" y="4326711"/>
            <a:ext cx="2057876" cy="132571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M1 = Th – P – R + Y</a:t>
            </a:r>
          </a:p>
          <a:p>
            <a:pPr algn="ctr"/>
            <a:r>
              <a:rPr lang="en-US" sz="1400" dirty="0"/>
              <a:t>M2 = Th + P – R – Y</a:t>
            </a:r>
          </a:p>
          <a:p>
            <a:pPr algn="ctr"/>
            <a:r>
              <a:rPr lang="en-US" sz="1400" dirty="0"/>
              <a:t>M3 = Th + P + R + Y</a:t>
            </a:r>
          </a:p>
          <a:p>
            <a:pPr algn="ctr"/>
            <a:r>
              <a:rPr lang="en-US" sz="1400" dirty="0"/>
              <a:t>M4 = Th – P + R – Y</a:t>
            </a:r>
          </a:p>
          <a:p>
            <a:pPr algn="ctr"/>
            <a:r>
              <a:rPr lang="en-US" sz="1400" dirty="0" err="1"/>
              <a:t>Th</a:t>
            </a:r>
            <a:r>
              <a:rPr lang="en-US" sz="1400" dirty="0"/>
              <a:t> = Thrust, P = Pitch</a:t>
            </a:r>
          </a:p>
          <a:p>
            <a:pPr algn="ctr"/>
            <a:r>
              <a:rPr lang="en-US" sz="1400" dirty="0"/>
              <a:t>R = Roll, Y = Yaw</a:t>
            </a:r>
          </a:p>
        </p:txBody>
      </p:sp>
      <p:cxnSp>
        <p:nvCxnSpPr>
          <p:cNvPr id="41" name="Straight Arrow Connector 40"/>
          <p:cNvCxnSpPr>
            <a:stCxn id="39" idx="3"/>
          </p:cNvCxnSpPr>
          <p:nvPr/>
        </p:nvCxnSpPr>
        <p:spPr>
          <a:xfrm>
            <a:off x="4109488" y="4962734"/>
            <a:ext cx="57239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693429" y="4929036"/>
            <a:ext cx="57239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101015" y="4404371"/>
            <a:ext cx="1065500" cy="10941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PWM generator</a:t>
            </a:r>
          </a:p>
        </p:txBody>
      </p:sp>
      <p:sp>
        <p:nvSpPr>
          <p:cNvPr id="44" name="Rectangle 43"/>
          <p:cNvSpPr/>
          <p:nvPr/>
        </p:nvSpPr>
        <p:spPr>
          <a:xfrm>
            <a:off x="8627069" y="4519294"/>
            <a:ext cx="1065500" cy="8642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motors</a:t>
            </a:r>
          </a:p>
        </p:txBody>
      </p:sp>
      <p:cxnSp>
        <p:nvCxnSpPr>
          <p:cNvPr id="45" name="Straight Arrow Connector 44"/>
          <p:cNvCxnSpPr>
            <a:stCxn id="43" idx="3"/>
            <a:endCxn id="44" idx="1"/>
          </p:cNvCxnSpPr>
          <p:nvPr/>
        </p:nvCxnSpPr>
        <p:spPr>
          <a:xfrm>
            <a:off x="8166515" y="4951442"/>
            <a:ext cx="46055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内容占位符 2"/>
          <p:cNvSpPr>
            <a:spLocks noGrp="1"/>
          </p:cNvSpPr>
          <p:nvPr>
            <p:ph idx="1"/>
          </p:nvPr>
        </p:nvSpPr>
        <p:spPr>
          <a:xfrm>
            <a:off x="3280732" y="6184279"/>
            <a:ext cx="7062021" cy="400152"/>
          </a:xfrm>
        </p:spPr>
        <p:txBody>
          <a:bodyPr/>
          <a:lstStyle/>
          <a:p>
            <a:pPr marL="0" indent="0">
              <a:buNone/>
            </a:pPr>
            <a:r>
              <a:rPr lang="en-US" sz="1800" dirty="0">
                <a:solidFill>
                  <a:schemeClr val="tx1"/>
                </a:solidFill>
              </a:rPr>
              <a:t>Blocks in </a:t>
            </a:r>
            <a:r>
              <a:rPr lang="en-US" sz="1800" b="1" dirty="0">
                <a:solidFill>
                  <a:schemeClr val="tx1"/>
                </a:solidFill>
              </a:rPr>
              <a:t>bolds</a:t>
            </a:r>
            <a:r>
              <a:rPr lang="en-US" sz="1800" dirty="0">
                <a:solidFill>
                  <a:schemeClr val="tx1"/>
                </a:solidFill>
              </a:rPr>
              <a:t> are the Key ones for stabilization and anti-drifting.</a:t>
            </a:r>
            <a:endParaRPr lang="en-US" altLang="zh-CN" sz="1800" dirty="0">
              <a:solidFill>
                <a:schemeClr val="tx1"/>
              </a:solidFill>
            </a:endParaRPr>
          </a:p>
        </p:txBody>
      </p:sp>
      <p:sp>
        <p:nvSpPr>
          <p:cNvPr id="47" name="TextBox 46"/>
          <p:cNvSpPr txBox="1"/>
          <p:nvPr/>
        </p:nvSpPr>
        <p:spPr>
          <a:xfrm>
            <a:off x="5775930" y="2420462"/>
            <a:ext cx="967750" cy="277063"/>
          </a:xfrm>
          <a:prstGeom prst="rect">
            <a:avLst/>
          </a:prstGeom>
          <a:noFill/>
        </p:spPr>
        <p:txBody>
          <a:bodyPr wrap="square" rtlCol="0">
            <a:spAutoFit/>
          </a:bodyPr>
          <a:lstStyle/>
          <a:p>
            <a:pPr algn="ctr"/>
            <a:r>
              <a:rPr kumimoji="1" lang="en-US" altLang="ja-JP" sz="1200" dirty="0">
                <a:solidFill>
                  <a:srgbClr val="002060"/>
                </a:solidFill>
              </a:rPr>
              <a:t>IIR filter</a:t>
            </a:r>
            <a:endParaRPr kumimoji="1" lang="ja-JP" altLang="en-US" sz="1200" dirty="0">
              <a:solidFill>
                <a:srgbClr val="002060"/>
              </a:solidFill>
            </a:endParaRPr>
          </a:p>
        </p:txBody>
      </p:sp>
      <p:sp>
        <p:nvSpPr>
          <p:cNvPr id="48" name="TextBox 47"/>
          <p:cNvSpPr txBox="1"/>
          <p:nvPr/>
        </p:nvSpPr>
        <p:spPr>
          <a:xfrm>
            <a:off x="6962896" y="2416455"/>
            <a:ext cx="1169194" cy="277063"/>
          </a:xfrm>
          <a:prstGeom prst="rect">
            <a:avLst/>
          </a:prstGeom>
          <a:noFill/>
        </p:spPr>
        <p:txBody>
          <a:bodyPr wrap="square" rtlCol="0">
            <a:spAutoFit/>
          </a:bodyPr>
          <a:lstStyle/>
          <a:p>
            <a:pPr algn="ctr"/>
            <a:r>
              <a:rPr kumimoji="1" lang="en-US" altLang="ja-JP" sz="1200" dirty="0" err="1">
                <a:solidFill>
                  <a:srgbClr val="002060"/>
                </a:solidFill>
              </a:rPr>
              <a:t>FIFO_Order</a:t>
            </a:r>
            <a:r>
              <a:rPr kumimoji="1" lang="en-US" altLang="ja-JP" sz="1200" dirty="0">
                <a:solidFill>
                  <a:srgbClr val="002060"/>
                </a:solidFill>
              </a:rPr>
              <a:t> 5</a:t>
            </a:r>
            <a:endParaRPr kumimoji="1" lang="ja-JP" altLang="en-US" sz="1200" dirty="0">
              <a:solidFill>
                <a:srgbClr val="002060"/>
              </a:solidFill>
            </a:endParaRPr>
          </a:p>
        </p:txBody>
      </p:sp>
      <p:sp>
        <p:nvSpPr>
          <p:cNvPr id="49" name="Rectangle 48"/>
          <p:cNvSpPr/>
          <p:nvPr/>
        </p:nvSpPr>
        <p:spPr>
          <a:xfrm>
            <a:off x="9488417" y="4069354"/>
            <a:ext cx="1140320" cy="277063"/>
          </a:xfrm>
          <a:prstGeom prst="rect">
            <a:avLst/>
          </a:prstGeom>
          <a:solidFill>
            <a:srgbClr val="92D050"/>
          </a:solidFill>
        </p:spPr>
        <p:txBody>
          <a:bodyPr wrap="none">
            <a:spAutoFit/>
          </a:bodyPr>
          <a:lstStyle/>
          <a:p>
            <a:r>
              <a:rPr kumimoji="1" lang="en-US" altLang="ja-JP" sz="1200" dirty="0" err="1">
                <a:solidFill>
                  <a:srgbClr val="002060"/>
                </a:solidFill>
              </a:rPr>
              <a:t>Flightcontrol.c</a:t>
            </a:r>
            <a:endParaRPr kumimoji="1" lang="ja-JP" altLang="en-US" sz="1200" dirty="0">
              <a:solidFill>
                <a:srgbClr val="002060"/>
              </a:solidFill>
            </a:endParaRPr>
          </a:p>
        </p:txBody>
      </p:sp>
      <p:sp>
        <p:nvSpPr>
          <p:cNvPr id="50" name="Rectangle 49"/>
          <p:cNvSpPr/>
          <p:nvPr/>
        </p:nvSpPr>
        <p:spPr>
          <a:xfrm>
            <a:off x="2117986" y="2039150"/>
            <a:ext cx="1836288" cy="276562"/>
          </a:xfrm>
          <a:prstGeom prst="rect">
            <a:avLst/>
          </a:prstGeom>
          <a:solidFill>
            <a:srgbClr val="92D050"/>
          </a:solidFill>
        </p:spPr>
        <p:txBody>
          <a:bodyPr wrap="square">
            <a:spAutoFit/>
          </a:bodyPr>
          <a:lstStyle/>
          <a:p>
            <a:pPr algn="ctr"/>
            <a:r>
              <a:rPr kumimoji="1" lang="en-US" altLang="ja-JP" sz="1200" dirty="0" err="1">
                <a:solidFill>
                  <a:srgbClr val="002060"/>
                </a:solidFill>
              </a:rPr>
              <a:t>rc.c</a:t>
            </a:r>
            <a:endParaRPr kumimoji="1" lang="ja-JP" altLang="en-US" sz="1200" dirty="0">
              <a:solidFill>
                <a:srgbClr val="002060"/>
              </a:solidFill>
            </a:endParaRPr>
          </a:p>
        </p:txBody>
      </p:sp>
      <p:sp>
        <p:nvSpPr>
          <p:cNvPr id="51" name="Rectangle 50"/>
          <p:cNvSpPr/>
          <p:nvPr/>
        </p:nvSpPr>
        <p:spPr>
          <a:xfrm>
            <a:off x="1648093" y="3684352"/>
            <a:ext cx="1173991" cy="277063"/>
          </a:xfrm>
          <a:prstGeom prst="rect">
            <a:avLst/>
          </a:prstGeom>
          <a:solidFill>
            <a:srgbClr val="92D050"/>
          </a:solidFill>
        </p:spPr>
        <p:txBody>
          <a:bodyPr wrap="none">
            <a:spAutoFit/>
          </a:bodyPr>
          <a:lstStyle/>
          <a:p>
            <a:r>
              <a:rPr kumimoji="1" lang="en-US" altLang="ja-JP" sz="1200" dirty="0" err="1">
                <a:solidFill>
                  <a:srgbClr val="002060"/>
                </a:solidFill>
              </a:rPr>
              <a:t>Sensor_data.c</a:t>
            </a:r>
            <a:endParaRPr kumimoji="1" lang="ja-JP" altLang="en-US" sz="1200" dirty="0">
              <a:solidFill>
                <a:srgbClr val="002060"/>
              </a:solidFill>
            </a:endParaRPr>
          </a:p>
        </p:txBody>
      </p:sp>
      <p:sp>
        <p:nvSpPr>
          <p:cNvPr id="52" name="Rectangle 51"/>
          <p:cNvSpPr/>
          <p:nvPr/>
        </p:nvSpPr>
        <p:spPr>
          <a:xfrm>
            <a:off x="5009621" y="3577848"/>
            <a:ext cx="2642225" cy="277063"/>
          </a:xfrm>
          <a:prstGeom prst="rect">
            <a:avLst/>
          </a:prstGeom>
          <a:solidFill>
            <a:srgbClr val="92D050"/>
          </a:solidFill>
        </p:spPr>
        <p:txBody>
          <a:bodyPr wrap="square">
            <a:spAutoFit/>
          </a:bodyPr>
          <a:lstStyle/>
          <a:p>
            <a:pPr algn="ctr"/>
            <a:r>
              <a:rPr kumimoji="1" lang="en-US" altLang="ja-JP" sz="1200" dirty="0" err="1">
                <a:solidFill>
                  <a:srgbClr val="002060"/>
                </a:solidFill>
              </a:rPr>
              <a:t>Main.c</a:t>
            </a:r>
            <a:endParaRPr kumimoji="1" lang="ja-JP" altLang="en-US" sz="1200" dirty="0">
              <a:solidFill>
                <a:srgbClr val="002060"/>
              </a:solidFill>
            </a:endParaRPr>
          </a:p>
        </p:txBody>
      </p:sp>
      <p:sp>
        <p:nvSpPr>
          <p:cNvPr id="53" name="Rectangle 52"/>
          <p:cNvSpPr/>
          <p:nvPr/>
        </p:nvSpPr>
        <p:spPr>
          <a:xfrm>
            <a:off x="8454243" y="3582891"/>
            <a:ext cx="603190" cy="277063"/>
          </a:xfrm>
          <a:prstGeom prst="rect">
            <a:avLst/>
          </a:prstGeom>
          <a:solidFill>
            <a:srgbClr val="92D050"/>
          </a:solidFill>
        </p:spPr>
        <p:txBody>
          <a:bodyPr wrap="none">
            <a:spAutoFit/>
          </a:bodyPr>
          <a:lstStyle/>
          <a:p>
            <a:r>
              <a:rPr kumimoji="1" lang="en-US" altLang="ja-JP" sz="1200" dirty="0" err="1">
                <a:solidFill>
                  <a:srgbClr val="002060"/>
                </a:solidFill>
              </a:rPr>
              <a:t>ahrs.c</a:t>
            </a:r>
            <a:endParaRPr kumimoji="1" lang="ja-JP" altLang="en-US" sz="1200" dirty="0">
              <a:solidFill>
                <a:srgbClr val="002060"/>
              </a:solidFill>
            </a:endParaRPr>
          </a:p>
        </p:txBody>
      </p:sp>
      <p:sp>
        <p:nvSpPr>
          <p:cNvPr id="54" name="Rectangle 53"/>
          <p:cNvSpPr/>
          <p:nvPr/>
        </p:nvSpPr>
        <p:spPr>
          <a:xfrm>
            <a:off x="3725987" y="5831947"/>
            <a:ext cx="3937151" cy="277063"/>
          </a:xfrm>
          <a:prstGeom prst="rect">
            <a:avLst/>
          </a:prstGeom>
          <a:solidFill>
            <a:srgbClr val="92D050"/>
          </a:solidFill>
        </p:spPr>
        <p:txBody>
          <a:bodyPr wrap="square">
            <a:spAutoFit/>
          </a:bodyPr>
          <a:lstStyle/>
          <a:p>
            <a:pPr algn="ctr"/>
            <a:r>
              <a:rPr kumimoji="1" lang="en-US" altLang="ja-JP" sz="1200" dirty="0" err="1">
                <a:solidFill>
                  <a:srgbClr val="002060"/>
                </a:solidFill>
              </a:rPr>
              <a:t>Flightcontrol.c</a:t>
            </a:r>
            <a:endParaRPr kumimoji="1" lang="ja-JP" altLang="en-US" sz="1200" dirty="0">
              <a:solidFill>
                <a:srgbClr val="002060"/>
              </a:solidFill>
            </a:endParaRPr>
          </a:p>
        </p:txBody>
      </p:sp>
      <p:cxnSp>
        <p:nvCxnSpPr>
          <p:cNvPr id="55" name="Elbow Connector 54"/>
          <p:cNvCxnSpPr>
            <a:stCxn id="34" idx="2"/>
            <a:endCxn id="39" idx="0"/>
          </p:cNvCxnSpPr>
          <p:nvPr/>
        </p:nvCxnSpPr>
        <p:spPr>
          <a:xfrm rot="5400000">
            <a:off x="6343776" y="827090"/>
            <a:ext cx="891274" cy="6293730"/>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35" idx="2"/>
            <a:endCxn id="39" idx="0"/>
          </p:cNvCxnSpPr>
          <p:nvPr/>
        </p:nvCxnSpPr>
        <p:spPr>
          <a:xfrm rot="5400000">
            <a:off x="3838237" y="3332627"/>
            <a:ext cx="891274" cy="128265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336" y="5992419"/>
            <a:ext cx="788395" cy="788395"/>
          </a:xfrm>
          <a:prstGeom prst="rect">
            <a:avLst/>
          </a:prstGeom>
        </p:spPr>
      </p:pic>
    </p:spTree>
    <p:extLst>
      <p:ext uri="{BB962C8B-B14F-4D97-AF65-F5344CB8AC3E}">
        <p14:creationId xmlns:p14="http://schemas.microsoft.com/office/powerpoint/2010/main" val="4276271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PID</a:t>
            </a:r>
          </a:p>
        </p:txBody>
      </p:sp>
      <p:sp>
        <p:nvSpPr>
          <p:cNvPr id="3" name="Content Placeholder 2"/>
          <p:cNvSpPr>
            <a:spLocks noGrp="1"/>
          </p:cNvSpPr>
          <p:nvPr>
            <p:ph idx="1"/>
          </p:nvPr>
        </p:nvSpPr>
        <p:spPr>
          <a:xfrm>
            <a:off x="817583" y="3809999"/>
            <a:ext cx="10129064" cy="2190085"/>
          </a:xfrm>
        </p:spPr>
        <p:txBody>
          <a:bodyPr/>
          <a:lstStyle/>
          <a:p>
            <a:r>
              <a:rPr kumimoji="1" lang="en-US" altLang="ja-JP" sz="2000" dirty="0"/>
              <a:t>PID control is performed in two separate stages:</a:t>
            </a:r>
          </a:p>
          <a:p>
            <a:pPr marL="285807" indent="-285807">
              <a:buFont typeface="Arial" panose="020B0604020202020204" pitchFamily="34" charset="0"/>
              <a:buChar char="•"/>
            </a:pPr>
            <a:r>
              <a:rPr kumimoji="1" lang="en-US" altLang="ja-JP" sz="2000" i="1" dirty="0">
                <a:solidFill>
                  <a:srgbClr val="0070C0"/>
                </a:solidFill>
              </a:rPr>
              <a:t>PID Outer loop</a:t>
            </a:r>
            <a:r>
              <a:rPr kumimoji="1" lang="en-US" altLang="ja-JP" sz="2000" dirty="0"/>
              <a:t>: comparing the target Euler angles given by </a:t>
            </a:r>
            <a:r>
              <a:rPr kumimoji="1" lang="en-US" altLang="ja-JP" sz="2000" dirty="0" err="1"/>
              <a:t>Remocon</a:t>
            </a:r>
            <a:r>
              <a:rPr kumimoji="1" lang="en-US" altLang="ja-JP" sz="2000" dirty="0"/>
              <a:t> and the Euler angles of the AHRS system, it controls the incline angle</a:t>
            </a:r>
          </a:p>
          <a:p>
            <a:pPr marL="285807" indent="-285807">
              <a:buFont typeface="Arial" panose="020B0604020202020204" pitchFamily="34" charset="0"/>
              <a:buChar char="•"/>
            </a:pPr>
            <a:r>
              <a:rPr kumimoji="1" lang="en-US" altLang="ja-JP" sz="2000" i="1" dirty="0">
                <a:solidFill>
                  <a:srgbClr val="0070C0"/>
                </a:solidFill>
              </a:rPr>
              <a:t>PID Inner loop</a:t>
            </a:r>
            <a:r>
              <a:rPr kumimoji="1" lang="en-US" altLang="ja-JP" sz="2000" dirty="0"/>
              <a:t>: used to </a:t>
            </a:r>
            <a:r>
              <a:rPr lang="en-US" altLang="ja-JP" sz="2000" dirty="0"/>
              <a:t>track the angular rate.</a:t>
            </a:r>
          </a:p>
          <a:p>
            <a:pPr algn="just"/>
            <a:r>
              <a:rPr lang="en-US" altLang="ja-JP" sz="2000" dirty="0"/>
              <a:t>Using a mathematical model of the drone system, it is almost impossible to make the system stable in a single loop. The inner loop has to be added to the outer loop in order to stabilize the system. </a:t>
            </a:r>
            <a:r>
              <a:rPr kumimoji="1" lang="en-US" altLang="ja-JP" sz="2000" dirty="0"/>
              <a:t>The relative functions are present in </a:t>
            </a:r>
            <a:r>
              <a:rPr kumimoji="1" lang="en-US" altLang="ja-JP" sz="2000" i="1" dirty="0" err="1">
                <a:solidFill>
                  <a:srgbClr val="0070C0"/>
                </a:solidFill>
              </a:rPr>
              <a:t>flight_control.c</a:t>
            </a:r>
            <a:r>
              <a:rPr kumimoji="1" lang="en-US" altLang="ja-JP" sz="2000" dirty="0"/>
              <a:t>:</a:t>
            </a:r>
          </a:p>
        </p:txBody>
      </p:sp>
      <p:grpSp>
        <p:nvGrpSpPr>
          <p:cNvPr id="4" name="Group 3"/>
          <p:cNvGrpSpPr/>
          <p:nvPr/>
        </p:nvGrpSpPr>
        <p:grpSpPr>
          <a:xfrm>
            <a:off x="2136352" y="1059376"/>
            <a:ext cx="7728085" cy="2362695"/>
            <a:chOff x="2685299" y="1214410"/>
            <a:chExt cx="6905590" cy="1833836"/>
          </a:xfrm>
        </p:grpSpPr>
        <p:grpSp>
          <p:nvGrpSpPr>
            <p:cNvPr id="5" name="Group 4"/>
            <p:cNvGrpSpPr/>
            <p:nvPr/>
          </p:nvGrpSpPr>
          <p:grpSpPr>
            <a:xfrm>
              <a:off x="2691392" y="1214410"/>
              <a:ext cx="6899497" cy="1607838"/>
              <a:chOff x="455399" y="1144737"/>
              <a:chExt cx="6897901" cy="1607466"/>
            </a:xfrm>
          </p:grpSpPr>
          <p:sp>
            <p:nvSpPr>
              <p:cNvPr id="15" name="Oval 14"/>
              <p:cNvSpPr/>
              <p:nvPr/>
            </p:nvSpPr>
            <p:spPr>
              <a:xfrm>
                <a:off x="1847850" y="1562100"/>
                <a:ext cx="381000" cy="381000"/>
              </a:xfrm>
              <a:prstGeom prst="ellipse">
                <a:avLst/>
              </a:prstGeom>
              <a:solidFill>
                <a:srgbClr val="00B050"/>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bg1"/>
                    </a:solidFill>
                  </a:rPr>
                  <a:t>+</a:t>
                </a:r>
              </a:p>
            </p:txBody>
          </p:sp>
          <p:cxnSp>
            <p:nvCxnSpPr>
              <p:cNvPr id="16" name="Straight Arrow Connector 15"/>
              <p:cNvCxnSpPr/>
              <p:nvPr/>
            </p:nvCxnSpPr>
            <p:spPr>
              <a:xfrm>
                <a:off x="1143000" y="1752600"/>
                <a:ext cx="68580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4"/>
              </p:cNvCxnSpPr>
              <p:nvPr/>
            </p:nvCxnSpPr>
            <p:spPr>
              <a:xfrm flipV="1">
                <a:off x="2038350" y="1943100"/>
                <a:ext cx="0" cy="326621"/>
              </a:xfrm>
              <a:prstGeom prst="line">
                <a:avLst/>
              </a:prstGeom>
              <a:ln w="25400">
                <a:solidFill>
                  <a:srgbClr val="D4007A"/>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455399" y="1144737"/>
                    <a:ext cx="604653" cy="215444"/>
                  </a:xfrm>
                  <a:prstGeom prst="rect">
                    <a:avLst/>
                  </a:prstGeom>
                  <a:noFill/>
                </p:spPr>
                <p:txBody>
                  <a:bodyPr wrap="none" lIns="0" tIns="0" rIns="0" bIns="0" rtlCol="0">
                    <a:spAutoFit/>
                  </a:bodyPr>
                  <a:lstStyle>
                    <a:defPPr>
                      <a:defRPr lang="fr-FR"/>
                    </a:defPPr>
                    <a:lvl1pPr>
                      <a:defRPr sz="1400" i="1">
                        <a:solidFill>
                          <a:srgbClr val="00B0F0"/>
                        </a:solidFill>
                        <a:latin typeface="Cambria Math" panose="02040503050406030204" pitchFamily="18" charset="0"/>
                        <a:ea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𝜃</m:t>
                              </m:r>
                            </m:e>
                            <m:sub>
                              <m:r>
                                <a:rPr lang="en-US">
                                  <a:latin typeface="Cambria Math" panose="02040503050406030204" pitchFamily="18" charset="0"/>
                                </a:rPr>
                                <m:t>𝑥</m:t>
                              </m:r>
                            </m:sub>
                          </m:sSub>
                          <m:r>
                            <a:rPr lang="en-US">
                              <a:latin typeface="Cambria Math" panose="02040503050406030204" pitchFamily="18" charset="0"/>
                            </a:rPr>
                            <m:t>(</m:t>
                          </m:r>
                          <m:r>
                            <a:rPr lang="en-US">
                              <a:latin typeface="Cambria Math" panose="02040503050406030204" pitchFamily="18" charset="0"/>
                            </a:rPr>
                            <m:t>𝑅𝐶</m:t>
                          </m:r>
                          <m:r>
                            <a:rPr lang="en-US">
                              <a:latin typeface="Cambria Math" panose="02040503050406030204" pitchFamily="18" charset="0"/>
                            </a:rPr>
                            <m:t>)</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55399" y="1144737"/>
                    <a:ext cx="604653" cy="215444"/>
                  </a:xfrm>
                  <a:prstGeom prst="rect">
                    <a:avLst/>
                  </a:prstGeom>
                  <a:blipFill>
                    <a:blip r:embed="rId3"/>
                    <a:stretch>
                      <a:fillRect l="-7071" r="-9091"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621986" y="2276816"/>
                    <a:ext cx="8327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D4007A"/>
                                  </a:solidFill>
                                  <a:latin typeface="Cambria Math" panose="02040503050406030204" pitchFamily="18" charset="0"/>
                                  <a:ea typeface="Cambria Math" panose="02040503050406030204" pitchFamily="18" charset="0"/>
                                </a:rPr>
                              </m:ctrlPr>
                            </m:sSubPr>
                            <m:e>
                              <m:r>
                                <a:rPr lang="en-US" sz="1400" i="1">
                                  <a:solidFill>
                                    <a:srgbClr val="D4007A"/>
                                  </a:solidFill>
                                  <a:latin typeface="Cambria Math" panose="02040503050406030204" pitchFamily="18" charset="0"/>
                                  <a:ea typeface="Cambria Math" panose="02040503050406030204" pitchFamily="18" charset="0"/>
                                </a:rPr>
                                <m:t>𝜃</m:t>
                              </m:r>
                            </m:e>
                            <m:sub>
                              <m:r>
                                <a:rPr lang="en-US" sz="1400" i="1">
                                  <a:solidFill>
                                    <a:srgbClr val="D4007A"/>
                                  </a:solidFill>
                                  <a:latin typeface="Cambria Math" panose="02040503050406030204" pitchFamily="18" charset="0"/>
                                  <a:ea typeface="Cambria Math" panose="02040503050406030204" pitchFamily="18" charset="0"/>
                                </a:rPr>
                                <m:t>𝑥</m:t>
                              </m:r>
                            </m:sub>
                          </m:sSub>
                          <m:r>
                            <a:rPr lang="en-US" sz="1400" i="1">
                              <a:solidFill>
                                <a:srgbClr val="D4007A"/>
                              </a:solidFill>
                              <a:latin typeface="Cambria Math" panose="02040503050406030204" pitchFamily="18" charset="0"/>
                              <a:ea typeface="Cambria Math" panose="02040503050406030204" pitchFamily="18" charset="0"/>
                            </a:rPr>
                            <m:t>(</m:t>
                          </m:r>
                          <m:r>
                            <a:rPr lang="en-US" sz="1400" i="1">
                              <a:solidFill>
                                <a:srgbClr val="D4007A"/>
                              </a:solidFill>
                              <a:latin typeface="Cambria Math" panose="02040503050406030204" pitchFamily="18" charset="0"/>
                              <a:ea typeface="Cambria Math" panose="02040503050406030204" pitchFamily="18" charset="0"/>
                            </a:rPr>
                            <m:t>𝐴𝐻𝑅𝑆</m:t>
                          </m:r>
                          <m:r>
                            <a:rPr lang="en-US" sz="1400" i="1">
                              <a:solidFill>
                                <a:srgbClr val="D4007A"/>
                              </a:solidFill>
                              <a:latin typeface="Cambria Math" panose="02040503050406030204" pitchFamily="18" charset="0"/>
                              <a:ea typeface="Cambria Math" panose="02040503050406030204" pitchFamily="18" charset="0"/>
                            </a:rPr>
                            <m:t>)</m:t>
                          </m:r>
                        </m:oMath>
                      </m:oMathPara>
                    </a14:m>
                    <a:endParaRPr lang="en-US" sz="1400" i="1" dirty="0">
                      <a:solidFill>
                        <a:srgbClr val="D4007A"/>
                      </a:solidFill>
                      <a:latin typeface="Cambria Math" panose="02040503050406030204" pitchFamily="18" charset="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621986" y="2276816"/>
                    <a:ext cx="832728" cy="215444"/>
                  </a:xfrm>
                  <a:prstGeom prst="rect">
                    <a:avLst/>
                  </a:prstGeom>
                  <a:blipFill>
                    <a:blip r:embed="rId4"/>
                    <a:stretch>
                      <a:fillRect l="-3650" r="-6569"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55399" y="1404859"/>
                    <a:ext cx="610744" cy="2324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F0"/>
                                  </a:solidFill>
                                  <a:latin typeface="Cambria Math" panose="02040503050406030204" pitchFamily="18" charset="0"/>
                                  <a:ea typeface="Cambria Math" panose="02040503050406030204" pitchFamily="18" charset="0"/>
                                </a:rPr>
                              </m:ctrlPr>
                            </m:sSubPr>
                            <m:e>
                              <m:r>
                                <a:rPr lang="en-US" sz="1400" i="1">
                                  <a:solidFill>
                                    <a:srgbClr val="00B0F0"/>
                                  </a:solidFill>
                                  <a:latin typeface="Cambria Math" panose="02040503050406030204" pitchFamily="18" charset="0"/>
                                  <a:ea typeface="Cambria Math" panose="02040503050406030204" pitchFamily="18" charset="0"/>
                                </a:rPr>
                                <m:t>𝜃</m:t>
                              </m:r>
                            </m:e>
                            <m:sub>
                              <m:r>
                                <a:rPr lang="en-US" sz="1400" i="1">
                                  <a:solidFill>
                                    <a:srgbClr val="00B0F0"/>
                                  </a:solidFill>
                                  <a:latin typeface="Cambria Math" panose="02040503050406030204" pitchFamily="18" charset="0"/>
                                  <a:ea typeface="Cambria Math" panose="02040503050406030204" pitchFamily="18" charset="0"/>
                                </a:rPr>
                                <m:t>𝑦</m:t>
                              </m:r>
                            </m:sub>
                          </m:sSub>
                          <m:r>
                            <a:rPr lang="en-US" sz="1400" i="1">
                              <a:solidFill>
                                <a:srgbClr val="00B0F0"/>
                              </a:solidFill>
                              <a:latin typeface="Cambria Math" panose="02040503050406030204" pitchFamily="18" charset="0"/>
                              <a:ea typeface="Cambria Math" panose="02040503050406030204" pitchFamily="18" charset="0"/>
                            </a:rPr>
                            <m:t>(</m:t>
                          </m:r>
                          <m:r>
                            <a:rPr lang="en-US" sz="1400" i="1">
                              <a:solidFill>
                                <a:srgbClr val="00B0F0"/>
                              </a:solidFill>
                              <a:latin typeface="Cambria Math" panose="02040503050406030204" pitchFamily="18" charset="0"/>
                              <a:ea typeface="Cambria Math" panose="02040503050406030204" pitchFamily="18" charset="0"/>
                            </a:rPr>
                            <m:t>𝑅𝐶</m:t>
                          </m:r>
                          <m:r>
                            <a:rPr lang="en-US" sz="1400" i="1">
                              <a:solidFill>
                                <a:srgbClr val="00B0F0"/>
                              </a:solidFill>
                              <a:latin typeface="Cambria Math" panose="02040503050406030204" pitchFamily="18" charset="0"/>
                              <a:ea typeface="Cambria Math" panose="02040503050406030204" pitchFamily="18" charset="0"/>
                            </a:rPr>
                            <m:t>)</m:t>
                          </m:r>
                        </m:oMath>
                      </m:oMathPara>
                    </a14:m>
                    <a:endParaRPr lang="en-US" sz="1400" i="1" dirty="0">
                      <a:solidFill>
                        <a:srgbClr val="00B0F0"/>
                      </a:solidFill>
                      <a:latin typeface="Cambria Math" panose="02040503050406030204" pitchFamily="18" charset="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5399" y="1404859"/>
                    <a:ext cx="610744" cy="232436"/>
                  </a:xfrm>
                  <a:prstGeom prst="rect">
                    <a:avLst/>
                  </a:prstGeom>
                  <a:blipFill>
                    <a:blip r:embed="rId5"/>
                    <a:stretch>
                      <a:fillRect l="-7000" r="-9000"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615895" y="2514739"/>
                    <a:ext cx="838819" cy="2324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D4007A"/>
                                  </a:solidFill>
                                  <a:latin typeface="Cambria Math" panose="02040503050406030204" pitchFamily="18" charset="0"/>
                                  <a:ea typeface="Cambria Math" panose="02040503050406030204" pitchFamily="18" charset="0"/>
                                </a:rPr>
                              </m:ctrlPr>
                            </m:sSubPr>
                            <m:e>
                              <m:r>
                                <a:rPr lang="en-US" sz="1400" i="1">
                                  <a:solidFill>
                                    <a:srgbClr val="D4007A"/>
                                  </a:solidFill>
                                  <a:latin typeface="Cambria Math" panose="02040503050406030204" pitchFamily="18" charset="0"/>
                                  <a:ea typeface="Cambria Math" panose="02040503050406030204" pitchFamily="18" charset="0"/>
                                </a:rPr>
                                <m:t>𝜃</m:t>
                              </m:r>
                            </m:e>
                            <m:sub>
                              <m:r>
                                <a:rPr lang="en-US" sz="1400" i="1">
                                  <a:solidFill>
                                    <a:srgbClr val="D4007A"/>
                                  </a:solidFill>
                                  <a:latin typeface="Cambria Math" panose="02040503050406030204" pitchFamily="18" charset="0"/>
                                  <a:ea typeface="Cambria Math" panose="02040503050406030204" pitchFamily="18" charset="0"/>
                                </a:rPr>
                                <m:t>𝑦</m:t>
                              </m:r>
                            </m:sub>
                          </m:sSub>
                          <m:r>
                            <a:rPr lang="en-US" sz="1400" i="1">
                              <a:solidFill>
                                <a:srgbClr val="D4007A"/>
                              </a:solidFill>
                              <a:latin typeface="Cambria Math" panose="02040503050406030204" pitchFamily="18" charset="0"/>
                              <a:ea typeface="Cambria Math" panose="02040503050406030204" pitchFamily="18" charset="0"/>
                            </a:rPr>
                            <m:t>(</m:t>
                          </m:r>
                          <m:r>
                            <a:rPr lang="en-US" sz="1400" i="1">
                              <a:solidFill>
                                <a:srgbClr val="D4007A"/>
                              </a:solidFill>
                              <a:latin typeface="Cambria Math" panose="02040503050406030204" pitchFamily="18" charset="0"/>
                              <a:ea typeface="Cambria Math" panose="02040503050406030204" pitchFamily="18" charset="0"/>
                            </a:rPr>
                            <m:t>𝐴𝐻𝑅𝑆</m:t>
                          </m:r>
                          <m:r>
                            <a:rPr lang="en-US" sz="1400" i="1">
                              <a:solidFill>
                                <a:srgbClr val="D4007A"/>
                              </a:solidFill>
                              <a:latin typeface="Cambria Math" panose="02040503050406030204" pitchFamily="18" charset="0"/>
                              <a:ea typeface="Cambria Math" panose="02040503050406030204" pitchFamily="18" charset="0"/>
                            </a:rPr>
                            <m:t>)</m:t>
                          </m:r>
                        </m:oMath>
                      </m:oMathPara>
                    </a14:m>
                    <a:endParaRPr lang="en-US" sz="1400" i="1" dirty="0">
                      <a:solidFill>
                        <a:srgbClr val="D4007A"/>
                      </a:solidFill>
                      <a:latin typeface="Cambria Math" panose="02040503050406030204" pitchFamily="18" charset="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615895" y="2514739"/>
                    <a:ext cx="838819" cy="232436"/>
                  </a:xfrm>
                  <a:prstGeom prst="rect">
                    <a:avLst/>
                  </a:prstGeom>
                  <a:blipFill>
                    <a:blip r:embed="rId6"/>
                    <a:stretch>
                      <a:fillRect l="-3623" r="-6522" b="-23684"/>
                    </a:stretch>
                  </a:blipFill>
                </p:spPr>
                <p:txBody>
                  <a:bodyPr/>
                  <a:lstStyle/>
                  <a:p>
                    <a:r>
                      <a:rPr lang="en-US">
                        <a:noFill/>
                      </a:rPr>
                      <a:t> </a:t>
                    </a:r>
                  </a:p>
                </p:txBody>
              </p:sp>
            </mc:Fallback>
          </mc:AlternateContent>
          <p:sp>
            <p:nvSpPr>
              <p:cNvPr id="22" name="Rectangle 21"/>
              <p:cNvSpPr/>
              <p:nvPr/>
            </p:nvSpPr>
            <p:spPr>
              <a:xfrm>
                <a:off x="2819400" y="1447800"/>
                <a:ext cx="1143000" cy="609600"/>
              </a:xfrm>
              <a:prstGeom prst="rect">
                <a:avLst/>
              </a:prstGeom>
              <a:solidFill>
                <a:srgbClr val="00B050"/>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solidFill>
                      <a:schemeClr val="bg1"/>
                    </a:solidFill>
                  </a:rPr>
                  <a:t>PID</a:t>
                </a:r>
              </a:p>
              <a:p>
                <a:pPr algn="ctr"/>
                <a:r>
                  <a:rPr lang="en-US" sz="1600" dirty="0">
                    <a:solidFill>
                      <a:schemeClr val="bg1"/>
                    </a:solidFill>
                  </a:rPr>
                  <a:t>Outer loop</a:t>
                </a:r>
              </a:p>
            </p:txBody>
          </p:sp>
          <p:cxnSp>
            <p:nvCxnSpPr>
              <p:cNvPr id="23" name="Straight Arrow Connector 22"/>
              <p:cNvCxnSpPr>
                <a:endCxn id="22" idx="1"/>
              </p:cNvCxnSpPr>
              <p:nvPr/>
            </p:nvCxnSpPr>
            <p:spPr>
              <a:xfrm>
                <a:off x="2228850" y="1752600"/>
                <a:ext cx="59055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552950" y="1562100"/>
                <a:ext cx="381000" cy="381000"/>
              </a:xfrm>
              <a:prstGeom prst="ellipse">
                <a:avLst/>
              </a:prstGeom>
              <a:solidFill>
                <a:srgbClr val="00B050"/>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bg1"/>
                    </a:solidFill>
                  </a:rPr>
                  <a:t>+</a:t>
                </a:r>
              </a:p>
            </p:txBody>
          </p:sp>
          <p:cxnSp>
            <p:nvCxnSpPr>
              <p:cNvPr id="25" name="Straight Arrow Connector 24"/>
              <p:cNvCxnSpPr/>
              <p:nvPr/>
            </p:nvCxnSpPr>
            <p:spPr>
              <a:xfrm>
                <a:off x="3962400" y="1752600"/>
                <a:ext cx="59055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524500" y="1447800"/>
                <a:ext cx="1143000" cy="609600"/>
              </a:xfrm>
              <a:prstGeom prst="rect">
                <a:avLst/>
              </a:prstGeom>
              <a:solidFill>
                <a:srgbClr val="00B050"/>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solidFill>
                      <a:schemeClr val="bg1"/>
                    </a:solidFill>
                  </a:rPr>
                  <a:t>PID Inner loop</a:t>
                </a:r>
              </a:p>
            </p:txBody>
          </p:sp>
          <p:cxnSp>
            <p:nvCxnSpPr>
              <p:cNvPr id="27" name="Straight Arrow Connector 26"/>
              <p:cNvCxnSpPr/>
              <p:nvPr/>
            </p:nvCxnSpPr>
            <p:spPr>
              <a:xfrm>
                <a:off x="4933950" y="1758950"/>
                <a:ext cx="59055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743450" y="1943099"/>
                <a:ext cx="0" cy="326621"/>
              </a:xfrm>
              <a:prstGeom prst="line">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4633900" y="2276816"/>
                    <a:ext cx="26045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𝜔</m:t>
                              </m:r>
                            </m:e>
                            <m:sub>
                              <m:r>
                                <a:rPr lang="en-US" sz="1400" i="1">
                                  <a:solidFill>
                                    <a:srgbClr val="7030A0"/>
                                  </a:solidFill>
                                  <a:latin typeface="Cambria Math" panose="02040503050406030204" pitchFamily="18" charset="0"/>
                                  <a:ea typeface="Cambria Math" panose="02040503050406030204" pitchFamily="18" charset="0"/>
                                </a:rPr>
                                <m:t>𝑥</m:t>
                              </m:r>
                            </m:sub>
                          </m:sSub>
                        </m:oMath>
                      </m:oMathPara>
                    </a14:m>
                    <a:endParaRPr lang="en-US" sz="1400" dirty="0">
                      <a:solidFill>
                        <a:srgbClr val="7030A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33900" y="2276816"/>
                    <a:ext cx="260456" cy="215444"/>
                  </a:xfrm>
                  <a:prstGeom prst="rect">
                    <a:avLst/>
                  </a:prstGeom>
                  <a:blipFill>
                    <a:blip r:embed="rId7"/>
                    <a:stretch>
                      <a:fillRect l="-952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633900" y="2519767"/>
                    <a:ext cx="266548" cy="2324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𝜔</m:t>
                              </m:r>
                            </m:e>
                            <m:sub>
                              <m:r>
                                <a:rPr lang="en-US" sz="1400" i="1">
                                  <a:solidFill>
                                    <a:srgbClr val="7030A0"/>
                                  </a:solidFill>
                                  <a:latin typeface="Cambria Math" panose="02040503050406030204" pitchFamily="18" charset="0"/>
                                  <a:ea typeface="Cambria Math" panose="02040503050406030204" pitchFamily="18" charset="0"/>
                                </a:rPr>
                                <m:t>𝑦</m:t>
                              </m:r>
                            </m:sub>
                          </m:sSub>
                        </m:oMath>
                      </m:oMathPara>
                    </a14:m>
                    <a:endParaRPr lang="en-US" sz="1400" dirty="0">
                      <a:solidFill>
                        <a:srgbClr val="7030A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633900" y="2519767"/>
                    <a:ext cx="266548" cy="232436"/>
                  </a:xfrm>
                  <a:prstGeom prst="rect">
                    <a:avLst/>
                  </a:prstGeom>
                  <a:blipFill>
                    <a:blip r:embed="rId8"/>
                    <a:stretch>
                      <a:fillRect l="-9302" r="-2326" b="-18421"/>
                    </a:stretch>
                  </a:blipFill>
                </p:spPr>
                <p:txBody>
                  <a:bodyPr/>
                  <a:lstStyle/>
                  <a:p>
                    <a:r>
                      <a:rPr lang="en-US">
                        <a:noFill/>
                      </a:rPr>
                      <a:t> </a:t>
                    </a:r>
                  </a:p>
                </p:txBody>
              </p:sp>
            </mc:Fallback>
          </mc:AlternateContent>
          <p:cxnSp>
            <p:nvCxnSpPr>
              <p:cNvPr id="31" name="Straight Arrow Connector 30"/>
              <p:cNvCxnSpPr/>
              <p:nvPr/>
            </p:nvCxnSpPr>
            <p:spPr>
              <a:xfrm>
                <a:off x="6667500" y="1752600"/>
                <a:ext cx="6858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18493" y="1901258"/>
                <a:ext cx="583814" cy="307777"/>
              </a:xfrm>
              <a:prstGeom prst="rect">
                <a:avLst/>
              </a:prstGeom>
              <a:noFill/>
            </p:spPr>
            <p:txBody>
              <a:bodyPr wrap="none" rtlCol="0">
                <a:spAutoFit/>
              </a:bodyPr>
              <a:lstStyle/>
              <a:p>
                <a:r>
                  <a:rPr lang="en-US" sz="1400" dirty="0">
                    <a:solidFill>
                      <a:srgbClr val="00B050"/>
                    </a:solidFill>
                  </a:rPr>
                  <a:t>Pitch</a:t>
                </a:r>
              </a:p>
            </p:txBody>
          </p:sp>
          <p:sp>
            <p:nvSpPr>
              <p:cNvPr id="33" name="TextBox 32"/>
              <p:cNvSpPr txBox="1"/>
              <p:nvPr/>
            </p:nvSpPr>
            <p:spPr>
              <a:xfrm>
                <a:off x="6729148" y="2203803"/>
                <a:ext cx="494046" cy="307777"/>
              </a:xfrm>
              <a:prstGeom prst="rect">
                <a:avLst/>
              </a:prstGeom>
              <a:noFill/>
            </p:spPr>
            <p:txBody>
              <a:bodyPr wrap="none" rtlCol="0">
                <a:spAutoFit/>
              </a:bodyPr>
              <a:lstStyle/>
              <a:p>
                <a:r>
                  <a:rPr lang="en-US" sz="1400" dirty="0">
                    <a:solidFill>
                      <a:srgbClr val="00B050"/>
                    </a:solidFill>
                  </a:rPr>
                  <a:t>Roll</a:t>
                </a:r>
              </a:p>
            </p:txBody>
          </p:sp>
          <mc:AlternateContent xmlns:mc="http://schemas.openxmlformats.org/markup-compatibility/2006" xmlns:a14="http://schemas.microsoft.com/office/drawing/2010/main">
            <mc:Choice Requires="a14">
              <p:sp>
                <p:nvSpPr>
                  <p:cNvPr id="34" name="TextBox 33"/>
                  <p:cNvSpPr txBox="1"/>
                  <p:nvPr/>
                </p:nvSpPr>
                <p:spPr>
                  <a:xfrm>
                    <a:off x="4144331" y="2502557"/>
                    <a:ext cx="449506" cy="2153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400" i="1">
                              <a:solidFill>
                                <a:srgbClr val="7030A0"/>
                              </a:solidFill>
                              <a:latin typeface="Cambria Math" panose="02040503050406030204" pitchFamily="18" charset="0"/>
                              <a:ea typeface="Cambria Math" panose="02040503050406030204" pitchFamily="18" charset="0"/>
                            </a:rPr>
                            <m:t>𝐺𝑦𝑟𝑜</m:t>
                          </m:r>
                        </m:oMath>
                      </m:oMathPara>
                    </a14:m>
                    <a:endParaRPr lang="en-US" sz="1400" dirty="0">
                      <a:solidFill>
                        <a:srgbClr val="7030A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144331" y="2502557"/>
                    <a:ext cx="449506" cy="215394"/>
                  </a:xfrm>
                  <a:prstGeom prst="rect">
                    <a:avLst/>
                  </a:prstGeom>
                  <a:blipFill>
                    <a:blip r:embed="rId9"/>
                    <a:stretch>
                      <a:fillRect l="-12162" r="-9459" b="-34286"/>
                    </a:stretch>
                  </a:blipFill>
                </p:spPr>
                <p:txBody>
                  <a:bodyPr/>
                  <a:lstStyle/>
                  <a:p>
                    <a:r>
                      <a:rPr lang="en-US">
                        <a:noFill/>
                      </a:rPr>
                      <a:t> </a:t>
                    </a:r>
                  </a:p>
                </p:txBody>
              </p:sp>
            </mc:Fallback>
          </mc:AlternateContent>
          <p:cxnSp>
            <p:nvCxnSpPr>
              <p:cNvPr id="35" name="Straight Arrow Connector 36"/>
              <p:cNvCxnSpPr>
                <a:endCxn id="24" idx="0"/>
              </p:cNvCxnSpPr>
              <p:nvPr/>
            </p:nvCxnSpPr>
            <p:spPr>
              <a:xfrm>
                <a:off x="1160535" y="1350884"/>
                <a:ext cx="3582915" cy="211216"/>
              </a:xfrm>
              <a:prstGeom prst="bentConnector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718364" y="1451639"/>
              <a:ext cx="364286" cy="461772"/>
            </a:xfrm>
            <a:prstGeom prst="rect">
              <a:avLst/>
            </a:prstGeom>
            <a:noFill/>
          </p:spPr>
          <p:txBody>
            <a:bodyPr wrap="none" rtlCol="0">
              <a:spAutoFit/>
            </a:bodyPr>
            <a:lstStyle/>
            <a:p>
              <a:r>
                <a:rPr lang="en-US" dirty="0">
                  <a:solidFill>
                    <a:srgbClr val="00B0F0"/>
                  </a:solidFill>
                </a:rPr>
                <a:t>+</a:t>
              </a:r>
            </a:p>
          </p:txBody>
        </p:sp>
        <p:sp>
          <p:nvSpPr>
            <p:cNvPr id="7" name="TextBox 6"/>
            <p:cNvSpPr txBox="1"/>
            <p:nvPr/>
          </p:nvSpPr>
          <p:spPr>
            <a:xfrm>
              <a:off x="4006693" y="1993330"/>
              <a:ext cx="287324" cy="461772"/>
            </a:xfrm>
            <a:prstGeom prst="rect">
              <a:avLst/>
            </a:prstGeom>
            <a:noFill/>
          </p:spPr>
          <p:txBody>
            <a:bodyPr wrap="none" rtlCol="0">
              <a:spAutoFit/>
            </a:bodyPr>
            <a:lstStyle/>
            <a:p>
              <a:r>
                <a:rPr lang="en-US" dirty="0">
                  <a:solidFill>
                    <a:srgbClr val="D4007A"/>
                  </a:solidFill>
                </a:rPr>
                <a:t>-</a:t>
              </a:r>
            </a:p>
          </p:txBody>
        </p:sp>
        <p:sp>
          <p:nvSpPr>
            <p:cNvPr id="8" name="TextBox 7"/>
            <p:cNvSpPr txBox="1"/>
            <p:nvPr/>
          </p:nvSpPr>
          <p:spPr>
            <a:xfrm>
              <a:off x="6486913" y="1456294"/>
              <a:ext cx="364286" cy="461772"/>
            </a:xfrm>
            <a:prstGeom prst="rect">
              <a:avLst/>
            </a:prstGeom>
            <a:noFill/>
          </p:spPr>
          <p:txBody>
            <a:bodyPr wrap="none" rtlCol="0">
              <a:spAutoFit/>
            </a:bodyPr>
            <a:lstStyle/>
            <a:p>
              <a:r>
                <a:rPr lang="en-US" dirty="0">
                  <a:solidFill>
                    <a:srgbClr val="00B050"/>
                  </a:solidFill>
                </a:rPr>
                <a:t>+</a:t>
              </a:r>
            </a:p>
          </p:txBody>
        </p:sp>
        <p:sp>
          <p:nvSpPr>
            <p:cNvPr id="9" name="TextBox 8"/>
            <p:cNvSpPr txBox="1"/>
            <p:nvPr/>
          </p:nvSpPr>
          <p:spPr>
            <a:xfrm>
              <a:off x="6750528" y="1989747"/>
              <a:ext cx="203163" cy="461772"/>
            </a:xfrm>
            <a:prstGeom prst="rect">
              <a:avLst/>
            </a:prstGeom>
            <a:noFill/>
          </p:spPr>
          <p:txBody>
            <a:bodyPr wrap="square" rtlCol="0">
              <a:spAutoFit/>
            </a:bodyPr>
            <a:lstStyle/>
            <a:p>
              <a:r>
                <a:rPr lang="en-US" dirty="0">
                  <a:solidFill>
                    <a:srgbClr val="7030A0"/>
                  </a:solidFill>
                </a:rPr>
                <a:t>-</a:t>
              </a:r>
            </a:p>
          </p:txBody>
        </p:sp>
        <mc:AlternateContent xmlns:mc="http://schemas.openxmlformats.org/markup-compatibility/2006" xmlns:a14="http://schemas.microsoft.com/office/drawing/2010/main">
          <mc:Choice Requires="a14">
            <p:sp>
              <p:nvSpPr>
                <p:cNvPr id="10" name="TextBox 9"/>
                <p:cNvSpPr txBox="1"/>
                <p:nvPr/>
              </p:nvSpPr>
              <p:spPr>
                <a:xfrm>
                  <a:off x="2685299" y="1723151"/>
                  <a:ext cx="596135"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F0"/>
                                </a:solidFill>
                                <a:latin typeface="Cambria Math" panose="02040503050406030204" pitchFamily="18" charset="0"/>
                                <a:ea typeface="Cambria Math" panose="02040503050406030204" pitchFamily="18" charset="0"/>
                              </a:rPr>
                            </m:ctrlPr>
                          </m:sSubPr>
                          <m:e>
                            <m:r>
                              <a:rPr lang="en-US" sz="1400" i="1">
                                <a:solidFill>
                                  <a:srgbClr val="00B0F0"/>
                                </a:solidFill>
                                <a:latin typeface="Cambria Math" panose="02040503050406030204" pitchFamily="18" charset="0"/>
                                <a:ea typeface="Cambria Math" panose="02040503050406030204" pitchFamily="18" charset="0"/>
                              </a:rPr>
                              <m:t>𝜃</m:t>
                            </m:r>
                          </m:e>
                          <m:sub>
                            <m:r>
                              <a:rPr lang="en-US" sz="1400" i="1">
                                <a:solidFill>
                                  <a:srgbClr val="00B0F0"/>
                                </a:solidFill>
                                <a:latin typeface="Cambria Math" panose="02040503050406030204" pitchFamily="18" charset="0"/>
                                <a:ea typeface="Cambria Math" panose="02040503050406030204" pitchFamily="18" charset="0"/>
                              </a:rPr>
                              <m:t>𝑧</m:t>
                            </m:r>
                          </m:sub>
                        </m:sSub>
                        <m:r>
                          <a:rPr lang="en-US" sz="1400" i="1">
                            <a:solidFill>
                              <a:srgbClr val="00B0F0"/>
                            </a:solidFill>
                            <a:latin typeface="Cambria Math" panose="02040503050406030204" pitchFamily="18" charset="0"/>
                            <a:ea typeface="Cambria Math" panose="02040503050406030204" pitchFamily="18" charset="0"/>
                          </a:rPr>
                          <m:t>(</m:t>
                        </m:r>
                        <m:r>
                          <a:rPr lang="en-US" sz="1400" i="1">
                            <a:solidFill>
                              <a:srgbClr val="00B0F0"/>
                            </a:solidFill>
                            <a:latin typeface="Cambria Math" panose="02040503050406030204" pitchFamily="18" charset="0"/>
                            <a:ea typeface="Cambria Math" panose="02040503050406030204" pitchFamily="18" charset="0"/>
                          </a:rPr>
                          <m:t>𝑅𝐶</m:t>
                        </m:r>
                        <m:r>
                          <a:rPr lang="en-US" sz="1400" i="1">
                            <a:solidFill>
                              <a:srgbClr val="00B0F0"/>
                            </a:solidFill>
                            <a:latin typeface="Cambria Math" panose="02040503050406030204" pitchFamily="18" charset="0"/>
                            <a:ea typeface="Cambria Math" panose="02040503050406030204" pitchFamily="18" charset="0"/>
                          </a:rPr>
                          <m:t>)</m:t>
                        </m:r>
                      </m:oMath>
                    </m:oMathPara>
                  </a14:m>
                  <a:endParaRPr lang="en-US" sz="1400" i="1" dirty="0">
                    <a:solidFill>
                      <a:srgbClr val="00B0F0"/>
                    </a:solidFill>
                    <a:latin typeface="Cambria Math" panose="02040503050406030204" pitchFamily="18" charset="0"/>
                    <a:ea typeface="Cambria Math" panose="020405030504060302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685299" y="1723151"/>
                  <a:ext cx="596135" cy="215494"/>
                </a:xfrm>
                <a:prstGeom prst="rect">
                  <a:avLst/>
                </a:prstGeom>
                <a:blipFill>
                  <a:blip r:embed="rId10"/>
                  <a:stretch>
                    <a:fillRect l="-7143" r="-816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852155" y="2828026"/>
                  <a:ext cx="824263"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2"/>
                                </a:solidFill>
                                <a:latin typeface="Cambria Math" panose="02040503050406030204" pitchFamily="18" charset="0"/>
                                <a:ea typeface="Cambria Math" panose="02040503050406030204" pitchFamily="18" charset="0"/>
                              </a:rPr>
                            </m:ctrlPr>
                          </m:sSubPr>
                          <m:e>
                            <m:r>
                              <a:rPr lang="en-US" sz="1400" i="1">
                                <a:solidFill>
                                  <a:schemeClr val="accent2"/>
                                </a:solidFill>
                                <a:latin typeface="Cambria Math" panose="02040503050406030204" pitchFamily="18" charset="0"/>
                                <a:ea typeface="Cambria Math" panose="02040503050406030204" pitchFamily="18" charset="0"/>
                              </a:rPr>
                              <m:t>𝜃</m:t>
                            </m:r>
                          </m:e>
                          <m:sub>
                            <m:r>
                              <a:rPr lang="en-US" sz="1400" i="1">
                                <a:solidFill>
                                  <a:schemeClr val="accent2"/>
                                </a:solidFill>
                                <a:latin typeface="Cambria Math" panose="02040503050406030204" pitchFamily="18" charset="0"/>
                                <a:ea typeface="Cambria Math" panose="02040503050406030204" pitchFamily="18" charset="0"/>
                              </a:rPr>
                              <m:t>𝑧</m:t>
                            </m:r>
                          </m:sub>
                        </m:sSub>
                        <m:r>
                          <a:rPr lang="en-US" sz="1400" i="1">
                            <a:solidFill>
                              <a:schemeClr val="accent2"/>
                            </a:solidFill>
                            <a:latin typeface="Cambria Math" panose="02040503050406030204" pitchFamily="18" charset="0"/>
                            <a:ea typeface="Cambria Math" panose="02040503050406030204" pitchFamily="18" charset="0"/>
                          </a:rPr>
                          <m:t>(</m:t>
                        </m:r>
                        <m:r>
                          <a:rPr lang="en-US" sz="1400" i="1">
                            <a:solidFill>
                              <a:schemeClr val="accent2"/>
                            </a:solidFill>
                            <a:latin typeface="Cambria Math" panose="02040503050406030204" pitchFamily="18" charset="0"/>
                            <a:ea typeface="Cambria Math" panose="02040503050406030204" pitchFamily="18" charset="0"/>
                          </a:rPr>
                          <m:t>𝐴𝐻𝑅𝑆</m:t>
                        </m:r>
                        <m:r>
                          <a:rPr lang="en-US" sz="1400" i="1">
                            <a:solidFill>
                              <a:schemeClr val="accent2"/>
                            </a:solidFill>
                            <a:latin typeface="Cambria Math" panose="02040503050406030204" pitchFamily="18" charset="0"/>
                            <a:ea typeface="Cambria Math" panose="02040503050406030204" pitchFamily="18" charset="0"/>
                          </a:rPr>
                          <m:t>)</m:t>
                        </m:r>
                      </m:oMath>
                    </m:oMathPara>
                  </a14:m>
                  <a:endParaRPr lang="en-US" sz="1400" i="1" dirty="0">
                    <a:solidFill>
                      <a:schemeClr val="accent2"/>
                    </a:solidFill>
                    <a:latin typeface="Cambria Math" panose="02040503050406030204" pitchFamily="18" charset="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852155" y="2828026"/>
                  <a:ext cx="824263" cy="215494"/>
                </a:xfrm>
                <a:prstGeom prst="rect">
                  <a:avLst/>
                </a:prstGeom>
                <a:blipFill>
                  <a:blip r:embed="rId11"/>
                  <a:stretch>
                    <a:fillRect l="-3676" r="-6618"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875188" y="2832752"/>
                  <a:ext cx="251858"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𝜔</m:t>
                            </m:r>
                          </m:e>
                          <m:sub>
                            <m:r>
                              <a:rPr lang="en-US" sz="1400" i="1">
                                <a:solidFill>
                                  <a:srgbClr val="7030A0"/>
                                </a:solidFill>
                                <a:latin typeface="Cambria Math" panose="02040503050406030204" pitchFamily="18" charset="0"/>
                                <a:ea typeface="Cambria Math" panose="02040503050406030204" pitchFamily="18" charset="0"/>
                              </a:rPr>
                              <m:t>𝑧</m:t>
                            </m:r>
                          </m:sub>
                        </m:sSub>
                      </m:oMath>
                    </m:oMathPara>
                  </a14:m>
                  <a:endParaRPr lang="en-US" sz="1400" dirty="0">
                    <a:solidFill>
                      <a:srgbClr val="7030A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875188" y="2832752"/>
                  <a:ext cx="251858" cy="215494"/>
                </a:xfrm>
                <a:prstGeom prst="rect">
                  <a:avLst/>
                </a:prstGeom>
                <a:blipFill>
                  <a:blip r:embed="rId12"/>
                  <a:stretch>
                    <a:fillRect l="-7143" b="-11111"/>
                  </a:stretch>
                </a:blipFill>
              </p:spPr>
              <p:txBody>
                <a:bodyPr/>
                <a:lstStyle/>
                <a:p>
                  <a:r>
                    <a:rPr lang="en-US">
                      <a:noFill/>
                    </a:rPr>
                    <a:t> </a:t>
                  </a:r>
                </a:p>
              </p:txBody>
            </p:sp>
          </mc:Fallback>
        </mc:AlternateContent>
        <p:sp>
          <p:nvSpPr>
            <p:cNvPr id="13" name="TextBox 12"/>
            <p:cNvSpPr txBox="1"/>
            <p:nvPr/>
          </p:nvSpPr>
          <p:spPr>
            <a:xfrm>
              <a:off x="8966592" y="2547049"/>
              <a:ext cx="520905" cy="307848"/>
            </a:xfrm>
            <a:prstGeom prst="rect">
              <a:avLst/>
            </a:prstGeom>
            <a:noFill/>
          </p:spPr>
          <p:txBody>
            <a:bodyPr wrap="none" rtlCol="0">
              <a:spAutoFit/>
            </a:bodyPr>
            <a:lstStyle/>
            <a:p>
              <a:r>
                <a:rPr lang="en-US" sz="1400" dirty="0">
                  <a:solidFill>
                    <a:srgbClr val="00B050"/>
                  </a:solidFill>
                </a:rPr>
                <a:t>Yaw</a:t>
              </a:r>
            </a:p>
          </p:txBody>
        </p:sp>
        <p:sp>
          <p:nvSpPr>
            <p:cNvPr id="14" name="TextBox 13"/>
            <p:cNvSpPr txBox="1"/>
            <p:nvPr/>
          </p:nvSpPr>
          <p:spPr>
            <a:xfrm>
              <a:off x="6941700" y="1221319"/>
              <a:ext cx="364286" cy="461772"/>
            </a:xfrm>
            <a:prstGeom prst="rect">
              <a:avLst/>
            </a:prstGeom>
            <a:noFill/>
          </p:spPr>
          <p:txBody>
            <a:bodyPr wrap="none" rtlCol="0">
              <a:spAutoFit/>
            </a:bodyPr>
            <a:lstStyle/>
            <a:p>
              <a:r>
                <a:rPr lang="en-US" dirty="0">
                  <a:solidFill>
                    <a:srgbClr val="00B0F0"/>
                  </a:solidFill>
                </a:rPr>
                <a:t>+</a:t>
              </a:r>
            </a:p>
          </p:txBody>
        </p:sp>
      </p:grpSp>
    </p:spTree>
    <p:extLst>
      <p:ext uri="{BB962C8B-B14F-4D97-AF65-F5344CB8AC3E}">
        <p14:creationId xmlns:p14="http://schemas.microsoft.com/office/powerpoint/2010/main" val="4417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ADE1-5A3C-4456-A0AC-ACA8739684FD}"/>
              </a:ext>
            </a:extLst>
          </p:cNvPr>
          <p:cNvSpPr>
            <a:spLocks noGrp="1"/>
          </p:cNvSpPr>
          <p:nvPr>
            <p:ph type="title"/>
          </p:nvPr>
        </p:nvSpPr>
        <p:spPr/>
        <p:txBody>
          <a:bodyPr/>
          <a:lstStyle/>
          <a:p>
            <a:r>
              <a:rPr lang="en-US" dirty="0"/>
              <a:t>Programming &amp; Debugger</a:t>
            </a:r>
          </a:p>
        </p:txBody>
      </p:sp>
      <p:pic>
        <p:nvPicPr>
          <p:cNvPr id="17410" name="Picture 2" descr="https://media.digikey.com/Photos/STMicro%20Photos/ST-LINK%5EV2.jpg">
            <a:extLst>
              <a:ext uri="{FF2B5EF4-FFF2-40B4-BE49-F238E27FC236}">
                <a16:creationId xmlns:a16="http://schemas.microsoft.com/office/drawing/2014/main" id="{D3A24DFE-134A-45FF-A793-922347B9A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54" y="1687131"/>
            <a:ext cx="3218645" cy="3218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05D4BB-4129-4501-B335-609C0A560383}"/>
              </a:ext>
            </a:extLst>
          </p:cNvPr>
          <p:cNvSpPr/>
          <p:nvPr/>
        </p:nvSpPr>
        <p:spPr>
          <a:xfrm>
            <a:off x="2495749" y="5291357"/>
            <a:ext cx="2014654" cy="384721"/>
          </a:xfrm>
          <a:prstGeom prst="rect">
            <a:avLst/>
          </a:prstGeom>
        </p:spPr>
        <p:txBody>
          <a:bodyPr wrap="none">
            <a:spAutoFit/>
          </a:bodyPr>
          <a:lstStyle/>
          <a:p>
            <a:r>
              <a:rPr lang="en-US" dirty="0">
                <a:solidFill>
                  <a:srgbClr val="666666"/>
                </a:solidFill>
                <a:latin typeface="Arial" panose="020B0604020202020204" pitchFamily="34" charset="0"/>
              </a:rPr>
              <a:t>ST-LINK/V2, $23</a:t>
            </a:r>
            <a:endParaRPr lang="en-US" dirty="0"/>
          </a:p>
        </p:txBody>
      </p:sp>
      <p:pic>
        <p:nvPicPr>
          <p:cNvPr id="17412" name="Picture 4" descr="https://www.mouser.com/images/stmicroelectronics/lrg/NUCLEO-L053R8.jpg">
            <a:extLst>
              <a:ext uri="{FF2B5EF4-FFF2-40B4-BE49-F238E27FC236}">
                <a16:creationId xmlns:a16="http://schemas.microsoft.com/office/drawing/2014/main" id="{F1AB30C1-48D1-46C9-94DC-38DABBB80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015" y="1502469"/>
            <a:ext cx="3743325" cy="3724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464E46-40ED-4B1C-A374-3027CADD382F}"/>
              </a:ext>
            </a:extLst>
          </p:cNvPr>
          <p:cNvSpPr/>
          <p:nvPr/>
        </p:nvSpPr>
        <p:spPr>
          <a:xfrm>
            <a:off x="7132083" y="5443000"/>
            <a:ext cx="3599190" cy="384721"/>
          </a:xfrm>
          <a:prstGeom prst="rect">
            <a:avLst/>
          </a:prstGeom>
        </p:spPr>
        <p:txBody>
          <a:bodyPr wrap="none">
            <a:spAutoFit/>
          </a:bodyPr>
          <a:lstStyle/>
          <a:p>
            <a:r>
              <a:rPr lang="en-US" dirty="0"/>
              <a:t>STMicroelectronics NUCLEO, $10</a:t>
            </a:r>
          </a:p>
        </p:txBody>
      </p:sp>
      <p:sp>
        <p:nvSpPr>
          <p:cNvPr id="6" name="TextBox 5">
            <a:extLst>
              <a:ext uri="{FF2B5EF4-FFF2-40B4-BE49-F238E27FC236}">
                <a16:creationId xmlns:a16="http://schemas.microsoft.com/office/drawing/2014/main" id="{E59C4DF8-A31D-42F8-B917-61C971F05EAD}"/>
              </a:ext>
            </a:extLst>
          </p:cNvPr>
          <p:cNvSpPr txBox="1"/>
          <p:nvPr/>
        </p:nvSpPr>
        <p:spPr>
          <a:xfrm>
            <a:off x="5890960" y="3509493"/>
            <a:ext cx="503401" cy="461665"/>
          </a:xfrm>
          <a:prstGeom prst="rect">
            <a:avLst/>
          </a:prstGeom>
          <a:noFill/>
        </p:spPr>
        <p:txBody>
          <a:bodyPr wrap="square" rtlCol="0">
            <a:spAutoFit/>
          </a:bodyPr>
          <a:lstStyle/>
          <a:p>
            <a:r>
              <a:rPr lang="en-US" sz="2400" dirty="0">
                <a:solidFill>
                  <a:srgbClr val="C00000"/>
                </a:solidFill>
              </a:rPr>
              <a:t>or</a:t>
            </a:r>
          </a:p>
        </p:txBody>
      </p:sp>
    </p:spTree>
    <p:extLst>
      <p:ext uri="{BB962C8B-B14F-4D97-AF65-F5344CB8AC3E}">
        <p14:creationId xmlns:p14="http://schemas.microsoft.com/office/powerpoint/2010/main" val="2458014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PID</a:t>
            </a:r>
          </a:p>
        </p:txBody>
      </p:sp>
      <p:sp>
        <p:nvSpPr>
          <p:cNvPr id="4" name="TextBox 3"/>
          <p:cNvSpPr txBox="1"/>
          <p:nvPr/>
        </p:nvSpPr>
        <p:spPr>
          <a:xfrm>
            <a:off x="9786166" y="2661064"/>
            <a:ext cx="433232" cy="307848"/>
          </a:xfrm>
          <a:prstGeom prst="rect">
            <a:avLst/>
          </a:prstGeom>
          <a:noFill/>
        </p:spPr>
        <p:txBody>
          <a:bodyPr wrap="none" rtlCol="0">
            <a:spAutoFit/>
          </a:bodyPr>
          <a:lstStyle/>
          <a:p>
            <a:r>
              <a:rPr lang="en-US" sz="1400" dirty="0">
                <a:solidFill>
                  <a:schemeClr val="accent1"/>
                </a:solidFill>
              </a:rPr>
              <a:t>M1</a:t>
            </a:r>
          </a:p>
        </p:txBody>
      </p:sp>
      <p:sp>
        <p:nvSpPr>
          <p:cNvPr id="5" name="TextBox 4"/>
          <p:cNvSpPr txBox="1"/>
          <p:nvPr/>
        </p:nvSpPr>
        <p:spPr>
          <a:xfrm>
            <a:off x="9774129" y="2918540"/>
            <a:ext cx="433232" cy="307848"/>
          </a:xfrm>
          <a:prstGeom prst="rect">
            <a:avLst/>
          </a:prstGeom>
          <a:noFill/>
        </p:spPr>
        <p:txBody>
          <a:bodyPr wrap="none" rtlCol="0">
            <a:spAutoFit/>
          </a:bodyPr>
          <a:lstStyle/>
          <a:p>
            <a:r>
              <a:rPr lang="en-US" sz="1400" dirty="0">
                <a:solidFill>
                  <a:schemeClr val="accent1"/>
                </a:solidFill>
              </a:rPr>
              <a:t>M2</a:t>
            </a:r>
          </a:p>
        </p:txBody>
      </p:sp>
      <p:sp>
        <p:nvSpPr>
          <p:cNvPr id="6" name="TextBox 5"/>
          <p:cNvSpPr txBox="1"/>
          <p:nvPr/>
        </p:nvSpPr>
        <p:spPr>
          <a:xfrm>
            <a:off x="9774129" y="3147193"/>
            <a:ext cx="433232" cy="307848"/>
          </a:xfrm>
          <a:prstGeom prst="rect">
            <a:avLst/>
          </a:prstGeom>
          <a:noFill/>
        </p:spPr>
        <p:txBody>
          <a:bodyPr wrap="none" rtlCol="0">
            <a:spAutoFit/>
          </a:bodyPr>
          <a:lstStyle/>
          <a:p>
            <a:r>
              <a:rPr lang="en-US" sz="1400" dirty="0">
                <a:solidFill>
                  <a:schemeClr val="accent1"/>
                </a:solidFill>
              </a:rPr>
              <a:t>M3</a:t>
            </a:r>
          </a:p>
        </p:txBody>
      </p:sp>
      <p:sp>
        <p:nvSpPr>
          <p:cNvPr id="7" name="TextBox 6"/>
          <p:cNvSpPr txBox="1"/>
          <p:nvPr/>
        </p:nvSpPr>
        <p:spPr>
          <a:xfrm>
            <a:off x="9774129" y="3367867"/>
            <a:ext cx="433232" cy="307848"/>
          </a:xfrm>
          <a:prstGeom prst="rect">
            <a:avLst/>
          </a:prstGeom>
          <a:noFill/>
        </p:spPr>
        <p:txBody>
          <a:bodyPr wrap="none" rtlCol="0">
            <a:spAutoFit/>
          </a:bodyPr>
          <a:lstStyle/>
          <a:p>
            <a:r>
              <a:rPr lang="en-US" sz="1400" dirty="0">
                <a:solidFill>
                  <a:schemeClr val="accent1"/>
                </a:solidFill>
              </a:rPr>
              <a:t>M4</a:t>
            </a:r>
          </a:p>
        </p:txBody>
      </p:sp>
      <p:sp>
        <p:nvSpPr>
          <p:cNvPr id="8" name="Oval 7"/>
          <p:cNvSpPr/>
          <p:nvPr/>
        </p:nvSpPr>
        <p:spPr>
          <a:xfrm>
            <a:off x="3368839" y="1884511"/>
            <a:ext cx="381088" cy="381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cxnSp>
        <p:nvCxnSpPr>
          <p:cNvPr id="9" name="Straight Arrow Connector 8"/>
          <p:cNvCxnSpPr/>
          <p:nvPr/>
        </p:nvCxnSpPr>
        <p:spPr>
          <a:xfrm>
            <a:off x="2663825" y="2075055"/>
            <a:ext cx="6859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8" idx="4"/>
          </p:cNvCxnSpPr>
          <p:nvPr/>
        </p:nvCxnSpPr>
        <p:spPr>
          <a:xfrm flipV="1">
            <a:off x="3559383" y="2265600"/>
            <a:ext cx="0" cy="326697"/>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1952468" y="1967308"/>
                <a:ext cx="604793"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ea typeface="Cambria Math" panose="02040503050406030204" pitchFamily="18" charset="0"/>
                            </a:rPr>
                          </m:ctrlPr>
                        </m:sSubPr>
                        <m:e>
                          <m:r>
                            <a:rPr lang="en-US" sz="1400" i="1">
                              <a:solidFill>
                                <a:srgbClr val="0070C0"/>
                              </a:solidFill>
                              <a:latin typeface="Cambria Math" panose="02040503050406030204" pitchFamily="18" charset="0"/>
                              <a:ea typeface="Cambria Math" panose="02040503050406030204" pitchFamily="18" charset="0"/>
                            </a:rPr>
                            <m:t>𝜃</m:t>
                          </m:r>
                        </m:e>
                        <m:sub>
                          <m:r>
                            <a:rPr lang="en-US" sz="1400" i="1">
                              <a:solidFill>
                                <a:srgbClr val="0070C0"/>
                              </a:solidFill>
                              <a:latin typeface="Cambria Math" panose="02040503050406030204" pitchFamily="18" charset="0"/>
                              <a:ea typeface="Cambria Math" panose="02040503050406030204" pitchFamily="18" charset="0"/>
                            </a:rPr>
                            <m:t>𝑥</m:t>
                          </m:r>
                        </m:sub>
                      </m:sSub>
                      <m:r>
                        <a:rPr lang="en-US" sz="1400" i="1">
                          <a:solidFill>
                            <a:srgbClr val="0070C0"/>
                          </a:solidFill>
                          <a:latin typeface="Cambria Math" panose="02040503050406030204" pitchFamily="18" charset="0"/>
                          <a:ea typeface="Cambria Math" panose="02040503050406030204" pitchFamily="18" charset="0"/>
                        </a:rPr>
                        <m:t>(</m:t>
                      </m:r>
                      <m:r>
                        <a:rPr lang="en-US" sz="1400" i="1">
                          <a:solidFill>
                            <a:srgbClr val="0070C0"/>
                          </a:solidFill>
                          <a:latin typeface="Cambria Math" panose="02040503050406030204" pitchFamily="18" charset="0"/>
                          <a:ea typeface="Cambria Math" panose="02040503050406030204" pitchFamily="18" charset="0"/>
                        </a:rPr>
                        <m:t>𝑅𝐶</m:t>
                      </m:r>
                      <m:r>
                        <a:rPr lang="en-US" sz="1400">
                          <a:solidFill>
                            <a:srgbClr val="0070C0"/>
                          </a:solidFill>
                          <a:latin typeface="Cambria Math" panose="02040503050406030204" pitchFamily="18" charset="0"/>
                          <a:ea typeface="Cambria Math" panose="02040503050406030204" pitchFamily="18" charset="0"/>
                        </a:rPr>
                        <m:t>)</m:t>
                      </m:r>
                    </m:oMath>
                  </m:oMathPara>
                </a14:m>
                <a:endParaRPr lang="en-US" sz="1400" dirty="0">
                  <a:solidFill>
                    <a:srgbClr val="0070C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952468" y="1967308"/>
                <a:ext cx="604793" cy="215494"/>
              </a:xfrm>
              <a:prstGeom prst="rect">
                <a:avLst/>
              </a:prstGeom>
              <a:blipFill>
                <a:blip r:embed="rId2"/>
                <a:stretch>
                  <a:fillRect l="-6061" r="-10101"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142922" y="2599393"/>
                <a:ext cx="832921"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ea typeface="Cambria Math" panose="02040503050406030204" pitchFamily="18" charset="0"/>
                            </a:rPr>
                          </m:ctrlPr>
                        </m:sSubPr>
                        <m:e>
                          <m:r>
                            <a:rPr lang="en-US" sz="1400" i="1">
                              <a:solidFill>
                                <a:srgbClr val="0070C0"/>
                              </a:solidFill>
                              <a:latin typeface="Cambria Math" panose="02040503050406030204" pitchFamily="18" charset="0"/>
                              <a:ea typeface="Cambria Math" panose="02040503050406030204" pitchFamily="18" charset="0"/>
                            </a:rPr>
                            <m:t>𝜃</m:t>
                          </m:r>
                        </m:e>
                        <m:sub>
                          <m:r>
                            <a:rPr lang="en-US" sz="1400" i="1">
                              <a:solidFill>
                                <a:srgbClr val="0070C0"/>
                              </a:solidFill>
                              <a:latin typeface="Cambria Math" panose="02040503050406030204" pitchFamily="18" charset="0"/>
                              <a:ea typeface="Cambria Math" panose="02040503050406030204" pitchFamily="18" charset="0"/>
                            </a:rPr>
                            <m:t>𝑥</m:t>
                          </m:r>
                        </m:sub>
                      </m:sSub>
                      <m:r>
                        <a:rPr lang="en-US" sz="1400" i="1">
                          <a:solidFill>
                            <a:srgbClr val="0070C0"/>
                          </a:solidFill>
                          <a:latin typeface="Cambria Math" panose="02040503050406030204" pitchFamily="18" charset="0"/>
                          <a:ea typeface="Cambria Math" panose="02040503050406030204" pitchFamily="18" charset="0"/>
                        </a:rPr>
                        <m:t>(</m:t>
                      </m:r>
                      <m:r>
                        <a:rPr lang="en-US" sz="1400" i="1">
                          <a:solidFill>
                            <a:srgbClr val="0070C0"/>
                          </a:solidFill>
                          <a:latin typeface="Cambria Math" panose="02040503050406030204" pitchFamily="18" charset="0"/>
                          <a:ea typeface="Cambria Math" panose="02040503050406030204" pitchFamily="18" charset="0"/>
                        </a:rPr>
                        <m:t>𝐴𝐻𝑅𝑆</m:t>
                      </m:r>
                      <m:r>
                        <a:rPr lang="en-US" sz="1400">
                          <a:solidFill>
                            <a:srgbClr val="0070C0"/>
                          </a:solidFill>
                          <a:latin typeface="Cambria Math" panose="02040503050406030204" pitchFamily="18" charset="0"/>
                          <a:ea typeface="Cambria Math" panose="02040503050406030204" pitchFamily="18" charset="0"/>
                        </a:rPr>
                        <m:t>)</m:t>
                      </m:r>
                    </m:oMath>
                  </m:oMathPara>
                </a14:m>
                <a:endParaRPr lang="en-US" sz="1400" dirty="0">
                  <a:solidFill>
                    <a:srgbClr val="0070C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142922" y="2599393"/>
                <a:ext cx="832921" cy="215494"/>
              </a:xfrm>
              <a:prstGeom prst="rect">
                <a:avLst/>
              </a:prstGeom>
              <a:blipFill>
                <a:blip r:embed="rId3"/>
                <a:stretch>
                  <a:fillRect l="-4412" r="-6618" b="-33333"/>
                </a:stretch>
              </a:blipFill>
            </p:spPr>
            <p:txBody>
              <a:bodyPr/>
              <a:lstStyle/>
              <a:p>
                <a:r>
                  <a:rPr lang="en-US">
                    <a:noFill/>
                  </a:rPr>
                  <a:t> </a:t>
                </a:r>
              </a:p>
            </p:txBody>
          </p:sp>
        </mc:Fallback>
      </mc:AlternateContent>
      <p:sp>
        <p:nvSpPr>
          <p:cNvPr id="13" name="Rectangle 12"/>
          <p:cNvSpPr/>
          <p:nvPr/>
        </p:nvSpPr>
        <p:spPr>
          <a:xfrm>
            <a:off x="4340613" y="1770185"/>
            <a:ext cx="1143265" cy="6097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PID</a:t>
            </a:r>
          </a:p>
        </p:txBody>
      </p:sp>
      <p:cxnSp>
        <p:nvCxnSpPr>
          <p:cNvPr id="14" name="Straight Arrow Connector 13"/>
          <p:cNvCxnSpPr>
            <a:stCxn id="8" idx="6"/>
            <a:endCxn id="13" idx="1"/>
          </p:cNvCxnSpPr>
          <p:nvPr/>
        </p:nvCxnSpPr>
        <p:spPr>
          <a:xfrm>
            <a:off x="3749926" y="2075055"/>
            <a:ext cx="59068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3"/>
          </p:cNvCxnSpPr>
          <p:nvPr/>
        </p:nvCxnSpPr>
        <p:spPr>
          <a:xfrm>
            <a:off x="5483878" y="2075055"/>
            <a:ext cx="6859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34883" y="1814551"/>
            <a:ext cx="583949" cy="307848"/>
          </a:xfrm>
          <a:prstGeom prst="rect">
            <a:avLst/>
          </a:prstGeom>
          <a:noFill/>
        </p:spPr>
        <p:txBody>
          <a:bodyPr wrap="none" rtlCol="0">
            <a:spAutoFit/>
          </a:bodyPr>
          <a:lstStyle/>
          <a:p>
            <a:r>
              <a:rPr lang="en-US" sz="1400" dirty="0">
                <a:solidFill>
                  <a:schemeClr val="accent1"/>
                </a:solidFill>
              </a:rPr>
              <a:t>Pitch</a:t>
            </a:r>
          </a:p>
        </p:txBody>
      </p:sp>
      <p:sp>
        <p:nvSpPr>
          <p:cNvPr id="17" name="Oval 16"/>
          <p:cNvSpPr/>
          <p:nvPr/>
        </p:nvSpPr>
        <p:spPr>
          <a:xfrm>
            <a:off x="3368839" y="3072464"/>
            <a:ext cx="381088" cy="381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cxnSp>
        <p:nvCxnSpPr>
          <p:cNvPr id="18" name="Straight Arrow Connector 17"/>
          <p:cNvCxnSpPr/>
          <p:nvPr/>
        </p:nvCxnSpPr>
        <p:spPr>
          <a:xfrm>
            <a:off x="2663825" y="3263008"/>
            <a:ext cx="6859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1952468" y="3155261"/>
                <a:ext cx="610885" cy="232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ea typeface="Cambria Math" panose="02040503050406030204" pitchFamily="18" charset="0"/>
                            </a:rPr>
                          </m:ctrlPr>
                        </m:sSubPr>
                        <m:e>
                          <m:r>
                            <a:rPr lang="en-US" sz="1400" i="1">
                              <a:solidFill>
                                <a:srgbClr val="0070C0"/>
                              </a:solidFill>
                              <a:latin typeface="Cambria Math" panose="02040503050406030204" pitchFamily="18" charset="0"/>
                              <a:ea typeface="Cambria Math" panose="02040503050406030204" pitchFamily="18" charset="0"/>
                            </a:rPr>
                            <m:t>𝜃</m:t>
                          </m:r>
                        </m:e>
                        <m:sub>
                          <m:r>
                            <a:rPr lang="en-US" sz="1400" i="1">
                              <a:solidFill>
                                <a:srgbClr val="0070C0"/>
                              </a:solidFill>
                              <a:latin typeface="Cambria Math" panose="02040503050406030204" pitchFamily="18" charset="0"/>
                              <a:ea typeface="Cambria Math" panose="02040503050406030204" pitchFamily="18" charset="0"/>
                            </a:rPr>
                            <m:t>𝑦</m:t>
                          </m:r>
                        </m:sub>
                      </m:sSub>
                      <m:r>
                        <a:rPr lang="en-US" sz="1400" i="1">
                          <a:solidFill>
                            <a:srgbClr val="0070C0"/>
                          </a:solidFill>
                          <a:latin typeface="Cambria Math" panose="02040503050406030204" pitchFamily="18" charset="0"/>
                          <a:ea typeface="Cambria Math" panose="02040503050406030204" pitchFamily="18" charset="0"/>
                        </a:rPr>
                        <m:t>(</m:t>
                      </m:r>
                      <m:r>
                        <a:rPr lang="en-US" sz="1400" i="1">
                          <a:solidFill>
                            <a:srgbClr val="0070C0"/>
                          </a:solidFill>
                          <a:latin typeface="Cambria Math" panose="02040503050406030204" pitchFamily="18" charset="0"/>
                          <a:ea typeface="Cambria Math" panose="02040503050406030204" pitchFamily="18" charset="0"/>
                        </a:rPr>
                        <m:t>𝑅𝐶</m:t>
                      </m:r>
                      <m:r>
                        <a:rPr lang="en-US" sz="1400">
                          <a:solidFill>
                            <a:srgbClr val="0070C0"/>
                          </a:solidFill>
                          <a:latin typeface="Cambria Math" panose="02040503050406030204" pitchFamily="18" charset="0"/>
                          <a:ea typeface="Cambria Math" panose="02040503050406030204" pitchFamily="18" charset="0"/>
                        </a:rPr>
                        <m:t>)</m:t>
                      </m:r>
                    </m:oMath>
                  </m:oMathPara>
                </a14:m>
                <a:endParaRPr lang="en-US" sz="1400" dirty="0">
                  <a:solidFill>
                    <a:srgbClr val="0070C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952468" y="3155261"/>
                <a:ext cx="610885" cy="232490"/>
              </a:xfrm>
              <a:prstGeom prst="rect">
                <a:avLst/>
              </a:prstGeom>
              <a:blipFill>
                <a:blip r:embed="rId4"/>
                <a:stretch>
                  <a:fillRect l="-6000" r="-10000"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36830" y="3765142"/>
                <a:ext cx="839013" cy="232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ea typeface="Cambria Math" panose="02040503050406030204" pitchFamily="18" charset="0"/>
                            </a:rPr>
                          </m:ctrlPr>
                        </m:sSubPr>
                        <m:e>
                          <m:r>
                            <a:rPr lang="en-US" sz="1400" i="1">
                              <a:solidFill>
                                <a:srgbClr val="0070C0"/>
                              </a:solidFill>
                              <a:latin typeface="Cambria Math" panose="02040503050406030204" pitchFamily="18" charset="0"/>
                              <a:ea typeface="Cambria Math" panose="02040503050406030204" pitchFamily="18" charset="0"/>
                            </a:rPr>
                            <m:t>𝜃</m:t>
                          </m:r>
                        </m:e>
                        <m:sub>
                          <m:r>
                            <a:rPr lang="en-US" sz="1400" i="1">
                              <a:solidFill>
                                <a:srgbClr val="0070C0"/>
                              </a:solidFill>
                              <a:latin typeface="Cambria Math" panose="02040503050406030204" pitchFamily="18" charset="0"/>
                              <a:ea typeface="Cambria Math" panose="02040503050406030204" pitchFamily="18" charset="0"/>
                            </a:rPr>
                            <m:t>𝑦</m:t>
                          </m:r>
                        </m:sub>
                      </m:sSub>
                      <m:r>
                        <a:rPr lang="en-US" sz="1400" i="1">
                          <a:solidFill>
                            <a:srgbClr val="0070C0"/>
                          </a:solidFill>
                          <a:latin typeface="Cambria Math" panose="02040503050406030204" pitchFamily="18" charset="0"/>
                          <a:ea typeface="Cambria Math" panose="02040503050406030204" pitchFamily="18" charset="0"/>
                        </a:rPr>
                        <m:t>(</m:t>
                      </m:r>
                      <m:r>
                        <a:rPr lang="en-US" sz="1400" i="1">
                          <a:solidFill>
                            <a:srgbClr val="0070C0"/>
                          </a:solidFill>
                          <a:latin typeface="Cambria Math" panose="02040503050406030204" pitchFamily="18" charset="0"/>
                          <a:ea typeface="Cambria Math" panose="02040503050406030204" pitchFamily="18" charset="0"/>
                        </a:rPr>
                        <m:t>𝐴𝐻𝑅𝑆</m:t>
                      </m:r>
                      <m:r>
                        <a:rPr lang="en-US" sz="1400">
                          <a:solidFill>
                            <a:srgbClr val="0070C0"/>
                          </a:solidFill>
                          <a:latin typeface="Cambria Math" panose="02040503050406030204" pitchFamily="18" charset="0"/>
                          <a:ea typeface="Cambria Math" panose="02040503050406030204" pitchFamily="18" charset="0"/>
                        </a:rPr>
                        <m:t>)</m:t>
                      </m:r>
                    </m:oMath>
                  </m:oMathPara>
                </a14:m>
                <a:endParaRPr lang="en-US" sz="1400" dirty="0">
                  <a:solidFill>
                    <a:srgbClr val="0070C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36830" y="3765142"/>
                <a:ext cx="839013" cy="232490"/>
              </a:xfrm>
              <a:prstGeom prst="rect">
                <a:avLst/>
              </a:prstGeom>
              <a:blipFill>
                <a:blip r:embed="rId5"/>
                <a:stretch>
                  <a:fillRect l="-4380" r="-6569" b="-23684"/>
                </a:stretch>
              </a:blipFill>
            </p:spPr>
            <p:txBody>
              <a:bodyPr/>
              <a:lstStyle/>
              <a:p>
                <a:r>
                  <a:rPr lang="en-US">
                    <a:noFill/>
                  </a:rPr>
                  <a:t> </a:t>
                </a:r>
              </a:p>
            </p:txBody>
          </p:sp>
        </mc:Fallback>
      </mc:AlternateContent>
      <p:sp>
        <p:nvSpPr>
          <p:cNvPr id="21" name="Rectangle 20"/>
          <p:cNvSpPr/>
          <p:nvPr/>
        </p:nvSpPr>
        <p:spPr>
          <a:xfrm>
            <a:off x="4340613" y="2958138"/>
            <a:ext cx="1143265" cy="6097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PID</a:t>
            </a:r>
          </a:p>
        </p:txBody>
      </p:sp>
      <p:cxnSp>
        <p:nvCxnSpPr>
          <p:cNvPr id="22" name="Straight Arrow Connector 21"/>
          <p:cNvCxnSpPr>
            <a:stCxn id="17" idx="6"/>
            <a:endCxn id="21" idx="1"/>
          </p:cNvCxnSpPr>
          <p:nvPr/>
        </p:nvCxnSpPr>
        <p:spPr>
          <a:xfrm>
            <a:off x="3749926" y="3263008"/>
            <a:ext cx="59068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3"/>
          </p:cNvCxnSpPr>
          <p:nvPr/>
        </p:nvCxnSpPr>
        <p:spPr>
          <a:xfrm>
            <a:off x="5483878" y="3263008"/>
            <a:ext cx="6859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34883" y="3002504"/>
            <a:ext cx="494160" cy="307848"/>
          </a:xfrm>
          <a:prstGeom prst="rect">
            <a:avLst/>
          </a:prstGeom>
          <a:noFill/>
        </p:spPr>
        <p:txBody>
          <a:bodyPr wrap="none" rtlCol="0">
            <a:spAutoFit/>
          </a:bodyPr>
          <a:lstStyle/>
          <a:p>
            <a:r>
              <a:rPr lang="en-US" sz="1400" dirty="0">
                <a:solidFill>
                  <a:schemeClr val="accent1"/>
                </a:solidFill>
              </a:rPr>
              <a:t>Roll</a:t>
            </a:r>
          </a:p>
        </p:txBody>
      </p:sp>
      <p:sp>
        <p:nvSpPr>
          <p:cNvPr id="25" name="Oval 24"/>
          <p:cNvSpPr/>
          <p:nvPr/>
        </p:nvSpPr>
        <p:spPr>
          <a:xfrm>
            <a:off x="3368839" y="4351168"/>
            <a:ext cx="381088" cy="38108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t>
            </a:r>
          </a:p>
        </p:txBody>
      </p:sp>
      <p:cxnSp>
        <p:nvCxnSpPr>
          <p:cNvPr id="26" name="Straight Arrow Connector 25"/>
          <p:cNvCxnSpPr/>
          <p:nvPr/>
        </p:nvCxnSpPr>
        <p:spPr>
          <a:xfrm>
            <a:off x="2663825" y="4541712"/>
            <a:ext cx="685959" cy="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a:endCxn id="25" idx="4"/>
          </p:cNvCxnSpPr>
          <p:nvPr/>
        </p:nvCxnSpPr>
        <p:spPr>
          <a:xfrm flipV="1">
            <a:off x="3556336" y="4732257"/>
            <a:ext cx="3047" cy="326697"/>
          </a:xfrm>
          <a:prstGeom prst="line">
            <a:avLst/>
          </a:prstGeom>
          <a:ln w="254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952468" y="4433965"/>
                <a:ext cx="628522"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2"/>
                              </a:solidFill>
                              <a:latin typeface="Cambria Math" panose="02040503050406030204" pitchFamily="18" charset="0"/>
                              <a:ea typeface="Cambria Math" panose="02040503050406030204" pitchFamily="18" charset="0"/>
                            </a:rPr>
                          </m:ctrlPr>
                        </m:sSubPr>
                        <m:e>
                          <m:r>
                            <a:rPr lang="en-US" sz="1400" i="1">
                              <a:solidFill>
                                <a:schemeClr val="accent2"/>
                              </a:solidFill>
                              <a:latin typeface="Cambria Math" panose="02040503050406030204" pitchFamily="18" charset="0"/>
                              <a:ea typeface="Cambria Math" panose="02040503050406030204" pitchFamily="18" charset="0"/>
                            </a:rPr>
                            <m:t>𝜔</m:t>
                          </m:r>
                        </m:e>
                        <m:sub>
                          <m:r>
                            <a:rPr lang="en-US" sz="1400" i="1">
                              <a:solidFill>
                                <a:schemeClr val="accent2"/>
                              </a:solidFill>
                              <a:latin typeface="Cambria Math" panose="02040503050406030204" pitchFamily="18" charset="0"/>
                              <a:ea typeface="Cambria Math" panose="02040503050406030204" pitchFamily="18" charset="0"/>
                            </a:rPr>
                            <m:t>𝑧</m:t>
                          </m:r>
                        </m:sub>
                      </m:sSub>
                      <m:r>
                        <a:rPr lang="en-US" sz="1400" i="1">
                          <a:solidFill>
                            <a:schemeClr val="accent2"/>
                          </a:solidFill>
                          <a:latin typeface="Cambria Math" panose="02040503050406030204" pitchFamily="18" charset="0"/>
                          <a:ea typeface="Cambria Math" panose="02040503050406030204" pitchFamily="18" charset="0"/>
                        </a:rPr>
                        <m:t>(</m:t>
                      </m:r>
                      <m:r>
                        <a:rPr lang="en-US" sz="1400" i="1">
                          <a:solidFill>
                            <a:schemeClr val="accent2"/>
                          </a:solidFill>
                          <a:latin typeface="Cambria Math" panose="02040503050406030204" pitchFamily="18" charset="0"/>
                          <a:ea typeface="Cambria Math" panose="02040503050406030204" pitchFamily="18" charset="0"/>
                        </a:rPr>
                        <m:t>𝑅𝐶</m:t>
                      </m:r>
                      <m:r>
                        <a:rPr lang="en-US" sz="1400">
                          <a:solidFill>
                            <a:schemeClr val="accent2"/>
                          </a:solidFill>
                          <a:latin typeface="Cambria Math" panose="02040503050406030204" pitchFamily="18" charset="0"/>
                          <a:ea typeface="Cambria Math" panose="02040503050406030204" pitchFamily="18" charset="0"/>
                        </a:rPr>
                        <m:t>)</m:t>
                      </m:r>
                    </m:oMath>
                  </m:oMathPara>
                </a14:m>
                <a:endParaRPr lang="en-US" sz="1400" dirty="0">
                  <a:solidFill>
                    <a:schemeClr val="accent2"/>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952468" y="4433965"/>
                <a:ext cx="628522" cy="215494"/>
              </a:xfrm>
              <a:prstGeom prst="rect">
                <a:avLst/>
              </a:prstGeom>
              <a:blipFill>
                <a:blip r:embed="rId6"/>
                <a:stretch>
                  <a:fillRect l="-2913" r="-8738"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128010" y="5049646"/>
                <a:ext cx="856651"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2"/>
                              </a:solidFill>
                              <a:latin typeface="Cambria Math" panose="02040503050406030204" pitchFamily="18" charset="0"/>
                              <a:ea typeface="Cambria Math" panose="02040503050406030204" pitchFamily="18" charset="0"/>
                            </a:rPr>
                          </m:ctrlPr>
                        </m:sSubPr>
                        <m:e>
                          <m:r>
                            <a:rPr lang="en-US" sz="1400" i="1">
                              <a:solidFill>
                                <a:schemeClr val="accent2"/>
                              </a:solidFill>
                              <a:latin typeface="Cambria Math" panose="02040503050406030204" pitchFamily="18" charset="0"/>
                              <a:ea typeface="Cambria Math" panose="02040503050406030204" pitchFamily="18" charset="0"/>
                            </a:rPr>
                            <m:t>𝜔</m:t>
                          </m:r>
                        </m:e>
                        <m:sub>
                          <m:r>
                            <a:rPr lang="en-US" sz="1400" i="1">
                              <a:solidFill>
                                <a:schemeClr val="accent2"/>
                              </a:solidFill>
                              <a:latin typeface="Cambria Math" panose="02040503050406030204" pitchFamily="18" charset="0"/>
                              <a:ea typeface="Cambria Math" panose="02040503050406030204" pitchFamily="18" charset="0"/>
                            </a:rPr>
                            <m:t>𝑧</m:t>
                          </m:r>
                        </m:sub>
                      </m:sSub>
                      <m:r>
                        <a:rPr lang="en-US" sz="1400" i="1">
                          <a:solidFill>
                            <a:schemeClr val="accent2"/>
                          </a:solidFill>
                          <a:latin typeface="Cambria Math" panose="02040503050406030204" pitchFamily="18" charset="0"/>
                          <a:ea typeface="Cambria Math" panose="02040503050406030204" pitchFamily="18" charset="0"/>
                        </a:rPr>
                        <m:t>(</m:t>
                      </m:r>
                      <m:r>
                        <a:rPr lang="en-US" sz="1400" i="1">
                          <a:solidFill>
                            <a:schemeClr val="accent2"/>
                          </a:solidFill>
                          <a:latin typeface="Cambria Math" panose="02040503050406030204" pitchFamily="18" charset="0"/>
                          <a:ea typeface="Cambria Math" panose="02040503050406030204" pitchFamily="18" charset="0"/>
                        </a:rPr>
                        <m:t>𝐴𝐻𝑅𝑆</m:t>
                      </m:r>
                      <m:r>
                        <a:rPr lang="en-US" sz="1400">
                          <a:solidFill>
                            <a:schemeClr val="accent2"/>
                          </a:solidFill>
                          <a:latin typeface="Cambria Math" panose="02040503050406030204" pitchFamily="18" charset="0"/>
                          <a:ea typeface="Cambria Math" panose="02040503050406030204" pitchFamily="18" charset="0"/>
                        </a:rPr>
                        <m:t>)</m:t>
                      </m:r>
                    </m:oMath>
                  </m:oMathPara>
                </a14:m>
                <a:endParaRPr lang="en-US" sz="1400" dirty="0">
                  <a:solidFill>
                    <a:schemeClr val="accent2"/>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128010" y="5049646"/>
                <a:ext cx="856651" cy="215494"/>
              </a:xfrm>
              <a:prstGeom prst="rect">
                <a:avLst/>
              </a:prstGeom>
              <a:blipFill>
                <a:blip r:embed="rId7"/>
                <a:stretch>
                  <a:fillRect l="-1418" r="-6383" b="-33333"/>
                </a:stretch>
              </a:blipFill>
            </p:spPr>
            <p:txBody>
              <a:bodyPr/>
              <a:lstStyle/>
              <a:p>
                <a:r>
                  <a:rPr lang="en-US">
                    <a:noFill/>
                  </a:rPr>
                  <a:t> </a:t>
                </a:r>
              </a:p>
            </p:txBody>
          </p:sp>
        </mc:Fallback>
      </mc:AlternateContent>
      <p:sp>
        <p:nvSpPr>
          <p:cNvPr id="30" name="Rectangle 29"/>
          <p:cNvSpPr/>
          <p:nvPr/>
        </p:nvSpPr>
        <p:spPr>
          <a:xfrm>
            <a:off x="4340613" y="4236842"/>
            <a:ext cx="1143265" cy="60974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PID</a:t>
            </a:r>
          </a:p>
        </p:txBody>
      </p:sp>
      <p:cxnSp>
        <p:nvCxnSpPr>
          <p:cNvPr id="31" name="Straight Arrow Connector 30"/>
          <p:cNvCxnSpPr>
            <a:stCxn id="25" idx="6"/>
            <a:endCxn id="30" idx="1"/>
          </p:cNvCxnSpPr>
          <p:nvPr/>
        </p:nvCxnSpPr>
        <p:spPr>
          <a:xfrm>
            <a:off x="3749926" y="4541712"/>
            <a:ext cx="590687" cy="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a:stCxn id="30" idx="3"/>
          </p:cNvCxnSpPr>
          <p:nvPr/>
        </p:nvCxnSpPr>
        <p:spPr>
          <a:xfrm>
            <a:off x="5483878" y="4541712"/>
            <a:ext cx="685959" cy="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
        <p:nvSpPr>
          <p:cNvPr id="33" name="TextBox 32"/>
          <p:cNvSpPr txBox="1"/>
          <p:nvPr/>
        </p:nvSpPr>
        <p:spPr>
          <a:xfrm>
            <a:off x="5534882" y="4281208"/>
            <a:ext cx="520905" cy="307848"/>
          </a:xfrm>
          <a:prstGeom prst="rect">
            <a:avLst/>
          </a:prstGeom>
          <a:noFill/>
        </p:spPr>
        <p:txBody>
          <a:bodyPr wrap="none" rtlCol="0">
            <a:spAutoFit/>
          </a:bodyPr>
          <a:lstStyle/>
          <a:p>
            <a:r>
              <a:rPr lang="en-US" sz="1400" dirty="0">
                <a:solidFill>
                  <a:schemeClr val="accent2"/>
                </a:solidFill>
              </a:rPr>
              <a:t>Yaw</a:t>
            </a:r>
          </a:p>
        </p:txBody>
      </p:sp>
      <mc:AlternateContent xmlns:mc="http://schemas.openxmlformats.org/markup-compatibility/2006" xmlns:a14="http://schemas.microsoft.com/office/drawing/2010/main">
        <mc:Choice Requires="a14">
          <p:sp>
            <p:nvSpPr>
              <p:cNvPr id="34" name="TextBox 33"/>
              <p:cNvSpPr txBox="1"/>
              <p:nvPr/>
            </p:nvSpPr>
            <p:spPr>
              <a:xfrm>
                <a:off x="1952468" y="5670443"/>
                <a:ext cx="636283" cy="215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solidFill>
                            <a:srgbClr val="00B050"/>
                          </a:solidFill>
                          <a:latin typeface="Cambria Math" panose="02040503050406030204" pitchFamily="18" charset="0"/>
                          <a:ea typeface="Cambria Math" panose="02040503050406030204" pitchFamily="18" charset="0"/>
                        </a:rPr>
                        <m:t>𝑇h</m:t>
                      </m:r>
                      <m:r>
                        <a:rPr lang="en-US" sz="1400" i="1">
                          <a:solidFill>
                            <a:srgbClr val="00B050"/>
                          </a:solidFill>
                          <a:latin typeface="Cambria Math" panose="02040503050406030204" pitchFamily="18" charset="0"/>
                          <a:ea typeface="Cambria Math" panose="02040503050406030204" pitchFamily="18" charset="0"/>
                        </a:rPr>
                        <m:t>(</m:t>
                      </m:r>
                      <m:r>
                        <a:rPr lang="en-US" sz="1400" i="1">
                          <a:solidFill>
                            <a:srgbClr val="00B050"/>
                          </a:solidFill>
                          <a:latin typeface="Cambria Math" panose="02040503050406030204" pitchFamily="18" charset="0"/>
                          <a:ea typeface="Cambria Math" panose="02040503050406030204" pitchFamily="18" charset="0"/>
                        </a:rPr>
                        <m:t>𝑅𝐶</m:t>
                      </m:r>
                      <m:r>
                        <a:rPr lang="en-US" sz="1400">
                          <a:solidFill>
                            <a:srgbClr val="00B050"/>
                          </a:solidFill>
                          <a:latin typeface="Cambria Math" panose="02040503050406030204" pitchFamily="18" charset="0"/>
                          <a:ea typeface="Cambria Math" panose="02040503050406030204" pitchFamily="18" charset="0"/>
                        </a:rPr>
                        <m:t>)</m:t>
                      </m:r>
                    </m:oMath>
                  </m:oMathPara>
                </a14:m>
                <a:endParaRPr lang="en-US" sz="1400" dirty="0">
                  <a:solidFill>
                    <a:srgbClr val="00B05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952468" y="5670443"/>
                <a:ext cx="636283" cy="215494"/>
              </a:xfrm>
              <a:prstGeom prst="rect">
                <a:avLst/>
              </a:prstGeom>
              <a:blipFill>
                <a:blip r:embed="rId8"/>
                <a:stretch>
                  <a:fillRect l="-5714" r="-8571" b="-33333"/>
                </a:stretch>
              </a:blipFill>
            </p:spPr>
            <p:txBody>
              <a:bodyPr/>
              <a:lstStyle/>
              <a:p>
                <a:r>
                  <a:rPr lang="en-US">
                    <a:noFill/>
                  </a:rPr>
                  <a:t> </a:t>
                </a:r>
              </a:p>
            </p:txBody>
          </p:sp>
        </mc:Fallback>
      </mc:AlternateContent>
      <p:cxnSp>
        <p:nvCxnSpPr>
          <p:cNvPr id="35" name="Straight Arrow Connector 34"/>
          <p:cNvCxnSpPr/>
          <p:nvPr/>
        </p:nvCxnSpPr>
        <p:spPr>
          <a:xfrm>
            <a:off x="2740043" y="5773073"/>
            <a:ext cx="4457466" cy="0"/>
          </a:xfrm>
          <a:prstGeom prst="straightConnector1">
            <a:avLst/>
          </a:prstGeom>
          <a:ln w="254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55225" y="5516520"/>
            <a:ext cx="691375" cy="307848"/>
          </a:xfrm>
          <a:prstGeom prst="rect">
            <a:avLst/>
          </a:prstGeom>
          <a:noFill/>
        </p:spPr>
        <p:txBody>
          <a:bodyPr wrap="none" rtlCol="0">
            <a:spAutoFit/>
          </a:bodyPr>
          <a:lstStyle/>
          <a:p>
            <a:r>
              <a:rPr lang="en-US" sz="1400" dirty="0">
                <a:solidFill>
                  <a:srgbClr val="00B050"/>
                </a:solidFill>
              </a:rPr>
              <a:t>Thrust</a:t>
            </a:r>
          </a:p>
        </p:txBody>
      </p:sp>
      <p:sp>
        <p:nvSpPr>
          <p:cNvPr id="37" name="Rectangle 36"/>
          <p:cNvSpPr/>
          <p:nvPr/>
        </p:nvSpPr>
        <p:spPr>
          <a:xfrm>
            <a:off x="6169837" y="1581973"/>
            <a:ext cx="3593871" cy="32646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600" dirty="0"/>
          </a:p>
          <a:p>
            <a:pPr algn="ctr"/>
            <a:endParaRPr lang="en-US" sz="1600" dirty="0"/>
          </a:p>
          <a:p>
            <a:pPr algn="ctr"/>
            <a:r>
              <a:rPr lang="en-US" sz="1600" dirty="0"/>
              <a:t>M1 = Thrust – </a:t>
            </a:r>
            <a:r>
              <a:rPr lang="en-US" sz="1600" dirty="0" err="1"/>
              <a:t>PID_Pitch</a:t>
            </a:r>
            <a:r>
              <a:rPr lang="en-US" sz="1600" dirty="0"/>
              <a:t> – </a:t>
            </a:r>
            <a:r>
              <a:rPr lang="en-US" sz="1600" dirty="0" err="1"/>
              <a:t>PID_Roll</a:t>
            </a:r>
            <a:r>
              <a:rPr lang="en-US" sz="1600" dirty="0"/>
              <a:t> + </a:t>
            </a:r>
            <a:r>
              <a:rPr lang="en-US" sz="1600" dirty="0" err="1"/>
              <a:t>PID_Yaw</a:t>
            </a:r>
            <a:endParaRPr lang="en-US" sz="1600" dirty="0"/>
          </a:p>
          <a:p>
            <a:pPr algn="ctr"/>
            <a:r>
              <a:rPr lang="en-US" sz="1600" dirty="0"/>
              <a:t>M2 = </a:t>
            </a:r>
            <a:r>
              <a:rPr lang="en-US" altLang="ja-JP" sz="1600" dirty="0"/>
              <a:t>Thrust</a:t>
            </a:r>
            <a:r>
              <a:rPr lang="en-US" sz="1600" dirty="0"/>
              <a:t> + </a:t>
            </a:r>
            <a:r>
              <a:rPr lang="en-US" altLang="ja-JP" sz="1600" dirty="0" err="1"/>
              <a:t>PID_Pitch</a:t>
            </a:r>
            <a:r>
              <a:rPr lang="en-US" sz="1600" dirty="0"/>
              <a:t> – </a:t>
            </a:r>
            <a:r>
              <a:rPr lang="en-US" altLang="ja-JP" sz="1600" dirty="0" err="1"/>
              <a:t>PID_</a:t>
            </a:r>
            <a:r>
              <a:rPr lang="en-US" sz="1600" dirty="0" err="1"/>
              <a:t>Roll</a:t>
            </a:r>
            <a:r>
              <a:rPr lang="en-US" sz="1600" dirty="0"/>
              <a:t> – </a:t>
            </a:r>
            <a:r>
              <a:rPr lang="en-US" altLang="ja-JP" sz="1600" dirty="0" err="1"/>
              <a:t>PID_</a:t>
            </a:r>
            <a:r>
              <a:rPr lang="en-US" sz="1600" dirty="0" err="1"/>
              <a:t>Yaw</a:t>
            </a:r>
            <a:endParaRPr lang="en-US" sz="1600" dirty="0"/>
          </a:p>
          <a:p>
            <a:pPr algn="ctr"/>
            <a:r>
              <a:rPr lang="en-US" sz="1600" dirty="0"/>
              <a:t>M3 = </a:t>
            </a:r>
            <a:r>
              <a:rPr lang="en-US" altLang="ja-JP" sz="1600" dirty="0"/>
              <a:t>Thrust</a:t>
            </a:r>
            <a:r>
              <a:rPr lang="en-US" sz="1600" dirty="0"/>
              <a:t> + </a:t>
            </a:r>
            <a:r>
              <a:rPr lang="en-US" altLang="ja-JP" sz="1600" dirty="0" err="1"/>
              <a:t>PID_Pitch</a:t>
            </a:r>
            <a:r>
              <a:rPr lang="en-US" sz="1600" dirty="0"/>
              <a:t> + </a:t>
            </a:r>
            <a:r>
              <a:rPr lang="en-US" altLang="ja-JP" sz="1600" dirty="0" err="1"/>
              <a:t>PID_Roll</a:t>
            </a:r>
            <a:r>
              <a:rPr lang="en-US" altLang="ja-JP" sz="1600" dirty="0"/>
              <a:t> </a:t>
            </a:r>
            <a:r>
              <a:rPr lang="en-US" sz="1600" dirty="0"/>
              <a:t>+ </a:t>
            </a:r>
            <a:r>
              <a:rPr lang="en-US" altLang="ja-JP" sz="1600" dirty="0" err="1"/>
              <a:t>PID_Yaw</a:t>
            </a:r>
            <a:endParaRPr lang="en-US" altLang="ja-JP" sz="1600" dirty="0"/>
          </a:p>
          <a:p>
            <a:pPr algn="ctr"/>
            <a:r>
              <a:rPr lang="en-US" sz="1600" dirty="0"/>
              <a:t>M4 = </a:t>
            </a:r>
            <a:r>
              <a:rPr lang="en-US" altLang="ja-JP" sz="1600" dirty="0"/>
              <a:t>Thrust</a:t>
            </a:r>
            <a:r>
              <a:rPr lang="en-US" sz="1600" dirty="0"/>
              <a:t> – </a:t>
            </a:r>
            <a:r>
              <a:rPr lang="en-US" altLang="ja-JP" sz="1600" dirty="0" err="1"/>
              <a:t>PID_Pitch</a:t>
            </a:r>
            <a:r>
              <a:rPr lang="en-US" altLang="ja-JP" sz="1600" dirty="0"/>
              <a:t> </a:t>
            </a:r>
            <a:r>
              <a:rPr lang="en-US" sz="1600" dirty="0"/>
              <a:t>+ </a:t>
            </a:r>
            <a:r>
              <a:rPr lang="en-US" altLang="ja-JP" sz="1600" dirty="0" err="1"/>
              <a:t>PID_Roll</a:t>
            </a:r>
            <a:r>
              <a:rPr lang="en-US" sz="1600" dirty="0"/>
              <a:t> – </a:t>
            </a:r>
            <a:r>
              <a:rPr lang="en-US" altLang="ja-JP" sz="1600" dirty="0" err="1"/>
              <a:t>PID_Yaw</a:t>
            </a:r>
            <a:endParaRPr lang="en-US" sz="1600" dirty="0"/>
          </a:p>
          <a:p>
            <a:pPr algn="ctr"/>
            <a:endParaRPr lang="en-US" sz="1600" dirty="0"/>
          </a:p>
        </p:txBody>
      </p:sp>
      <p:cxnSp>
        <p:nvCxnSpPr>
          <p:cNvPr id="38" name="Straight Connector 37"/>
          <p:cNvCxnSpPr/>
          <p:nvPr/>
        </p:nvCxnSpPr>
        <p:spPr>
          <a:xfrm flipV="1">
            <a:off x="7197508" y="4872217"/>
            <a:ext cx="0" cy="900856"/>
          </a:xfrm>
          <a:prstGeom prst="line">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774129" y="2896295"/>
            <a:ext cx="457306"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774129" y="3156800"/>
            <a:ext cx="457306"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774129" y="3385453"/>
            <a:ext cx="457306"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774129" y="3614106"/>
            <a:ext cx="457306"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559383" y="3453553"/>
            <a:ext cx="0" cy="326697"/>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763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9353-96A1-47FA-8886-D8DC5870648B}"/>
              </a:ext>
            </a:extLst>
          </p:cNvPr>
          <p:cNvSpPr>
            <a:spLocks noGrp="1"/>
          </p:cNvSpPr>
          <p:nvPr>
            <p:ph type="title"/>
          </p:nvPr>
        </p:nvSpPr>
        <p:spPr/>
        <p:txBody>
          <a:bodyPr/>
          <a:lstStyle/>
          <a:p>
            <a:r>
              <a:rPr lang="en-US" dirty="0"/>
              <a:t>Lab 6: PID</a:t>
            </a:r>
          </a:p>
        </p:txBody>
      </p:sp>
      <p:pic>
        <p:nvPicPr>
          <p:cNvPr id="4" name="Picture 3">
            <a:extLst>
              <a:ext uri="{FF2B5EF4-FFF2-40B4-BE49-F238E27FC236}">
                <a16:creationId xmlns:a16="http://schemas.microsoft.com/office/drawing/2014/main" id="{6B5E5DD5-564B-4C2B-88C4-701D0F6CCAA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34331" y="2146041"/>
            <a:ext cx="6884787" cy="4055705"/>
          </a:xfrm>
          <a:prstGeom prst="rect">
            <a:avLst/>
          </a:prstGeom>
        </p:spPr>
      </p:pic>
      <p:sp>
        <p:nvSpPr>
          <p:cNvPr id="5" name="Rectangle 4">
            <a:extLst>
              <a:ext uri="{FF2B5EF4-FFF2-40B4-BE49-F238E27FC236}">
                <a16:creationId xmlns:a16="http://schemas.microsoft.com/office/drawing/2014/main" id="{8BBF7356-2514-48AC-849C-98B4C2DC4AEA}"/>
              </a:ext>
            </a:extLst>
          </p:cNvPr>
          <p:cNvSpPr/>
          <p:nvPr/>
        </p:nvSpPr>
        <p:spPr>
          <a:xfrm>
            <a:off x="746448" y="1300602"/>
            <a:ext cx="10506270" cy="461665"/>
          </a:xfrm>
          <a:prstGeom prst="rect">
            <a:avLst/>
          </a:prstGeom>
        </p:spPr>
        <p:txBody>
          <a:bodyPr wrap="square">
            <a:spAutoFit/>
          </a:bodyPr>
          <a:lstStyle/>
          <a:p>
            <a:r>
              <a:rPr lang="en-US" sz="2400" dirty="0">
                <a:latin typeface="Calibri" panose="020F0502020204030204" pitchFamily="34" charset="0"/>
                <a:ea typeface="宋体" panose="02010600030101010101" pitchFamily="2" charset="-122"/>
                <a:cs typeface="Arial" panose="020B0604020202020204" pitchFamily="34" charset="0"/>
              </a:rPr>
              <a:t>Study the impact of the PID control parameters to a drone in a restrained setting</a:t>
            </a:r>
            <a:endParaRPr lang="en-US" sz="2000" dirty="0"/>
          </a:p>
        </p:txBody>
      </p:sp>
    </p:spTree>
    <p:extLst>
      <p:ext uri="{BB962C8B-B14F-4D97-AF65-F5344CB8AC3E}">
        <p14:creationId xmlns:p14="http://schemas.microsoft.com/office/powerpoint/2010/main" val="3399224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7: BLE</a:t>
            </a:r>
          </a:p>
        </p:txBody>
      </p:sp>
      <p:sp>
        <p:nvSpPr>
          <p:cNvPr id="19" name="AutoShape 12"/>
          <p:cNvSpPr>
            <a:spLocks noChangeArrowheads="1"/>
          </p:cNvSpPr>
          <p:nvPr/>
        </p:nvSpPr>
        <p:spPr bwMode="auto">
          <a:xfrm>
            <a:off x="5792235" y="3299197"/>
            <a:ext cx="1600570" cy="28359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400" dirty="0"/>
              <a:t>32-bit MCU</a:t>
            </a:r>
            <a:endParaRPr lang="en-US" sz="1400" dirty="0"/>
          </a:p>
        </p:txBody>
      </p:sp>
      <p:sp>
        <p:nvSpPr>
          <p:cNvPr id="20" name="AutoShape 17"/>
          <p:cNvSpPr>
            <a:spLocks noChangeArrowheads="1"/>
          </p:cNvSpPr>
          <p:nvPr/>
        </p:nvSpPr>
        <p:spPr bwMode="auto">
          <a:xfrm>
            <a:off x="3502910" y="3856421"/>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A + G IMU</a:t>
            </a:r>
            <a:endParaRPr lang="en-US" sz="1100" dirty="0"/>
          </a:p>
        </p:txBody>
      </p:sp>
      <p:sp>
        <p:nvSpPr>
          <p:cNvPr id="21" name="Text Box 49"/>
          <p:cNvSpPr txBox="1">
            <a:spLocks noChangeArrowheads="1"/>
          </p:cNvSpPr>
          <p:nvPr/>
        </p:nvSpPr>
        <p:spPr bwMode="auto">
          <a:xfrm>
            <a:off x="5747775" y="3935338"/>
            <a:ext cx="730419"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SPI2</a:t>
            </a:r>
            <a:endParaRPr lang="en-US" sz="1200" dirty="0"/>
          </a:p>
        </p:txBody>
      </p:sp>
      <p:sp>
        <p:nvSpPr>
          <p:cNvPr id="22" name="Line 54"/>
          <p:cNvSpPr>
            <a:spLocks noChangeShapeType="1"/>
          </p:cNvSpPr>
          <p:nvPr/>
        </p:nvSpPr>
        <p:spPr bwMode="auto">
          <a:xfrm>
            <a:off x="4722392" y="4068648"/>
            <a:ext cx="1097552"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AutoShape 17"/>
          <p:cNvSpPr>
            <a:spLocks noChangeArrowheads="1"/>
          </p:cNvSpPr>
          <p:nvPr/>
        </p:nvSpPr>
        <p:spPr bwMode="auto">
          <a:xfrm>
            <a:off x="3502910" y="4448445"/>
            <a:ext cx="1219482" cy="457306"/>
          </a:xfrm>
          <a:prstGeom prst="roundRect">
            <a:avLst>
              <a:gd name="adj" fmla="val 16667"/>
            </a:avLst>
          </a:prstGeom>
          <a:solidFill>
            <a:srgbClr val="99CCFF"/>
          </a:solidFill>
          <a:ln w="9525">
            <a:solidFill>
              <a:schemeClr val="tx1"/>
            </a:solidFill>
            <a:prstDash val="lgDash"/>
            <a:round/>
            <a:headEnd/>
            <a:tailEnd/>
          </a:ln>
        </p:spPr>
        <p:txBody>
          <a:bodyPr wrap="none" anchor="ctr"/>
          <a:lstStyle/>
          <a:p>
            <a:pPr algn="ctr" eaLnBrk="0" hangingPunct="0"/>
            <a:r>
              <a:rPr lang="it-IT" sz="1100" dirty="0"/>
              <a:t>Magnetometer</a:t>
            </a:r>
            <a:endParaRPr lang="en-US" sz="1100" dirty="0"/>
          </a:p>
        </p:txBody>
      </p:sp>
      <p:sp>
        <p:nvSpPr>
          <p:cNvPr id="24" name="AutoShape 13"/>
          <p:cNvSpPr>
            <a:spLocks noChangeArrowheads="1"/>
          </p:cNvSpPr>
          <p:nvPr/>
        </p:nvSpPr>
        <p:spPr bwMode="auto">
          <a:xfrm>
            <a:off x="8267134" y="4074093"/>
            <a:ext cx="1430762" cy="515631"/>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Power MOS x4</a:t>
            </a:r>
            <a:endParaRPr lang="en-US" sz="1100" dirty="0"/>
          </a:p>
        </p:txBody>
      </p:sp>
      <p:sp>
        <p:nvSpPr>
          <p:cNvPr id="25" name="Text Box 50"/>
          <p:cNvSpPr txBox="1">
            <a:spLocks noChangeArrowheads="1"/>
          </p:cNvSpPr>
          <p:nvPr/>
        </p:nvSpPr>
        <p:spPr bwMode="auto">
          <a:xfrm>
            <a:off x="6573849" y="4132854"/>
            <a:ext cx="85092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TIM4 PWM out</a:t>
            </a:r>
            <a:endParaRPr lang="en-US" sz="1200" dirty="0"/>
          </a:p>
        </p:txBody>
      </p:sp>
      <p:sp>
        <p:nvSpPr>
          <p:cNvPr id="26" name="AutoShape 13"/>
          <p:cNvSpPr>
            <a:spLocks noChangeArrowheads="1"/>
          </p:cNvSpPr>
          <p:nvPr/>
        </p:nvSpPr>
        <p:spPr bwMode="auto">
          <a:xfrm>
            <a:off x="8373913" y="4891081"/>
            <a:ext cx="1233460" cy="524157"/>
          </a:xfrm>
          <a:prstGeom prst="roundRect">
            <a:avLst>
              <a:gd name="adj" fmla="val 16667"/>
            </a:avLst>
          </a:prstGeom>
          <a:solidFill>
            <a:schemeClr val="bg1">
              <a:lumMod val="65000"/>
            </a:schemeClr>
          </a:solidFill>
          <a:ln w="9525">
            <a:solidFill>
              <a:schemeClr val="tx1"/>
            </a:solidFill>
            <a:round/>
            <a:headEnd/>
            <a:tailEnd/>
          </a:ln>
        </p:spPr>
        <p:txBody>
          <a:bodyPr wrap="none" anchor="ctr"/>
          <a:lstStyle/>
          <a:p>
            <a:pPr algn="ctr" eaLnBrk="0" hangingPunct="0"/>
            <a:r>
              <a:rPr lang="it-IT" sz="1100" dirty="0"/>
              <a:t>Remocon RX*</a:t>
            </a:r>
            <a:endParaRPr lang="en-US" sz="1100" dirty="0"/>
          </a:p>
        </p:txBody>
      </p:sp>
      <p:sp>
        <p:nvSpPr>
          <p:cNvPr id="27" name="Text Box 50"/>
          <p:cNvSpPr txBox="1">
            <a:spLocks noChangeArrowheads="1"/>
          </p:cNvSpPr>
          <p:nvPr/>
        </p:nvSpPr>
        <p:spPr bwMode="auto">
          <a:xfrm>
            <a:off x="6423838" y="4919402"/>
            <a:ext cx="995984"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TIM2 input capture </a:t>
            </a:r>
            <a:endParaRPr lang="en-US" sz="1200" dirty="0"/>
          </a:p>
        </p:txBody>
      </p:sp>
      <p:sp>
        <p:nvSpPr>
          <p:cNvPr id="28" name="AutoShape 13"/>
          <p:cNvSpPr>
            <a:spLocks noChangeArrowheads="1"/>
          </p:cNvSpPr>
          <p:nvPr/>
        </p:nvSpPr>
        <p:spPr bwMode="auto">
          <a:xfrm>
            <a:off x="3502911" y="5068209"/>
            <a:ext cx="1220117" cy="524157"/>
          </a:xfrm>
          <a:prstGeom prst="roundRect">
            <a:avLst>
              <a:gd name="adj" fmla="val 16667"/>
            </a:avLst>
          </a:prstGeom>
          <a:solidFill>
            <a:srgbClr val="99CCFF"/>
          </a:solidFill>
          <a:ln w="9525">
            <a:solidFill>
              <a:schemeClr val="tx1"/>
            </a:solidFill>
            <a:prstDash val="dash"/>
            <a:round/>
            <a:headEnd/>
            <a:tailEnd/>
          </a:ln>
        </p:spPr>
        <p:txBody>
          <a:bodyPr wrap="none" anchor="ctr"/>
          <a:lstStyle/>
          <a:p>
            <a:pPr algn="ctr" eaLnBrk="0" hangingPunct="0"/>
            <a:r>
              <a:rPr lang="it-IT" sz="1100" dirty="0"/>
              <a:t>Pressure Sensor</a:t>
            </a:r>
            <a:endParaRPr lang="en-US" sz="1100" dirty="0"/>
          </a:p>
        </p:txBody>
      </p:sp>
      <p:sp>
        <p:nvSpPr>
          <p:cNvPr id="29" name="Text Box 50"/>
          <p:cNvSpPr txBox="1">
            <a:spLocks noChangeArrowheads="1"/>
          </p:cNvSpPr>
          <p:nvPr/>
        </p:nvSpPr>
        <p:spPr bwMode="auto">
          <a:xfrm>
            <a:off x="6336286" y="3326693"/>
            <a:ext cx="51546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SPI1</a:t>
            </a:r>
            <a:endParaRPr lang="en-US" sz="1200" dirty="0"/>
          </a:p>
        </p:txBody>
      </p:sp>
      <p:sp>
        <p:nvSpPr>
          <p:cNvPr id="30" name="Line 31"/>
          <p:cNvSpPr>
            <a:spLocks noChangeShapeType="1"/>
          </p:cNvSpPr>
          <p:nvPr/>
        </p:nvSpPr>
        <p:spPr bwMode="auto">
          <a:xfrm rot="5400000">
            <a:off x="6455269" y="3143331"/>
            <a:ext cx="304871"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54"/>
          <p:cNvSpPr>
            <a:spLocks noChangeShapeType="1"/>
          </p:cNvSpPr>
          <p:nvPr/>
        </p:nvSpPr>
        <p:spPr bwMode="auto">
          <a:xfrm>
            <a:off x="7405036" y="4333137"/>
            <a:ext cx="862098" cy="45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54"/>
          <p:cNvSpPr>
            <a:spLocks noChangeShapeType="1"/>
          </p:cNvSpPr>
          <p:nvPr/>
        </p:nvSpPr>
        <p:spPr bwMode="auto">
          <a:xfrm flipH="1">
            <a:off x="7405036" y="5153160"/>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Text Box 11"/>
          <p:cNvSpPr txBox="1">
            <a:spLocks noChangeArrowheads="1"/>
          </p:cNvSpPr>
          <p:nvPr/>
        </p:nvSpPr>
        <p:spPr bwMode="auto">
          <a:xfrm>
            <a:off x="5934162" y="6161911"/>
            <a:ext cx="1353887"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STM32F401</a:t>
            </a:r>
            <a:endParaRPr lang="en-US" sz="1400" dirty="0">
              <a:solidFill>
                <a:srgbClr val="0070C0"/>
              </a:solidFill>
            </a:endParaRPr>
          </a:p>
        </p:txBody>
      </p:sp>
      <p:sp>
        <p:nvSpPr>
          <p:cNvPr id="34" name="Text Box 11"/>
          <p:cNvSpPr txBox="1">
            <a:spLocks noChangeArrowheads="1"/>
          </p:cNvSpPr>
          <p:nvPr/>
        </p:nvSpPr>
        <p:spPr bwMode="auto">
          <a:xfrm>
            <a:off x="2375877" y="3929359"/>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LSM6DSL</a:t>
            </a:r>
            <a:endParaRPr lang="en-US" sz="1400" dirty="0">
              <a:solidFill>
                <a:srgbClr val="0070C0"/>
              </a:solidFill>
            </a:endParaRPr>
          </a:p>
        </p:txBody>
      </p:sp>
      <p:sp>
        <p:nvSpPr>
          <p:cNvPr id="35" name="Rectangle 34"/>
          <p:cNvSpPr/>
          <p:nvPr/>
        </p:nvSpPr>
        <p:spPr>
          <a:xfrm>
            <a:off x="2375877" y="5176363"/>
            <a:ext cx="1050749"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Bef>
                <a:spcPct val="50000"/>
              </a:spcBef>
            </a:pPr>
            <a:r>
              <a:rPr lang="en-US" sz="1400" dirty="0">
                <a:solidFill>
                  <a:srgbClr val="0070C0"/>
                </a:solidFill>
                <a:latin typeface="Arial" charset="0"/>
                <a:ea typeface="ＭＳ Ｐゴシック" pitchFamily="34" charset="-128"/>
              </a:rPr>
              <a:t>LPS22HD</a:t>
            </a:r>
          </a:p>
        </p:txBody>
      </p:sp>
      <p:sp>
        <p:nvSpPr>
          <p:cNvPr id="36" name="AutoShape 17"/>
          <p:cNvSpPr>
            <a:spLocks noChangeArrowheads="1"/>
          </p:cNvSpPr>
          <p:nvPr/>
        </p:nvSpPr>
        <p:spPr bwMode="auto">
          <a:xfrm>
            <a:off x="2931643" y="2372724"/>
            <a:ext cx="1219482"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it-IT" sz="1100" dirty="0"/>
              <a:t>Battery charger</a:t>
            </a:r>
            <a:endParaRPr lang="en-US" sz="1100" dirty="0"/>
          </a:p>
        </p:txBody>
      </p:sp>
      <p:sp>
        <p:nvSpPr>
          <p:cNvPr id="37" name="Line 54"/>
          <p:cNvSpPr>
            <a:spLocks noChangeShapeType="1"/>
          </p:cNvSpPr>
          <p:nvPr/>
        </p:nvSpPr>
        <p:spPr bwMode="auto">
          <a:xfrm>
            <a:off x="2626772" y="2601377"/>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Text Box 11"/>
          <p:cNvSpPr txBox="1">
            <a:spLocks noChangeArrowheads="1"/>
          </p:cNvSpPr>
          <p:nvPr/>
        </p:nvSpPr>
        <p:spPr bwMode="auto">
          <a:xfrm>
            <a:off x="1798625" y="2410895"/>
            <a:ext cx="720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Micro USB **</a:t>
            </a:r>
            <a:endParaRPr lang="en-US" sz="1200" dirty="0"/>
          </a:p>
        </p:txBody>
      </p:sp>
      <p:cxnSp>
        <p:nvCxnSpPr>
          <p:cNvPr id="39" name="Straight Connector 38"/>
          <p:cNvCxnSpPr>
            <a:stCxn id="23" idx="3"/>
          </p:cNvCxnSpPr>
          <p:nvPr/>
        </p:nvCxnSpPr>
        <p:spPr>
          <a:xfrm>
            <a:off x="4722393" y="4677098"/>
            <a:ext cx="548776"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 Box 11"/>
          <p:cNvSpPr txBox="1">
            <a:spLocks noChangeArrowheads="1"/>
          </p:cNvSpPr>
          <p:nvPr/>
        </p:nvSpPr>
        <p:spPr bwMode="auto">
          <a:xfrm>
            <a:off x="2452587" y="4554182"/>
            <a:ext cx="974040"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400" dirty="0">
                <a:solidFill>
                  <a:srgbClr val="0070C0"/>
                </a:solidFill>
              </a:rPr>
              <a:t>LIS2MDL</a:t>
            </a:r>
            <a:endParaRPr lang="en-US" sz="1400" dirty="0">
              <a:solidFill>
                <a:srgbClr val="0070C0"/>
              </a:solidFill>
            </a:endParaRPr>
          </a:p>
        </p:txBody>
      </p:sp>
      <p:cxnSp>
        <p:nvCxnSpPr>
          <p:cNvPr id="41" name="Straight Connector 40"/>
          <p:cNvCxnSpPr/>
          <p:nvPr/>
        </p:nvCxnSpPr>
        <p:spPr>
          <a:xfrm>
            <a:off x="4142462" y="2601377"/>
            <a:ext cx="466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514876" y="2472029"/>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Rectangle 42"/>
          <p:cNvSpPr/>
          <p:nvPr/>
        </p:nvSpPr>
        <p:spPr>
          <a:xfrm>
            <a:off x="7709907" y="5014629"/>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Line 54"/>
          <p:cNvSpPr>
            <a:spLocks noChangeShapeType="1"/>
          </p:cNvSpPr>
          <p:nvPr/>
        </p:nvSpPr>
        <p:spPr bwMode="auto">
          <a:xfrm flipH="1">
            <a:off x="7821801" y="5153161"/>
            <a:ext cx="54695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50"/>
          <p:cNvSpPr txBox="1">
            <a:spLocks noChangeArrowheads="1"/>
          </p:cNvSpPr>
          <p:nvPr/>
        </p:nvSpPr>
        <p:spPr bwMode="auto">
          <a:xfrm>
            <a:off x="8148695" y="5598285"/>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I2C connector</a:t>
            </a:r>
            <a:endParaRPr lang="en-US" sz="1200" dirty="0"/>
          </a:p>
        </p:txBody>
      </p:sp>
      <p:sp>
        <p:nvSpPr>
          <p:cNvPr id="46" name="Rectangle 45"/>
          <p:cNvSpPr/>
          <p:nvPr/>
        </p:nvSpPr>
        <p:spPr>
          <a:xfrm>
            <a:off x="10014124" y="421638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Line 54"/>
          <p:cNvSpPr>
            <a:spLocks noChangeShapeType="1"/>
          </p:cNvSpPr>
          <p:nvPr/>
        </p:nvSpPr>
        <p:spPr bwMode="auto">
          <a:xfrm>
            <a:off x="9704252" y="4357187"/>
            <a:ext cx="30487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Text Box 50"/>
          <p:cNvSpPr txBox="1">
            <a:spLocks noChangeArrowheads="1"/>
          </p:cNvSpPr>
          <p:nvPr/>
        </p:nvSpPr>
        <p:spPr bwMode="auto">
          <a:xfrm>
            <a:off x="10091622" y="4143934"/>
            <a:ext cx="71407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dirty="0"/>
              <a:t>4 x DC motor</a:t>
            </a:r>
          </a:p>
        </p:txBody>
      </p:sp>
      <p:sp>
        <p:nvSpPr>
          <p:cNvPr id="59" name="Rectangle 58"/>
          <p:cNvSpPr/>
          <p:nvPr/>
        </p:nvSpPr>
        <p:spPr>
          <a:xfrm>
            <a:off x="4030565" y="3033613"/>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Elbow Connector 59"/>
          <p:cNvCxnSpPr>
            <a:endCxn id="59" idx="3"/>
          </p:cNvCxnSpPr>
          <p:nvPr/>
        </p:nvCxnSpPr>
        <p:spPr>
          <a:xfrm rot="5400000">
            <a:off x="3973730" y="2770111"/>
            <a:ext cx="570767" cy="23330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 Box 11"/>
          <p:cNvSpPr txBox="1">
            <a:spLocks noChangeArrowheads="1"/>
          </p:cNvSpPr>
          <p:nvPr/>
        </p:nvSpPr>
        <p:spPr bwMode="auto">
          <a:xfrm>
            <a:off x="3085252" y="2947324"/>
            <a:ext cx="90360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LiPo 1-cell battery</a:t>
            </a:r>
            <a:endParaRPr lang="en-US" sz="1200" dirty="0"/>
          </a:p>
        </p:txBody>
      </p:sp>
      <p:sp>
        <p:nvSpPr>
          <p:cNvPr id="62" name="AutoShape 17"/>
          <p:cNvSpPr>
            <a:spLocks noChangeArrowheads="1"/>
          </p:cNvSpPr>
          <p:nvPr/>
        </p:nvSpPr>
        <p:spPr bwMode="auto">
          <a:xfrm>
            <a:off x="5999277" y="2533590"/>
            <a:ext cx="1219482" cy="457306"/>
          </a:xfrm>
          <a:prstGeom prst="roundRect">
            <a:avLst>
              <a:gd name="adj" fmla="val 16667"/>
            </a:avLst>
          </a:prstGeom>
          <a:solidFill>
            <a:srgbClr val="99CCFF"/>
          </a:solidFill>
          <a:ln w="9525">
            <a:solidFill>
              <a:schemeClr val="tx1"/>
            </a:solidFill>
            <a:prstDash val="solid"/>
            <a:round/>
            <a:headEnd/>
            <a:tailEnd/>
          </a:ln>
        </p:spPr>
        <p:txBody>
          <a:bodyPr wrap="none" anchor="ctr"/>
          <a:lstStyle/>
          <a:p>
            <a:pPr algn="ctr" eaLnBrk="0" hangingPunct="0"/>
            <a:r>
              <a:rPr lang="it-IT" sz="1400" b="1" dirty="0">
                <a:solidFill>
                  <a:srgbClr val="C00000"/>
                </a:solidFill>
              </a:rPr>
              <a:t>BLE module</a:t>
            </a:r>
            <a:endParaRPr lang="en-US" sz="1400" b="1" dirty="0">
              <a:solidFill>
                <a:srgbClr val="C00000"/>
              </a:solidFill>
            </a:endParaRPr>
          </a:p>
        </p:txBody>
      </p:sp>
      <p:sp>
        <p:nvSpPr>
          <p:cNvPr id="64" name="Rectangle 63"/>
          <p:cNvSpPr/>
          <p:nvPr/>
        </p:nvSpPr>
        <p:spPr>
          <a:xfrm>
            <a:off x="7891279" y="5694261"/>
            <a:ext cx="111896" cy="277063"/>
          </a:xfrm>
          <a:prstGeom prst="rect">
            <a:avLst/>
          </a:prstGeom>
          <a:solidFill>
            <a:srgbClr val="90989E"/>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Line 54"/>
          <p:cNvSpPr>
            <a:spLocks noChangeShapeType="1"/>
          </p:cNvSpPr>
          <p:nvPr/>
        </p:nvSpPr>
        <p:spPr bwMode="auto">
          <a:xfrm flipV="1">
            <a:off x="7392806" y="5844909"/>
            <a:ext cx="49769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Text Box 50"/>
          <p:cNvSpPr txBox="1">
            <a:spLocks noChangeArrowheads="1"/>
          </p:cNvSpPr>
          <p:nvPr/>
        </p:nvSpPr>
        <p:spPr bwMode="auto">
          <a:xfrm>
            <a:off x="7851112" y="4932181"/>
            <a:ext cx="600040"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PWM</a:t>
            </a:r>
            <a:endParaRPr lang="en-US" sz="1200" dirty="0"/>
          </a:p>
        </p:txBody>
      </p:sp>
      <p:sp>
        <p:nvSpPr>
          <p:cNvPr id="67" name="Text Box 49"/>
          <p:cNvSpPr txBox="1">
            <a:spLocks noChangeArrowheads="1"/>
          </p:cNvSpPr>
          <p:nvPr/>
        </p:nvSpPr>
        <p:spPr bwMode="auto">
          <a:xfrm>
            <a:off x="6710433" y="5712756"/>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I2C2</a:t>
            </a:r>
            <a:endParaRPr lang="en-US" sz="1200" dirty="0"/>
          </a:p>
        </p:txBody>
      </p:sp>
      <p:sp>
        <p:nvSpPr>
          <p:cNvPr id="68" name="Text Box 11"/>
          <p:cNvSpPr txBox="1">
            <a:spLocks noChangeArrowheads="1"/>
          </p:cNvSpPr>
          <p:nvPr/>
        </p:nvSpPr>
        <p:spPr bwMode="auto">
          <a:xfrm>
            <a:off x="6003714" y="2232423"/>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b="1" dirty="0">
                <a:solidFill>
                  <a:srgbClr val="C00000"/>
                </a:solidFill>
              </a:rPr>
              <a:t>SPBTLE-RF</a:t>
            </a:r>
            <a:endParaRPr lang="en-US" sz="1400" b="1" dirty="0">
              <a:solidFill>
                <a:srgbClr val="C00000"/>
              </a:solidFill>
            </a:endParaRPr>
          </a:p>
        </p:txBody>
      </p:sp>
      <p:sp>
        <p:nvSpPr>
          <p:cNvPr id="69" name="Rectangle 68"/>
          <p:cNvSpPr/>
          <p:nvPr/>
        </p:nvSpPr>
        <p:spPr>
          <a:xfrm>
            <a:off x="4291133" y="5710977"/>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Text Box 50"/>
          <p:cNvSpPr txBox="1">
            <a:spLocks noChangeArrowheads="1"/>
          </p:cNvSpPr>
          <p:nvPr/>
        </p:nvSpPr>
        <p:spPr bwMode="auto">
          <a:xfrm>
            <a:off x="3364907" y="5634406"/>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 connector</a:t>
            </a:r>
            <a:endParaRPr lang="en-US" sz="1200" dirty="0"/>
          </a:p>
        </p:txBody>
      </p:sp>
      <p:sp>
        <p:nvSpPr>
          <p:cNvPr id="71" name="Line 54"/>
          <p:cNvSpPr>
            <a:spLocks noChangeShapeType="1"/>
          </p:cNvSpPr>
          <p:nvPr/>
        </p:nvSpPr>
        <p:spPr bwMode="auto">
          <a:xfrm flipV="1">
            <a:off x="4385282" y="5838391"/>
            <a:ext cx="1410539" cy="832"/>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Rectangle 71"/>
          <p:cNvSpPr/>
          <p:nvPr/>
        </p:nvSpPr>
        <p:spPr>
          <a:xfrm>
            <a:off x="8578625" y="2346788"/>
            <a:ext cx="111896" cy="277063"/>
          </a:xfrm>
          <a:prstGeom prst="rect">
            <a:avLst/>
          </a:prstGeom>
          <a:solidFill>
            <a:srgbClr val="909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Elbow Connector 72"/>
          <p:cNvCxnSpPr/>
          <p:nvPr/>
        </p:nvCxnSpPr>
        <p:spPr>
          <a:xfrm flipV="1">
            <a:off x="7371122" y="2473430"/>
            <a:ext cx="1207503" cy="1172486"/>
          </a:xfrm>
          <a:prstGeom prst="bentConnector3">
            <a:avLst>
              <a:gd name="adj1" fmla="val 3719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 Box 49"/>
          <p:cNvSpPr txBox="1">
            <a:spLocks noChangeArrowheads="1"/>
          </p:cNvSpPr>
          <p:nvPr/>
        </p:nvSpPr>
        <p:spPr bwMode="auto">
          <a:xfrm>
            <a:off x="5754632" y="5679296"/>
            <a:ext cx="723562"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UART1</a:t>
            </a:r>
            <a:endParaRPr lang="en-US" sz="1200" dirty="0"/>
          </a:p>
        </p:txBody>
      </p:sp>
      <p:sp>
        <p:nvSpPr>
          <p:cNvPr id="75" name="Text Box 49"/>
          <p:cNvSpPr txBox="1">
            <a:spLocks noChangeArrowheads="1"/>
          </p:cNvSpPr>
          <p:nvPr/>
        </p:nvSpPr>
        <p:spPr bwMode="auto">
          <a:xfrm>
            <a:off x="6764814" y="3511727"/>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JTAG</a:t>
            </a:r>
            <a:endParaRPr lang="en-US" sz="1200" dirty="0"/>
          </a:p>
        </p:txBody>
      </p:sp>
      <p:sp>
        <p:nvSpPr>
          <p:cNvPr id="76" name="Text Box 50"/>
          <p:cNvSpPr txBox="1">
            <a:spLocks noChangeArrowheads="1"/>
          </p:cNvSpPr>
          <p:nvPr/>
        </p:nvSpPr>
        <p:spPr bwMode="auto">
          <a:xfrm>
            <a:off x="8737090" y="2272101"/>
            <a:ext cx="87028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it-IT" sz="1200" dirty="0"/>
              <a:t>JTAG connector</a:t>
            </a:r>
            <a:endParaRPr lang="en-US" sz="1200" dirty="0"/>
          </a:p>
        </p:txBody>
      </p:sp>
      <p:cxnSp>
        <p:nvCxnSpPr>
          <p:cNvPr id="77" name="Elbow Connector 76"/>
          <p:cNvCxnSpPr>
            <a:stCxn id="42" idx="2"/>
            <a:endCxn id="78" idx="1"/>
          </p:cNvCxnSpPr>
          <p:nvPr/>
        </p:nvCxnSpPr>
        <p:spPr>
          <a:xfrm rot="16200000" flipH="1">
            <a:off x="3715755" y="1604161"/>
            <a:ext cx="882902" cy="317276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Text Box 49"/>
          <p:cNvSpPr txBox="1">
            <a:spLocks noChangeArrowheads="1"/>
          </p:cNvSpPr>
          <p:nvPr/>
        </p:nvSpPr>
        <p:spPr bwMode="auto">
          <a:xfrm>
            <a:off x="5743589" y="3493462"/>
            <a:ext cx="600516"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it-IT" sz="1200" dirty="0"/>
              <a:t>USB</a:t>
            </a:r>
            <a:endParaRPr lang="en-US" sz="1200" dirty="0"/>
          </a:p>
        </p:txBody>
      </p:sp>
      <p:sp>
        <p:nvSpPr>
          <p:cNvPr id="79" name="Text Box 11"/>
          <p:cNvSpPr txBox="1">
            <a:spLocks noChangeArrowheads="1"/>
          </p:cNvSpPr>
          <p:nvPr/>
        </p:nvSpPr>
        <p:spPr bwMode="auto">
          <a:xfrm>
            <a:off x="2907173" y="2067367"/>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STC4054</a:t>
            </a:r>
            <a:endParaRPr lang="en-US" sz="1400" dirty="0">
              <a:solidFill>
                <a:srgbClr val="0070C0"/>
              </a:solidFill>
            </a:endParaRPr>
          </a:p>
        </p:txBody>
      </p:sp>
      <p:sp>
        <p:nvSpPr>
          <p:cNvPr id="80" name="AutoShape 17"/>
          <p:cNvSpPr>
            <a:spLocks noChangeArrowheads="1"/>
          </p:cNvSpPr>
          <p:nvPr/>
        </p:nvSpPr>
        <p:spPr bwMode="auto">
          <a:xfrm>
            <a:off x="4612843" y="2362373"/>
            <a:ext cx="713434" cy="457306"/>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en-US" sz="1100" dirty="0"/>
              <a:t>LDO</a:t>
            </a:r>
          </a:p>
        </p:txBody>
      </p:sp>
      <p:cxnSp>
        <p:nvCxnSpPr>
          <p:cNvPr id="81" name="Straight Arrow Connector 80"/>
          <p:cNvCxnSpPr/>
          <p:nvPr/>
        </p:nvCxnSpPr>
        <p:spPr>
          <a:xfrm>
            <a:off x="5322499" y="2601378"/>
            <a:ext cx="233301" cy="3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 Box 50"/>
          <p:cNvSpPr txBox="1">
            <a:spLocks noChangeArrowheads="1"/>
          </p:cNvSpPr>
          <p:nvPr/>
        </p:nvSpPr>
        <p:spPr bwMode="auto">
          <a:xfrm>
            <a:off x="5394698" y="2313224"/>
            <a:ext cx="501217"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200" dirty="0"/>
              <a:t>3V3</a:t>
            </a:r>
            <a:endParaRPr lang="en-US" sz="1200" dirty="0"/>
          </a:p>
        </p:txBody>
      </p:sp>
      <p:cxnSp>
        <p:nvCxnSpPr>
          <p:cNvPr id="83" name="Elbow Connector 82"/>
          <p:cNvCxnSpPr>
            <a:endCxn id="28" idx="3"/>
          </p:cNvCxnSpPr>
          <p:nvPr/>
        </p:nvCxnSpPr>
        <p:spPr>
          <a:xfrm rot="5400000">
            <a:off x="4374493" y="4433608"/>
            <a:ext cx="1245213" cy="5481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 Box 11"/>
          <p:cNvSpPr txBox="1">
            <a:spLocks noChangeArrowheads="1"/>
          </p:cNvSpPr>
          <p:nvPr/>
        </p:nvSpPr>
        <p:spPr bwMode="auto">
          <a:xfrm>
            <a:off x="4351674" y="2067367"/>
            <a:ext cx="1235771" cy="30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it-IT" sz="1400" dirty="0">
                <a:solidFill>
                  <a:srgbClr val="0070C0"/>
                </a:solidFill>
              </a:rPr>
              <a:t>LD39015</a:t>
            </a:r>
            <a:endParaRPr lang="en-US" sz="1400" dirty="0">
              <a:solidFill>
                <a:srgbClr val="0070C0"/>
              </a:solidFill>
            </a:endParaRPr>
          </a:p>
        </p:txBody>
      </p:sp>
      <p:sp>
        <p:nvSpPr>
          <p:cNvPr id="85" name="TextBox 84"/>
          <p:cNvSpPr txBox="1"/>
          <p:nvPr/>
        </p:nvSpPr>
        <p:spPr>
          <a:xfrm>
            <a:off x="4129722" y="6039479"/>
            <a:ext cx="404372" cy="307848"/>
          </a:xfrm>
          <a:prstGeom prst="rect">
            <a:avLst/>
          </a:prstGeom>
          <a:noFill/>
        </p:spPr>
        <p:txBody>
          <a:bodyPr wrap="none" rtlCol="0">
            <a:spAutoFit/>
          </a:bodyPr>
          <a:lstStyle/>
          <a:p>
            <a:r>
              <a:rPr kumimoji="1" lang="en-US" altLang="ja-JP" sz="1400" b="1" dirty="0">
                <a:solidFill>
                  <a:srgbClr val="0070C0"/>
                </a:solidFill>
              </a:rPr>
              <a:t>P7</a:t>
            </a:r>
            <a:endParaRPr kumimoji="1" lang="ja-JP" altLang="en-US" sz="1400" b="1" dirty="0">
              <a:solidFill>
                <a:srgbClr val="0070C0"/>
              </a:solidFill>
            </a:endParaRPr>
          </a:p>
        </p:txBody>
      </p:sp>
      <p:sp>
        <p:nvSpPr>
          <p:cNvPr id="86" name="TextBox 85"/>
          <p:cNvSpPr txBox="1"/>
          <p:nvPr/>
        </p:nvSpPr>
        <p:spPr>
          <a:xfrm>
            <a:off x="7866507" y="6038672"/>
            <a:ext cx="404372" cy="307848"/>
          </a:xfrm>
          <a:prstGeom prst="rect">
            <a:avLst/>
          </a:prstGeom>
          <a:noFill/>
        </p:spPr>
        <p:txBody>
          <a:bodyPr wrap="none" rtlCol="0">
            <a:spAutoFit/>
          </a:bodyPr>
          <a:lstStyle/>
          <a:p>
            <a:r>
              <a:rPr kumimoji="1" lang="en-US" altLang="ja-JP" sz="1400" b="1" dirty="0">
                <a:solidFill>
                  <a:srgbClr val="0070C0"/>
                </a:solidFill>
              </a:rPr>
              <a:t>P3</a:t>
            </a:r>
            <a:endParaRPr kumimoji="1" lang="ja-JP" altLang="en-US" sz="1400" b="1" dirty="0">
              <a:solidFill>
                <a:srgbClr val="0070C0"/>
              </a:solidFill>
            </a:endParaRPr>
          </a:p>
        </p:txBody>
      </p:sp>
      <p:sp>
        <p:nvSpPr>
          <p:cNvPr id="87" name="TextBox 86"/>
          <p:cNvSpPr txBox="1"/>
          <p:nvPr/>
        </p:nvSpPr>
        <p:spPr>
          <a:xfrm>
            <a:off x="7584318" y="5310064"/>
            <a:ext cx="404372" cy="307848"/>
          </a:xfrm>
          <a:prstGeom prst="rect">
            <a:avLst/>
          </a:prstGeom>
          <a:noFill/>
        </p:spPr>
        <p:txBody>
          <a:bodyPr wrap="none" rtlCol="0">
            <a:spAutoFit/>
          </a:bodyPr>
          <a:lstStyle/>
          <a:p>
            <a:r>
              <a:rPr kumimoji="1" lang="en-US" altLang="ja-JP" sz="1400" b="1" dirty="0">
                <a:solidFill>
                  <a:srgbClr val="0070C0"/>
                </a:solidFill>
              </a:rPr>
              <a:t>P6</a:t>
            </a:r>
            <a:endParaRPr kumimoji="1" lang="ja-JP" altLang="en-US" sz="1400" b="1" dirty="0">
              <a:solidFill>
                <a:srgbClr val="0070C0"/>
              </a:solidFill>
            </a:endParaRPr>
          </a:p>
        </p:txBody>
      </p:sp>
      <p:sp>
        <p:nvSpPr>
          <p:cNvPr id="88" name="TextBox 87"/>
          <p:cNvSpPr txBox="1"/>
          <p:nvPr/>
        </p:nvSpPr>
        <p:spPr>
          <a:xfrm>
            <a:off x="9816335" y="4527025"/>
            <a:ext cx="821609" cy="523341"/>
          </a:xfrm>
          <a:prstGeom prst="rect">
            <a:avLst/>
          </a:prstGeom>
          <a:noFill/>
        </p:spPr>
        <p:txBody>
          <a:bodyPr wrap="square" rtlCol="0">
            <a:spAutoFit/>
          </a:bodyPr>
          <a:lstStyle/>
          <a:p>
            <a:r>
              <a:rPr kumimoji="1" lang="en-US" altLang="ja-JP" sz="1400" b="1" dirty="0">
                <a:solidFill>
                  <a:srgbClr val="0070C0"/>
                </a:solidFill>
              </a:rPr>
              <a:t>P1, P2, P4, P5</a:t>
            </a:r>
            <a:endParaRPr kumimoji="1" lang="ja-JP" altLang="en-US" sz="1400" b="1" dirty="0">
              <a:solidFill>
                <a:srgbClr val="0070C0"/>
              </a:solidFill>
            </a:endParaRPr>
          </a:p>
        </p:txBody>
      </p:sp>
      <p:sp>
        <p:nvSpPr>
          <p:cNvPr id="90" name="TextBox 89"/>
          <p:cNvSpPr txBox="1"/>
          <p:nvPr/>
        </p:nvSpPr>
        <p:spPr>
          <a:xfrm>
            <a:off x="8432387" y="1991244"/>
            <a:ext cx="404372" cy="307848"/>
          </a:xfrm>
          <a:prstGeom prst="rect">
            <a:avLst/>
          </a:prstGeom>
          <a:noFill/>
        </p:spPr>
        <p:txBody>
          <a:bodyPr wrap="none" rtlCol="0">
            <a:spAutoFit/>
          </a:bodyPr>
          <a:lstStyle/>
          <a:p>
            <a:r>
              <a:rPr kumimoji="1" lang="en-US" altLang="ja-JP" sz="1400" b="1" dirty="0">
                <a:solidFill>
                  <a:srgbClr val="0070C0"/>
                </a:solidFill>
              </a:rPr>
              <a:t>P8</a:t>
            </a:r>
            <a:endParaRPr kumimoji="1" lang="ja-JP" altLang="en-US" sz="1400" b="1" dirty="0">
              <a:solidFill>
                <a:srgbClr val="0070C0"/>
              </a:solidFill>
            </a:endParaRPr>
          </a:p>
        </p:txBody>
      </p:sp>
      <p:sp>
        <p:nvSpPr>
          <p:cNvPr id="91" name="TextBox 90"/>
          <p:cNvSpPr txBox="1"/>
          <p:nvPr/>
        </p:nvSpPr>
        <p:spPr>
          <a:xfrm>
            <a:off x="3860258" y="3368338"/>
            <a:ext cx="523021" cy="307848"/>
          </a:xfrm>
          <a:prstGeom prst="rect">
            <a:avLst/>
          </a:prstGeom>
          <a:noFill/>
        </p:spPr>
        <p:txBody>
          <a:bodyPr wrap="none" rtlCol="0">
            <a:spAutoFit/>
          </a:bodyPr>
          <a:lstStyle/>
          <a:p>
            <a:r>
              <a:rPr kumimoji="1" lang="en-US" altLang="ja-JP" sz="1400" b="1" dirty="0">
                <a:solidFill>
                  <a:srgbClr val="0070C0"/>
                </a:solidFill>
              </a:rPr>
              <a:t>BT1</a:t>
            </a:r>
            <a:endParaRPr kumimoji="1" lang="ja-JP" altLang="en-US" sz="1400" b="1" dirty="0">
              <a:solidFill>
                <a:srgbClr val="0070C0"/>
              </a:solidFill>
            </a:endParaRPr>
          </a:p>
        </p:txBody>
      </p:sp>
      <p:sp>
        <p:nvSpPr>
          <p:cNvPr id="92" name="TextBox 91"/>
          <p:cNvSpPr txBox="1"/>
          <p:nvPr/>
        </p:nvSpPr>
        <p:spPr>
          <a:xfrm>
            <a:off x="2296801" y="2067367"/>
            <a:ext cx="543865" cy="307848"/>
          </a:xfrm>
          <a:prstGeom prst="rect">
            <a:avLst/>
          </a:prstGeom>
          <a:noFill/>
        </p:spPr>
        <p:txBody>
          <a:bodyPr wrap="none" rtlCol="0">
            <a:spAutoFit/>
          </a:bodyPr>
          <a:lstStyle/>
          <a:p>
            <a:r>
              <a:rPr kumimoji="1" lang="en-US" altLang="ja-JP" sz="1400" b="1" dirty="0">
                <a:solidFill>
                  <a:srgbClr val="0070C0"/>
                </a:solidFill>
              </a:rPr>
              <a:t>CN1</a:t>
            </a:r>
            <a:endParaRPr kumimoji="1" lang="ja-JP" altLang="en-US" sz="1400" b="1" dirty="0">
              <a:solidFill>
                <a:srgbClr val="0070C0"/>
              </a:solidFill>
            </a:endParaRPr>
          </a:p>
        </p:txBody>
      </p:sp>
      <p:sp>
        <p:nvSpPr>
          <p:cNvPr id="93" name="Rectangle 92"/>
          <p:cNvSpPr/>
          <p:nvPr/>
        </p:nvSpPr>
        <p:spPr>
          <a:xfrm>
            <a:off x="8348560" y="4553940"/>
            <a:ext cx="1270193" cy="307848"/>
          </a:xfrm>
          <a:prstGeom prst="rect">
            <a:avLst/>
          </a:prstGeom>
        </p:spPr>
        <p:txBody>
          <a:bodyPr wrap="none">
            <a:spAutoFit/>
          </a:bodyPr>
          <a:lstStyle/>
          <a:p>
            <a:pPr algn="ctr" fontAlgn="ctr"/>
            <a:r>
              <a:rPr lang="en-US" altLang="ja-JP" sz="1400" dirty="0">
                <a:solidFill>
                  <a:srgbClr val="0070C0"/>
                </a:solidFill>
              </a:rPr>
              <a:t>STL6N3LLH6</a:t>
            </a:r>
            <a:endParaRPr lang="en-US" altLang="ja-JP" sz="1400" dirty="0">
              <a:solidFill>
                <a:srgbClr val="0070C0"/>
              </a:solidFill>
              <a:latin typeface="ＭＳ Ｐゴシック" panose="020B0600070205080204" pitchFamily="50" charset="-128"/>
            </a:endParaRPr>
          </a:p>
        </p:txBody>
      </p:sp>
      <p:pic>
        <p:nvPicPr>
          <p:cNvPr id="16386" name="Picture 2" descr="Image result for SPBTLE-RF">
            <a:extLst>
              <a:ext uri="{FF2B5EF4-FFF2-40B4-BE49-F238E27FC236}">
                <a16:creationId xmlns:a16="http://schemas.microsoft.com/office/drawing/2014/main" id="{E394C74C-1B7E-494A-8AA8-43DC176B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733" y="283289"/>
            <a:ext cx="2607399" cy="185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17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7: BLE</a:t>
            </a:r>
          </a:p>
        </p:txBody>
      </p:sp>
      <p:sp>
        <p:nvSpPr>
          <p:cNvPr id="3" name="Content Placeholder 2"/>
          <p:cNvSpPr>
            <a:spLocks noGrp="1"/>
          </p:cNvSpPr>
          <p:nvPr>
            <p:ph idx="1"/>
          </p:nvPr>
        </p:nvSpPr>
        <p:spPr>
          <a:xfrm>
            <a:off x="4970225" y="1244487"/>
            <a:ext cx="7100909" cy="5157560"/>
          </a:xfrm>
        </p:spPr>
        <p:txBody>
          <a:bodyPr/>
          <a:lstStyle/>
          <a:p>
            <a:r>
              <a:rPr lang="en-US" dirty="0"/>
              <a:t>Generic Attribute Profile(GATT)</a:t>
            </a:r>
          </a:p>
          <a:p>
            <a:pPr lvl="1"/>
            <a:r>
              <a:rPr lang="en-US" dirty="0"/>
              <a:t>defines how data is organized and exchanged</a:t>
            </a:r>
          </a:p>
          <a:p>
            <a:r>
              <a:rPr lang="en-US" dirty="0"/>
              <a:t>Attribute Protocol (ATT)</a:t>
            </a:r>
          </a:p>
          <a:p>
            <a:pPr lvl="1"/>
            <a:r>
              <a:rPr lang="en-US" dirty="0"/>
              <a:t>allows the device to say what certain pieces of data are</a:t>
            </a:r>
          </a:p>
          <a:p>
            <a:pPr lvl="1"/>
            <a:r>
              <a:rPr lang="en-US" dirty="0"/>
              <a:t>defined by a 16-bit universally unique identifier (UUID)</a:t>
            </a:r>
          </a:p>
          <a:p>
            <a:r>
              <a:rPr lang="en-US" dirty="0"/>
              <a:t>Security Manager(SM) </a:t>
            </a:r>
          </a:p>
          <a:p>
            <a:pPr lvl="1"/>
            <a:r>
              <a:rPr lang="en-US" dirty="0"/>
              <a:t>encryption and authentication</a:t>
            </a:r>
          </a:p>
          <a:p>
            <a:r>
              <a:rPr lang="en-US" dirty="0"/>
              <a:t>Logical Link Control and Adaptation Protocol(L2CAP)</a:t>
            </a:r>
          </a:p>
          <a:p>
            <a:pPr lvl="1"/>
            <a:r>
              <a:rPr lang="en-US" dirty="0"/>
              <a:t>encapsulate into the standard BLE packet format</a:t>
            </a:r>
          </a:p>
          <a:p>
            <a:r>
              <a:rPr lang="en-US" dirty="0"/>
              <a:t>Host Controller Interface(HCI)</a:t>
            </a:r>
          </a:p>
          <a:p>
            <a:r>
              <a:rPr lang="en-US" dirty="0"/>
              <a:t>Link Layer (LL)</a:t>
            </a:r>
          </a:p>
          <a:p>
            <a:r>
              <a:rPr lang="en-US" dirty="0"/>
              <a:t>Physical Layer(PHY)</a:t>
            </a:r>
          </a:p>
        </p:txBody>
      </p:sp>
      <p:sp>
        <p:nvSpPr>
          <p:cNvPr id="5" name="Rectangle 4">
            <a:extLst>
              <a:ext uri="{FF2B5EF4-FFF2-40B4-BE49-F238E27FC236}">
                <a16:creationId xmlns:a16="http://schemas.microsoft.com/office/drawing/2014/main" id="{8B6CDE36-2BE7-4F65-B506-62D8B56D28A0}"/>
              </a:ext>
            </a:extLst>
          </p:cNvPr>
          <p:cNvSpPr/>
          <p:nvPr/>
        </p:nvSpPr>
        <p:spPr>
          <a:xfrm>
            <a:off x="1503770" y="1713530"/>
            <a:ext cx="1779814" cy="422133"/>
          </a:xfrm>
          <a:prstGeom prst="rect">
            <a:avLst/>
          </a:prstGeom>
          <a:solidFill>
            <a:schemeClr val="accent3">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GATT/ATT/SM</a:t>
            </a:r>
          </a:p>
        </p:txBody>
      </p:sp>
      <p:sp>
        <p:nvSpPr>
          <p:cNvPr id="6" name="Rectangle 5">
            <a:extLst>
              <a:ext uri="{FF2B5EF4-FFF2-40B4-BE49-F238E27FC236}">
                <a16:creationId xmlns:a16="http://schemas.microsoft.com/office/drawing/2014/main" id="{4ED583A1-5020-4130-ADB6-27900FE81A6C}"/>
              </a:ext>
            </a:extLst>
          </p:cNvPr>
          <p:cNvSpPr/>
          <p:nvPr/>
        </p:nvSpPr>
        <p:spPr>
          <a:xfrm>
            <a:off x="1484720" y="2284398"/>
            <a:ext cx="1779814" cy="422134"/>
          </a:xfrm>
          <a:prstGeom prst="rect">
            <a:avLst/>
          </a:prstGeom>
          <a:solidFill>
            <a:schemeClr val="accent4">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L2CAP</a:t>
            </a:r>
          </a:p>
        </p:txBody>
      </p:sp>
      <p:sp>
        <p:nvSpPr>
          <p:cNvPr id="7" name="Rectangle 6">
            <a:extLst>
              <a:ext uri="{FF2B5EF4-FFF2-40B4-BE49-F238E27FC236}">
                <a16:creationId xmlns:a16="http://schemas.microsoft.com/office/drawing/2014/main" id="{35514425-A1CB-48F7-A9AF-F277EFEDF9C1}"/>
              </a:ext>
            </a:extLst>
          </p:cNvPr>
          <p:cNvSpPr/>
          <p:nvPr/>
        </p:nvSpPr>
        <p:spPr>
          <a:xfrm>
            <a:off x="1468391" y="2855267"/>
            <a:ext cx="1779814" cy="422133"/>
          </a:xfrm>
          <a:prstGeom prst="rect">
            <a:avLst/>
          </a:prstGeom>
          <a:solidFill>
            <a:srgbClr val="F2EF86"/>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HCI</a:t>
            </a:r>
          </a:p>
        </p:txBody>
      </p:sp>
      <p:sp>
        <p:nvSpPr>
          <p:cNvPr id="8" name="Rectangle 7">
            <a:extLst>
              <a:ext uri="{FF2B5EF4-FFF2-40B4-BE49-F238E27FC236}">
                <a16:creationId xmlns:a16="http://schemas.microsoft.com/office/drawing/2014/main" id="{BA3D52BB-F823-45EC-BB7D-F6EE217920AC}"/>
              </a:ext>
            </a:extLst>
          </p:cNvPr>
          <p:cNvSpPr/>
          <p:nvPr/>
        </p:nvSpPr>
        <p:spPr>
          <a:xfrm>
            <a:off x="1264284" y="1291196"/>
            <a:ext cx="2220686" cy="2137804"/>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dirty="0" err="1">
              <a:solidFill>
                <a:schemeClr val="tx1"/>
              </a:solidFill>
            </a:endParaRPr>
          </a:p>
        </p:txBody>
      </p:sp>
      <p:sp>
        <p:nvSpPr>
          <p:cNvPr id="9" name="TextBox 8">
            <a:extLst>
              <a:ext uri="{FF2B5EF4-FFF2-40B4-BE49-F238E27FC236}">
                <a16:creationId xmlns:a16="http://schemas.microsoft.com/office/drawing/2014/main" id="{E8C646CC-2F9E-4A8B-A188-1B82210EE999}"/>
              </a:ext>
            </a:extLst>
          </p:cNvPr>
          <p:cNvSpPr txBox="1"/>
          <p:nvPr/>
        </p:nvSpPr>
        <p:spPr>
          <a:xfrm>
            <a:off x="1299225" y="1298026"/>
            <a:ext cx="2112128" cy="369332"/>
          </a:xfrm>
          <a:prstGeom prst="rect">
            <a:avLst/>
          </a:prstGeom>
          <a:noFill/>
        </p:spPr>
        <p:txBody>
          <a:bodyPr wrap="square" rtlCol="0">
            <a:spAutoFit/>
          </a:bodyPr>
          <a:lstStyle/>
          <a:p>
            <a:pPr algn="ctr"/>
            <a:r>
              <a:rPr lang="en-US" sz="1800" dirty="0"/>
              <a:t>Host</a:t>
            </a:r>
          </a:p>
        </p:txBody>
      </p:sp>
      <p:cxnSp>
        <p:nvCxnSpPr>
          <p:cNvPr id="17" name="Straight Arrow Connector 16">
            <a:extLst>
              <a:ext uri="{FF2B5EF4-FFF2-40B4-BE49-F238E27FC236}">
                <a16:creationId xmlns:a16="http://schemas.microsoft.com/office/drawing/2014/main" id="{91E2045C-5E73-4832-B7E4-B3338B05CAC1}"/>
              </a:ext>
            </a:extLst>
          </p:cNvPr>
          <p:cNvCxnSpPr>
            <a:cxnSpLocks/>
            <a:stCxn id="8" idx="2"/>
            <a:endCxn id="23" idx="0"/>
          </p:cNvCxnSpPr>
          <p:nvPr/>
        </p:nvCxnSpPr>
        <p:spPr>
          <a:xfrm flipH="1">
            <a:off x="2369376" y="3429000"/>
            <a:ext cx="5251" cy="606444"/>
          </a:xfrm>
          <a:prstGeom prst="straightConnector1">
            <a:avLst/>
          </a:prstGeom>
          <a:ln w="31750"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7A76568-E89A-4086-B015-630591907F9D}"/>
              </a:ext>
            </a:extLst>
          </p:cNvPr>
          <p:cNvSpPr txBox="1"/>
          <p:nvPr/>
        </p:nvSpPr>
        <p:spPr>
          <a:xfrm>
            <a:off x="2406539" y="3624760"/>
            <a:ext cx="2023584" cy="307777"/>
          </a:xfrm>
          <a:prstGeom prst="rect">
            <a:avLst/>
          </a:prstGeom>
          <a:noFill/>
        </p:spPr>
        <p:txBody>
          <a:bodyPr wrap="square" rtlCol="0">
            <a:spAutoFit/>
          </a:bodyPr>
          <a:lstStyle/>
          <a:p>
            <a:r>
              <a:rPr lang="en-US" sz="1400" b="1" dirty="0">
                <a:solidFill>
                  <a:srgbClr val="C00000"/>
                </a:solidFill>
              </a:rPr>
              <a:t>SPI/UART/USB/SDIO</a:t>
            </a:r>
          </a:p>
        </p:txBody>
      </p:sp>
      <p:sp>
        <p:nvSpPr>
          <p:cNvPr id="20" name="Rectangle 19">
            <a:extLst>
              <a:ext uri="{FF2B5EF4-FFF2-40B4-BE49-F238E27FC236}">
                <a16:creationId xmlns:a16="http://schemas.microsoft.com/office/drawing/2014/main" id="{24A7C1A0-C1AE-40B9-B3F6-46B658B2204E}"/>
              </a:ext>
            </a:extLst>
          </p:cNvPr>
          <p:cNvSpPr/>
          <p:nvPr/>
        </p:nvSpPr>
        <p:spPr>
          <a:xfrm>
            <a:off x="1498519" y="4457778"/>
            <a:ext cx="1779814" cy="422133"/>
          </a:xfrm>
          <a:prstGeom prst="rect">
            <a:avLst/>
          </a:prstGeom>
          <a:solidFill>
            <a:schemeClr val="accent3">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GATT/ATT/SM</a:t>
            </a:r>
          </a:p>
        </p:txBody>
      </p:sp>
      <p:sp>
        <p:nvSpPr>
          <p:cNvPr id="21" name="Rectangle 20">
            <a:extLst>
              <a:ext uri="{FF2B5EF4-FFF2-40B4-BE49-F238E27FC236}">
                <a16:creationId xmlns:a16="http://schemas.microsoft.com/office/drawing/2014/main" id="{1542C88C-4BFD-4A35-B4DA-7BF94595F21A}"/>
              </a:ext>
            </a:extLst>
          </p:cNvPr>
          <p:cNvSpPr/>
          <p:nvPr/>
        </p:nvSpPr>
        <p:spPr>
          <a:xfrm>
            <a:off x="1479469" y="5028646"/>
            <a:ext cx="1779814" cy="422134"/>
          </a:xfrm>
          <a:prstGeom prst="rect">
            <a:avLst/>
          </a:prstGeom>
          <a:solidFill>
            <a:schemeClr val="accent4">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L2CAP</a:t>
            </a:r>
          </a:p>
        </p:txBody>
      </p:sp>
      <p:sp>
        <p:nvSpPr>
          <p:cNvPr id="22" name="Rectangle 21">
            <a:extLst>
              <a:ext uri="{FF2B5EF4-FFF2-40B4-BE49-F238E27FC236}">
                <a16:creationId xmlns:a16="http://schemas.microsoft.com/office/drawing/2014/main" id="{EA8A9B0A-94F8-42FC-B06F-3F4029EF5185}"/>
              </a:ext>
            </a:extLst>
          </p:cNvPr>
          <p:cNvSpPr/>
          <p:nvPr/>
        </p:nvSpPr>
        <p:spPr>
          <a:xfrm>
            <a:off x="1463140" y="5599515"/>
            <a:ext cx="1779814" cy="422133"/>
          </a:xfrm>
          <a:prstGeom prst="rect">
            <a:avLst/>
          </a:prstGeom>
          <a:solidFill>
            <a:srgbClr val="F2EF86"/>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800" dirty="0">
                <a:solidFill>
                  <a:schemeClr val="tx1"/>
                </a:solidFill>
              </a:rPr>
              <a:t>HCI</a:t>
            </a:r>
          </a:p>
        </p:txBody>
      </p:sp>
      <p:sp>
        <p:nvSpPr>
          <p:cNvPr id="23" name="Rectangle 22">
            <a:extLst>
              <a:ext uri="{FF2B5EF4-FFF2-40B4-BE49-F238E27FC236}">
                <a16:creationId xmlns:a16="http://schemas.microsoft.com/office/drawing/2014/main" id="{E56B6B24-CBAF-400F-92C5-B2C3A16DE9DE}"/>
              </a:ext>
            </a:extLst>
          </p:cNvPr>
          <p:cNvSpPr/>
          <p:nvPr/>
        </p:nvSpPr>
        <p:spPr>
          <a:xfrm>
            <a:off x="1259033" y="4035444"/>
            <a:ext cx="2220686" cy="2137804"/>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dirty="0" err="1">
              <a:solidFill>
                <a:schemeClr val="tx1"/>
              </a:solidFill>
            </a:endParaRPr>
          </a:p>
        </p:txBody>
      </p:sp>
      <p:sp>
        <p:nvSpPr>
          <p:cNvPr id="24" name="TextBox 23">
            <a:extLst>
              <a:ext uri="{FF2B5EF4-FFF2-40B4-BE49-F238E27FC236}">
                <a16:creationId xmlns:a16="http://schemas.microsoft.com/office/drawing/2014/main" id="{3FF3AF68-DCFA-474F-8806-253B23E4035F}"/>
              </a:ext>
            </a:extLst>
          </p:cNvPr>
          <p:cNvSpPr txBox="1"/>
          <p:nvPr/>
        </p:nvSpPr>
        <p:spPr>
          <a:xfrm>
            <a:off x="1293974" y="4048580"/>
            <a:ext cx="2112128" cy="369332"/>
          </a:xfrm>
          <a:prstGeom prst="rect">
            <a:avLst/>
          </a:prstGeom>
          <a:noFill/>
        </p:spPr>
        <p:txBody>
          <a:bodyPr wrap="square" rtlCol="0">
            <a:spAutoFit/>
          </a:bodyPr>
          <a:lstStyle/>
          <a:p>
            <a:pPr algn="ctr"/>
            <a:r>
              <a:rPr lang="en-US" sz="1800" dirty="0"/>
              <a:t>Controller</a:t>
            </a:r>
          </a:p>
        </p:txBody>
      </p:sp>
    </p:spTree>
    <p:extLst>
      <p:ext uri="{BB962C8B-B14F-4D97-AF65-F5344CB8AC3E}">
        <p14:creationId xmlns:p14="http://schemas.microsoft.com/office/powerpoint/2010/main" val="3644893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3C48E-FDD3-4425-8F44-246C66FE3D87}"/>
              </a:ext>
            </a:extLst>
          </p:cNvPr>
          <p:cNvSpPr>
            <a:spLocks noGrp="1"/>
          </p:cNvSpPr>
          <p:nvPr>
            <p:ph type="title"/>
          </p:nvPr>
        </p:nvSpPr>
        <p:spPr/>
        <p:txBody>
          <a:bodyPr/>
          <a:lstStyle/>
          <a:p>
            <a:r>
              <a:rPr lang="en-US" dirty="0"/>
              <a:t>Lab 7: BLE</a:t>
            </a:r>
          </a:p>
        </p:txBody>
      </p:sp>
      <p:sp>
        <p:nvSpPr>
          <p:cNvPr id="6" name="Rectangle 5">
            <a:extLst>
              <a:ext uri="{FF2B5EF4-FFF2-40B4-BE49-F238E27FC236}">
                <a16:creationId xmlns:a16="http://schemas.microsoft.com/office/drawing/2014/main" id="{9A7BC095-555D-48F0-8D99-50D2C200C0B8}"/>
              </a:ext>
            </a:extLst>
          </p:cNvPr>
          <p:cNvSpPr/>
          <p:nvPr/>
        </p:nvSpPr>
        <p:spPr>
          <a:xfrm>
            <a:off x="338128" y="1961362"/>
            <a:ext cx="1779814" cy="422133"/>
          </a:xfrm>
          <a:prstGeom prst="rect">
            <a:avLst/>
          </a:prstGeom>
          <a:solidFill>
            <a:schemeClr val="accent3">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User Application</a:t>
            </a:r>
          </a:p>
        </p:txBody>
      </p:sp>
      <p:sp>
        <p:nvSpPr>
          <p:cNvPr id="8" name="Rectangle 7">
            <a:extLst>
              <a:ext uri="{FF2B5EF4-FFF2-40B4-BE49-F238E27FC236}">
                <a16:creationId xmlns:a16="http://schemas.microsoft.com/office/drawing/2014/main" id="{B6DAECF3-A829-41DE-98C6-B6629072C3DC}"/>
              </a:ext>
            </a:extLst>
          </p:cNvPr>
          <p:cNvSpPr/>
          <p:nvPr/>
        </p:nvSpPr>
        <p:spPr>
          <a:xfrm>
            <a:off x="338128" y="2524278"/>
            <a:ext cx="1779814" cy="422133"/>
          </a:xfrm>
          <a:prstGeom prst="rect">
            <a:avLst/>
          </a:prstGeom>
          <a:solidFill>
            <a:srgbClr val="F2EF86"/>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Application Control Interface (ACI)</a:t>
            </a:r>
          </a:p>
        </p:txBody>
      </p:sp>
      <p:sp>
        <p:nvSpPr>
          <p:cNvPr id="9" name="Rectangle 8">
            <a:extLst>
              <a:ext uri="{FF2B5EF4-FFF2-40B4-BE49-F238E27FC236}">
                <a16:creationId xmlns:a16="http://schemas.microsoft.com/office/drawing/2014/main" id="{98116745-FA17-4286-A947-18043DCEAFCF}"/>
              </a:ext>
            </a:extLst>
          </p:cNvPr>
          <p:cNvSpPr/>
          <p:nvPr/>
        </p:nvSpPr>
        <p:spPr>
          <a:xfrm>
            <a:off x="117692" y="1548841"/>
            <a:ext cx="2220686" cy="1545460"/>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
        <p:nvSpPr>
          <p:cNvPr id="10" name="TextBox 9">
            <a:extLst>
              <a:ext uri="{FF2B5EF4-FFF2-40B4-BE49-F238E27FC236}">
                <a16:creationId xmlns:a16="http://schemas.microsoft.com/office/drawing/2014/main" id="{775FB3F3-048C-4F29-8429-BFFF6576C11A}"/>
              </a:ext>
            </a:extLst>
          </p:cNvPr>
          <p:cNvSpPr txBox="1"/>
          <p:nvPr/>
        </p:nvSpPr>
        <p:spPr>
          <a:xfrm>
            <a:off x="117691" y="1548841"/>
            <a:ext cx="2220685" cy="338554"/>
          </a:xfrm>
          <a:prstGeom prst="rect">
            <a:avLst/>
          </a:prstGeom>
          <a:noFill/>
        </p:spPr>
        <p:txBody>
          <a:bodyPr wrap="square" rtlCol="0">
            <a:spAutoFit/>
          </a:bodyPr>
          <a:lstStyle/>
          <a:p>
            <a:pPr algn="ctr"/>
            <a:r>
              <a:rPr lang="en-US" sz="1600" b="1" dirty="0"/>
              <a:t>Host</a:t>
            </a:r>
          </a:p>
        </p:txBody>
      </p:sp>
      <p:sp>
        <p:nvSpPr>
          <p:cNvPr id="11" name="Rectangle 10">
            <a:extLst>
              <a:ext uri="{FF2B5EF4-FFF2-40B4-BE49-F238E27FC236}">
                <a16:creationId xmlns:a16="http://schemas.microsoft.com/office/drawing/2014/main" id="{D6C59C9B-08D6-459C-8E8B-898150C1FD27}"/>
              </a:ext>
            </a:extLst>
          </p:cNvPr>
          <p:cNvSpPr/>
          <p:nvPr/>
        </p:nvSpPr>
        <p:spPr>
          <a:xfrm>
            <a:off x="3387260" y="2500787"/>
            <a:ext cx="2434544" cy="466206"/>
          </a:xfrm>
          <a:prstGeom prst="rect">
            <a:avLst/>
          </a:prstGeom>
          <a:solidFill>
            <a:srgbClr val="F2EF86"/>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Application Control Interface</a:t>
            </a:r>
          </a:p>
          <a:p>
            <a:pPr algn="ctr"/>
            <a:r>
              <a:rPr lang="en-US" sz="1400" dirty="0">
                <a:solidFill>
                  <a:schemeClr val="tx1"/>
                </a:solidFill>
              </a:rPr>
              <a:t>(ACI)</a:t>
            </a:r>
          </a:p>
        </p:txBody>
      </p:sp>
      <p:sp>
        <p:nvSpPr>
          <p:cNvPr id="12" name="Rectangle 11">
            <a:extLst>
              <a:ext uri="{FF2B5EF4-FFF2-40B4-BE49-F238E27FC236}">
                <a16:creationId xmlns:a16="http://schemas.microsoft.com/office/drawing/2014/main" id="{FDDDCB9A-03A4-402F-AA55-3A7D41A9D4F7}"/>
              </a:ext>
            </a:extLst>
          </p:cNvPr>
          <p:cNvSpPr/>
          <p:nvPr/>
        </p:nvSpPr>
        <p:spPr>
          <a:xfrm>
            <a:off x="3387260" y="3107776"/>
            <a:ext cx="2434544" cy="429239"/>
          </a:xfrm>
          <a:prstGeom prst="rect">
            <a:avLst/>
          </a:prstGeom>
          <a:solidFill>
            <a:srgbClr val="FFC000"/>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BLE Protocol Stack</a:t>
            </a:r>
          </a:p>
        </p:txBody>
      </p:sp>
      <p:sp>
        <p:nvSpPr>
          <p:cNvPr id="13" name="Rectangle 12">
            <a:extLst>
              <a:ext uri="{FF2B5EF4-FFF2-40B4-BE49-F238E27FC236}">
                <a16:creationId xmlns:a16="http://schemas.microsoft.com/office/drawing/2014/main" id="{15F3E2D4-63FB-41A4-ADD1-046C914C1B42}"/>
              </a:ext>
            </a:extLst>
          </p:cNvPr>
          <p:cNvSpPr/>
          <p:nvPr/>
        </p:nvSpPr>
        <p:spPr>
          <a:xfrm>
            <a:off x="3387259" y="4209192"/>
            <a:ext cx="2434545" cy="401749"/>
          </a:xfrm>
          <a:prstGeom prst="rect">
            <a:avLst/>
          </a:prstGeom>
          <a:solidFill>
            <a:schemeClr val="bg1">
              <a:lumMod val="85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Radio Controller</a:t>
            </a:r>
          </a:p>
        </p:txBody>
      </p:sp>
      <p:sp>
        <p:nvSpPr>
          <p:cNvPr id="14" name="Rectangle 13">
            <a:extLst>
              <a:ext uri="{FF2B5EF4-FFF2-40B4-BE49-F238E27FC236}">
                <a16:creationId xmlns:a16="http://schemas.microsoft.com/office/drawing/2014/main" id="{A24AB167-1A75-4E5C-A5C1-92624AF5DA9C}"/>
              </a:ext>
            </a:extLst>
          </p:cNvPr>
          <p:cNvSpPr/>
          <p:nvPr/>
        </p:nvSpPr>
        <p:spPr>
          <a:xfrm>
            <a:off x="3147774" y="2037713"/>
            <a:ext cx="2859088" cy="2757350"/>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err="1">
              <a:solidFill>
                <a:schemeClr val="tx1"/>
              </a:solidFill>
            </a:endParaRPr>
          </a:p>
        </p:txBody>
      </p:sp>
      <p:sp>
        <p:nvSpPr>
          <p:cNvPr id="15" name="TextBox 14">
            <a:extLst>
              <a:ext uri="{FF2B5EF4-FFF2-40B4-BE49-F238E27FC236}">
                <a16:creationId xmlns:a16="http://schemas.microsoft.com/office/drawing/2014/main" id="{A72F1801-4251-48BE-8597-25874C3710CD}"/>
              </a:ext>
            </a:extLst>
          </p:cNvPr>
          <p:cNvSpPr txBox="1"/>
          <p:nvPr/>
        </p:nvSpPr>
        <p:spPr>
          <a:xfrm>
            <a:off x="3191917" y="2092657"/>
            <a:ext cx="2749668" cy="338554"/>
          </a:xfrm>
          <a:prstGeom prst="rect">
            <a:avLst/>
          </a:prstGeom>
          <a:noFill/>
          <a:ln w="12700">
            <a:noFill/>
          </a:ln>
        </p:spPr>
        <p:txBody>
          <a:bodyPr wrap="square" rtlCol="0">
            <a:spAutoFit/>
          </a:bodyPr>
          <a:lstStyle/>
          <a:p>
            <a:pPr algn="ctr"/>
            <a:r>
              <a:rPr lang="en-US" sz="1600" b="1" dirty="0"/>
              <a:t>BLE Controller</a:t>
            </a:r>
          </a:p>
        </p:txBody>
      </p:sp>
      <p:sp>
        <p:nvSpPr>
          <p:cNvPr id="16" name="Rectangle 15">
            <a:extLst>
              <a:ext uri="{FF2B5EF4-FFF2-40B4-BE49-F238E27FC236}">
                <a16:creationId xmlns:a16="http://schemas.microsoft.com/office/drawing/2014/main" id="{FA353324-483F-4E2A-89E8-52DBC5CF4E6B}"/>
              </a:ext>
            </a:extLst>
          </p:cNvPr>
          <p:cNvSpPr/>
          <p:nvPr/>
        </p:nvSpPr>
        <p:spPr>
          <a:xfrm>
            <a:off x="3387260" y="3658483"/>
            <a:ext cx="1150031" cy="429239"/>
          </a:xfrm>
          <a:prstGeom prst="rect">
            <a:avLst/>
          </a:prstGeom>
          <a:solidFill>
            <a:schemeClr val="accent2">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Power Management</a:t>
            </a:r>
          </a:p>
        </p:txBody>
      </p:sp>
      <p:sp>
        <p:nvSpPr>
          <p:cNvPr id="17" name="Rectangle 16">
            <a:extLst>
              <a:ext uri="{FF2B5EF4-FFF2-40B4-BE49-F238E27FC236}">
                <a16:creationId xmlns:a16="http://schemas.microsoft.com/office/drawing/2014/main" id="{E6EE77BA-C1AC-481F-B456-9B13CA6A83DB}"/>
              </a:ext>
            </a:extLst>
          </p:cNvPr>
          <p:cNvSpPr/>
          <p:nvPr/>
        </p:nvSpPr>
        <p:spPr>
          <a:xfrm>
            <a:off x="4671774" y="3658482"/>
            <a:ext cx="1150031" cy="429239"/>
          </a:xfrm>
          <a:prstGeom prst="rect">
            <a:avLst/>
          </a:prstGeom>
          <a:solidFill>
            <a:schemeClr val="accent2">
              <a:lumMod val="40000"/>
              <a:lumOff val="60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400" dirty="0">
                <a:solidFill>
                  <a:schemeClr val="tx1"/>
                </a:solidFill>
              </a:rPr>
              <a:t>Memory Management</a:t>
            </a:r>
          </a:p>
        </p:txBody>
      </p:sp>
      <p:cxnSp>
        <p:nvCxnSpPr>
          <p:cNvPr id="19" name="Straight Arrow Connector 18">
            <a:extLst>
              <a:ext uri="{FF2B5EF4-FFF2-40B4-BE49-F238E27FC236}">
                <a16:creationId xmlns:a16="http://schemas.microsoft.com/office/drawing/2014/main" id="{9BE92CA8-F4C0-475B-9740-45487DCE23FD}"/>
              </a:ext>
            </a:extLst>
          </p:cNvPr>
          <p:cNvCxnSpPr>
            <a:cxnSpLocks/>
            <a:stCxn id="8" idx="3"/>
            <a:endCxn id="11" idx="1"/>
          </p:cNvCxnSpPr>
          <p:nvPr/>
        </p:nvCxnSpPr>
        <p:spPr>
          <a:xfrm flipV="1">
            <a:off x="2117942" y="2733890"/>
            <a:ext cx="1269318" cy="1455"/>
          </a:xfrm>
          <a:prstGeom prst="straightConnector1">
            <a:avLst/>
          </a:prstGeom>
          <a:ln w="31750" cmpd="sng">
            <a:solidFill>
              <a:srgbClr val="C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6FEAC99-E755-45E8-B90E-53F792344637}"/>
              </a:ext>
            </a:extLst>
          </p:cNvPr>
          <p:cNvSpPr txBox="1"/>
          <p:nvPr/>
        </p:nvSpPr>
        <p:spPr>
          <a:xfrm>
            <a:off x="2506311" y="2451267"/>
            <a:ext cx="473529" cy="307777"/>
          </a:xfrm>
          <a:prstGeom prst="rect">
            <a:avLst/>
          </a:prstGeom>
          <a:noFill/>
        </p:spPr>
        <p:txBody>
          <a:bodyPr wrap="square" rtlCol="0">
            <a:spAutoFit/>
          </a:bodyPr>
          <a:lstStyle/>
          <a:p>
            <a:r>
              <a:rPr lang="en-US" sz="1400" b="1" dirty="0">
                <a:solidFill>
                  <a:srgbClr val="C00000"/>
                </a:solidFill>
              </a:rPr>
              <a:t>SPI</a:t>
            </a:r>
          </a:p>
        </p:txBody>
      </p:sp>
      <p:sp>
        <p:nvSpPr>
          <p:cNvPr id="18" name="Content Placeholder 2">
            <a:extLst>
              <a:ext uri="{FF2B5EF4-FFF2-40B4-BE49-F238E27FC236}">
                <a16:creationId xmlns:a16="http://schemas.microsoft.com/office/drawing/2014/main" id="{4205D67F-F5F7-428D-B21D-A09479104F03}"/>
              </a:ext>
            </a:extLst>
          </p:cNvPr>
          <p:cNvSpPr>
            <a:spLocks noGrp="1"/>
          </p:cNvSpPr>
          <p:nvPr>
            <p:ph idx="1"/>
          </p:nvPr>
        </p:nvSpPr>
        <p:spPr>
          <a:xfrm>
            <a:off x="6516376" y="1244487"/>
            <a:ext cx="5554758" cy="5157560"/>
          </a:xfrm>
        </p:spPr>
        <p:txBody>
          <a:bodyPr/>
          <a:lstStyle/>
          <a:p>
            <a:r>
              <a:rPr lang="en-US" dirty="0"/>
              <a:t>Application Control Interface (ACI)</a:t>
            </a:r>
          </a:p>
          <a:p>
            <a:pPr lvl="1"/>
            <a:r>
              <a:rPr lang="en-US" dirty="0"/>
              <a:t>User applications send ACI commands to control the BLE controller over SPI</a:t>
            </a:r>
          </a:p>
          <a:p>
            <a:pPr lvl="1"/>
            <a:r>
              <a:rPr lang="en-US" dirty="0"/>
              <a:t>ACI commands utilize and extend the standard HCI data format.</a:t>
            </a:r>
          </a:p>
          <a:p>
            <a:pPr lvl="2"/>
            <a:r>
              <a:rPr lang="en-US" dirty="0"/>
              <a:t>HCI command packet </a:t>
            </a:r>
          </a:p>
          <a:p>
            <a:pPr lvl="2"/>
            <a:r>
              <a:rPr lang="en-US" dirty="0"/>
              <a:t>HCI ACL data packet </a:t>
            </a:r>
          </a:p>
          <a:p>
            <a:pPr lvl="2"/>
            <a:r>
              <a:rPr lang="en-US" dirty="0"/>
              <a:t>HCI synchronous data packet </a:t>
            </a:r>
          </a:p>
          <a:p>
            <a:pPr lvl="2"/>
            <a:r>
              <a:rPr lang="en-US" dirty="0"/>
              <a:t>HCI event packet</a:t>
            </a:r>
          </a:p>
        </p:txBody>
      </p:sp>
    </p:spTree>
    <p:extLst>
      <p:ext uri="{BB962C8B-B14F-4D97-AF65-F5344CB8AC3E}">
        <p14:creationId xmlns:p14="http://schemas.microsoft.com/office/powerpoint/2010/main" val="1395339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7E81-B54B-4173-90DD-0B2F8A30929E}"/>
              </a:ext>
            </a:extLst>
          </p:cNvPr>
          <p:cNvSpPr>
            <a:spLocks noGrp="1"/>
          </p:cNvSpPr>
          <p:nvPr>
            <p:ph type="title"/>
          </p:nvPr>
        </p:nvSpPr>
        <p:spPr/>
        <p:txBody>
          <a:bodyPr/>
          <a:lstStyle/>
          <a:p>
            <a:r>
              <a:rPr lang="en-US" dirty="0"/>
              <a:t>Lab 7: BLE</a:t>
            </a:r>
          </a:p>
        </p:txBody>
      </p:sp>
      <p:sp>
        <p:nvSpPr>
          <p:cNvPr id="4" name="Rectangle 3">
            <a:extLst>
              <a:ext uri="{FF2B5EF4-FFF2-40B4-BE49-F238E27FC236}">
                <a16:creationId xmlns:a16="http://schemas.microsoft.com/office/drawing/2014/main" id="{6DBC7A5F-EE64-4367-A465-FB60A6936304}"/>
              </a:ext>
            </a:extLst>
          </p:cNvPr>
          <p:cNvSpPr/>
          <p:nvPr/>
        </p:nvSpPr>
        <p:spPr>
          <a:xfrm>
            <a:off x="775663" y="1202921"/>
            <a:ext cx="10953881" cy="50475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err="1">
                <a:solidFill>
                  <a:srgbClr val="005032"/>
                </a:solidFill>
                <a:latin typeface="Consolas" panose="020B0609020204030204" pitchFamily="49" charset="0"/>
                <a:ea typeface="Cambria" panose="02040503050406030204" pitchFamily="18" charset="0"/>
                <a:cs typeface="Consolas" panose="020B0609020204030204" pitchFamily="49" charset="0"/>
              </a:rPr>
              <a:t>tBleStatus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b="1" dirty="0" err="1">
                <a:solidFill>
                  <a:srgbClr val="000000"/>
                </a:solidFill>
                <a:latin typeface="Consolas" panose="020B0609020204030204" pitchFamily="49" charset="0"/>
                <a:ea typeface="Cambria" panose="02040503050406030204" pitchFamily="18" charset="0"/>
                <a:cs typeface="Consolas" panose="020B0609020204030204" pitchFamily="49" charset="0"/>
              </a:rPr>
              <a:t>Value_Update</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a:t>
            </a:r>
            <a:r>
              <a:rPr lang="en-US" sz="1400" dirty="0">
                <a:solidFill>
                  <a:srgbClr val="005032"/>
                </a:solidFill>
                <a:latin typeface="Consolas" panose="020B0609020204030204" pitchFamily="49" charset="0"/>
                <a:ea typeface="Cambria" panose="02040503050406030204" pitchFamily="18" charset="0"/>
                <a:cs typeface="Consolas" panose="020B0609020204030204" pitchFamily="49" charset="0"/>
              </a:rPr>
              <a:t>uint16_t</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value1, </a:t>
            </a:r>
            <a:r>
              <a:rPr lang="en-US" sz="1400" dirty="0">
                <a:solidFill>
                  <a:srgbClr val="005032"/>
                </a:solidFill>
                <a:latin typeface="Consolas" panose="020B0609020204030204" pitchFamily="49" charset="0"/>
                <a:ea typeface="Cambria" panose="02040503050406030204" pitchFamily="18" charset="0"/>
                <a:cs typeface="Consolas" panose="020B0609020204030204" pitchFamily="49" charset="0"/>
              </a:rPr>
              <a:t>int16_t</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value2)</a:t>
            </a:r>
            <a:r>
              <a:rPr lang="en-US" sz="1400" dirty="0">
                <a:latin typeface="Cambria" panose="02040503050406030204" pitchFamily="18" charset="0"/>
                <a:ea typeface="Cambria" panose="02040503050406030204" pitchFamily="18" charset="0"/>
                <a:cs typeface="Times New Roman" panose="02020603050405020304" pitchFamily="18" charset="0"/>
              </a:rPr>
              <a:t> </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err="1">
                <a:solidFill>
                  <a:srgbClr val="005032"/>
                </a:solidFill>
                <a:latin typeface="Consolas" panose="020B0609020204030204" pitchFamily="49" charset="0"/>
                <a:ea typeface="Cambria" panose="02040503050406030204" pitchFamily="18" charset="0"/>
                <a:cs typeface="Consolas" panose="020B0609020204030204" pitchFamily="49" charset="0"/>
              </a:rPr>
              <a:t>tBleStatus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ret;</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a:solidFill>
                  <a:srgbClr val="005032"/>
                </a:solidFill>
                <a:latin typeface="Consolas" panose="020B0609020204030204" pitchFamily="49" charset="0"/>
                <a:ea typeface="Cambria" panose="02040503050406030204" pitchFamily="18" charset="0"/>
                <a:cs typeface="Consolas" panose="020B0609020204030204" pitchFamily="49" charset="0"/>
              </a:rPr>
              <a:t>uint8_t</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err="1">
                <a:solidFill>
                  <a:srgbClr val="000000"/>
                </a:solidFill>
                <a:latin typeface="Consolas" panose="020B0609020204030204" pitchFamily="49" charset="0"/>
                <a:ea typeface="Cambria" panose="02040503050406030204" pitchFamily="18" charset="0"/>
                <a:cs typeface="Consolas" panose="020B0609020204030204" pitchFamily="49" charset="0"/>
              </a:rPr>
              <a:t>BuffPos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a:solidFill>
                  <a:srgbClr val="005032"/>
                </a:solidFill>
                <a:latin typeface="Consolas" panose="020B0609020204030204" pitchFamily="49" charset="0"/>
                <a:ea typeface="Cambria" panose="02040503050406030204" pitchFamily="18" charset="0"/>
                <a:cs typeface="Consolas" panose="020B0609020204030204" pitchFamily="49" charset="0"/>
              </a:rPr>
              <a:t>uint8_t</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buff[2+2+2]; </a:t>
            </a:r>
            <a:r>
              <a:rPr lang="en-US" sz="1400" dirty="0">
                <a:solidFill>
                  <a:srgbClr val="4F6228"/>
                </a:solidFill>
                <a:latin typeface="Consolas" panose="020B0609020204030204" pitchFamily="49" charset="0"/>
                <a:ea typeface="Cambria" panose="02040503050406030204" pitchFamily="18" charset="0"/>
                <a:cs typeface="Consolas" panose="020B0609020204030204" pitchFamily="49" charset="0"/>
              </a:rPr>
              <a:t>//2 for tick value(2 bytes), 2 for value1(2 bytes), and 2 for </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value2(2 bytes)</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STORE_LE_16(buff, (</a:t>
            </a:r>
            <a:r>
              <a:rPr lang="en-US" sz="1400" b="1" dirty="0" err="1">
                <a:solidFill>
                  <a:srgbClr val="642880"/>
                </a:solidFill>
                <a:latin typeface="Consolas" panose="020B0609020204030204" pitchFamily="49" charset="0"/>
                <a:ea typeface="Cambria" panose="02040503050406030204" pitchFamily="18" charset="0"/>
                <a:cs typeface="Consolas" panose="020B0609020204030204" pitchFamily="49" charset="0"/>
              </a:rPr>
              <a:t>HAL_GetTick</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()&gt;&gt;3));</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err="1">
                <a:solidFill>
                  <a:srgbClr val="000000"/>
                </a:solidFill>
                <a:latin typeface="Consolas" panose="020B0609020204030204" pitchFamily="49" charset="0"/>
                <a:ea typeface="Cambria" panose="02040503050406030204" pitchFamily="18" charset="0"/>
                <a:cs typeface="Consolas" panose="020B0609020204030204" pitchFamily="49" charset="0"/>
              </a:rPr>
              <a:t>BuffPos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=2;</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STORE_LE_16(buff+BuffPos,value1);</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err="1">
                <a:solidFill>
                  <a:srgbClr val="000000"/>
                </a:solidFill>
                <a:latin typeface="Consolas" panose="020B0609020204030204" pitchFamily="49" charset="0"/>
                <a:ea typeface="Cambria" panose="02040503050406030204" pitchFamily="18" charset="0"/>
                <a:cs typeface="Consolas" panose="020B0609020204030204" pitchFamily="49" charset="0"/>
              </a:rPr>
              <a:t>BuffPos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+=2;</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STORE_LE_16(buff+BuffPos,value2);</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dirty="0" err="1">
                <a:solidFill>
                  <a:srgbClr val="000000"/>
                </a:solidFill>
                <a:latin typeface="Consolas" panose="020B0609020204030204" pitchFamily="49" charset="0"/>
                <a:ea typeface="Cambria" panose="02040503050406030204" pitchFamily="18" charset="0"/>
                <a:cs typeface="Consolas" panose="020B0609020204030204" pitchFamily="49" charset="0"/>
              </a:rPr>
              <a:t>BuffPos</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+=2;</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ret = </a:t>
            </a:r>
            <a:r>
              <a:rPr lang="en-US" sz="1400" b="1" dirty="0" err="1">
                <a:solidFill>
                  <a:srgbClr val="642880"/>
                </a:solidFill>
                <a:latin typeface="Consolas" panose="020B0609020204030204" pitchFamily="49" charset="0"/>
                <a:ea typeface="Cambria" panose="02040503050406030204" pitchFamily="18" charset="0"/>
                <a:cs typeface="Consolas" panose="020B0609020204030204" pitchFamily="49" charset="0"/>
              </a:rPr>
              <a:t>aci_gatt_update_char_value</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(HWServW2STHandle, </a:t>
            </a:r>
            <a:r>
              <a:rPr lang="en-US" sz="1400" dirty="0" err="1">
                <a:solidFill>
                  <a:srgbClr val="000000"/>
                </a:solidFill>
                <a:latin typeface="Consolas" panose="020B0609020204030204" pitchFamily="49" charset="0"/>
                <a:ea typeface="Cambria" panose="02040503050406030204" pitchFamily="18" charset="0"/>
                <a:cs typeface="Consolas" panose="020B0609020204030204" pitchFamily="49" charset="0"/>
              </a:rPr>
              <a:t>EnvironmentalCharHandle</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0, 2+2+2,buff);</a:t>
            </a:r>
            <a:r>
              <a:rPr lang="en-US" sz="1400" dirty="0">
                <a:solidFill>
                  <a:srgbClr val="4F6228"/>
                </a:solidFill>
                <a:latin typeface="Consolas" panose="020B0609020204030204" pitchFamily="49" charset="0"/>
                <a:ea typeface="Cambria" panose="02040503050406030204" pitchFamily="18" charset="0"/>
                <a:cs typeface="Consolas" panose="020B0609020204030204" pitchFamily="49" charset="0"/>
              </a:rPr>
              <a:t>//transmit data</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latin typeface="Consolas" panose="020B0609020204030204" pitchFamily="49" charset="0"/>
                <a:ea typeface="Cambria" panose="02040503050406030204" pitchFamily="18" charset="0"/>
                <a:cs typeface="Consolas" panose="020B0609020204030204" pitchFamily="49" charset="0"/>
              </a:rPr>
              <a:t> </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b="1" dirty="0">
                <a:solidFill>
                  <a:srgbClr val="7F0055"/>
                </a:solidFill>
                <a:latin typeface="Consolas" panose="020B0609020204030204" pitchFamily="49" charset="0"/>
                <a:ea typeface="Cambria" panose="02040503050406030204" pitchFamily="18" charset="0"/>
                <a:cs typeface="Consolas" panose="020B0609020204030204" pitchFamily="49" charset="0"/>
              </a:rPr>
              <a:t>if</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(ret != BLE_STATUS_SUCCESS){</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b="1" dirty="0">
                <a:solidFill>
                  <a:srgbClr val="7F0055"/>
                </a:solidFill>
                <a:latin typeface="Consolas" panose="020B0609020204030204" pitchFamily="49" charset="0"/>
                <a:ea typeface="Cambria" panose="02040503050406030204" pitchFamily="18" charset="0"/>
                <a:cs typeface="Consolas" panose="020B0609020204030204" pitchFamily="49" charset="0"/>
              </a:rPr>
              <a:t>return</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BLE_STATUS_ERROR;</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p>
          <a:p>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a:t>
            </a:r>
            <a:r>
              <a:rPr lang="en-US" sz="1400" b="1" dirty="0">
                <a:solidFill>
                  <a:srgbClr val="7F0055"/>
                </a:solidFill>
                <a:latin typeface="Consolas" panose="020B0609020204030204" pitchFamily="49" charset="0"/>
                <a:ea typeface="Cambria" panose="02040503050406030204" pitchFamily="18" charset="0"/>
                <a:cs typeface="Consolas" panose="020B0609020204030204" pitchFamily="49" charset="0"/>
              </a:rPr>
              <a:t>return</a:t>
            </a:r>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 BLE_STATUS_SUCCESS;</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r>
              <a:rPr lang="en-US" sz="1400" dirty="0">
                <a:solidFill>
                  <a:srgbClr val="000000"/>
                </a:solidFill>
                <a:latin typeface="Consolas" panose="020B0609020204030204" pitchFamily="49" charset="0"/>
                <a:ea typeface="Cambria" panose="02040503050406030204" pitchFamily="18" charset="0"/>
                <a:cs typeface="Consolas" panose="020B0609020204030204" pitchFamily="49" charset="0"/>
              </a:rPr>
              <a:t>}</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47999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8: Simple drone control</a:t>
            </a:r>
          </a:p>
        </p:txBody>
      </p:sp>
      <p:sp>
        <p:nvSpPr>
          <p:cNvPr id="4" name="Rectangle 2">
            <a:extLst>
              <a:ext uri="{FF2B5EF4-FFF2-40B4-BE49-F238E27FC236}">
                <a16:creationId xmlns:a16="http://schemas.microsoft.com/office/drawing/2014/main" id="{09678630-29E7-4FFA-BC54-D8BBE67D8F22}"/>
              </a:ext>
            </a:extLst>
          </p:cNvPr>
          <p:cNvSpPr>
            <a:spLocks noChangeArrowheads="1"/>
          </p:cNvSpPr>
          <p:nvPr/>
        </p:nvSpPr>
        <p:spPr bwMode="auto">
          <a:xfrm>
            <a:off x="1175657" y="1835020"/>
            <a:ext cx="161598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1125F4F9-8CCC-4B54-AB92-4A51428DD7EC}"/>
              </a:ext>
            </a:extLst>
          </p:cNvPr>
          <p:cNvGraphicFramePr>
            <a:graphicFrameLocks noChangeAspect="1"/>
          </p:cNvGraphicFramePr>
          <p:nvPr>
            <p:extLst>
              <p:ext uri="{D42A27DB-BD31-4B8C-83A1-F6EECF244321}">
                <p14:modId xmlns:p14="http://schemas.microsoft.com/office/powerpoint/2010/main" val="4143796107"/>
              </p:ext>
            </p:extLst>
          </p:nvPr>
        </p:nvGraphicFramePr>
        <p:xfrm>
          <a:off x="1175657" y="1835021"/>
          <a:ext cx="9462537" cy="3377682"/>
        </p:xfrm>
        <a:graphic>
          <a:graphicData uri="http://schemas.openxmlformats.org/presentationml/2006/ole">
            <mc:AlternateContent xmlns:mc="http://schemas.openxmlformats.org/markup-compatibility/2006">
              <mc:Choice xmlns:v="urn:schemas-microsoft-com:vml" Requires="v">
                <p:oleObj spid="_x0000_s15405" name="Visio" r:id="rId3" imgW="5381545" imgH="1924307" progId="Visio.Drawing.11">
                  <p:embed/>
                </p:oleObj>
              </mc:Choice>
              <mc:Fallback>
                <p:oleObj name="Visio" r:id="rId3" imgW="5381545" imgH="192430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657" y="1835021"/>
                        <a:ext cx="9462537" cy="3377682"/>
                      </a:xfrm>
                      <a:prstGeom prst="rect">
                        <a:avLst/>
                      </a:prstGeom>
                      <a:noFill/>
                    </p:spPr>
                  </p:pic>
                </p:oleObj>
              </mc:Fallback>
            </mc:AlternateContent>
          </a:graphicData>
        </a:graphic>
      </p:graphicFrame>
    </p:spTree>
    <p:extLst>
      <p:ext uri="{BB962C8B-B14F-4D97-AF65-F5344CB8AC3E}">
        <p14:creationId xmlns:p14="http://schemas.microsoft.com/office/powerpoint/2010/main" val="3765810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438C-5E8E-45F8-A36C-C6552EBB28FA}"/>
              </a:ext>
            </a:extLst>
          </p:cNvPr>
          <p:cNvSpPr>
            <a:spLocks noGrp="1"/>
          </p:cNvSpPr>
          <p:nvPr>
            <p:ph type="title"/>
          </p:nvPr>
        </p:nvSpPr>
        <p:spPr/>
        <p:txBody>
          <a:bodyPr/>
          <a:lstStyle/>
          <a:p>
            <a:r>
              <a:rPr lang="en-US" dirty="0"/>
              <a:t>Lab 8: Simple drone control</a:t>
            </a:r>
          </a:p>
        </p:txBody>
      </p:sp>
      <p:pic>
        <p:nvPicPr>
          <p:cNvPr id="3" name="Fly">
            <a:hlinkClick r:id="" action="ppaction://media"/>
            <a:extLst>
              <a:ext uri="{FF2B5EF4-FFF2-40B4-BE49-F238E27FC236}">
                <a16:creationId xmlns:a16="http://schemas.microsoft.com/office/drawing/2014/main" id="{DEB328A8-824B-41C2-A146-DD1C5A9021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0863" y="1435100"/>
            <a:ext cx="8123237" cy="4565650"/>
          </a:xfrm>
        </p:spPr>
      </p:pic>
    </p:spTree>
    <p:extLst>
      <p:ext uri="{BB962C8B-B14F-4D97-AF65-F5344CB8AC3E}">
        <p14:creationId xmlns:p14="http://schemas.microsoft.com/office/powerpoint/2010/main" val="7484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438C-5E8E-45F8-A36C-C6552EBB28FA}"/>
              </a:ext>
            </a:extLst>
          </p:cNvPr>
          <p:cNvSpPr>
            <a:spLocks noGrp="1"/>
          </p:cNvSpPr>
          <p:nvPr>
            <p:ph type="title"/>
          </p:nvPr>
        </p:nvSpPr>
        <p:spPr/>
        <p:txBody>
          <a:bodyPr/>
          <a:lstStyle/>
          <a:p>
            <a:r>
              <a:rPr lang="en-US" dirty="0"/>
              <a:t>Lab 8: Simple drone control</a:t>
            </a:r>
          </a:p>
        </p:txBody>
      </p:sp>
      <p:pic>
        <p:nvPicPr>
          <p:cNvPr id="4" name="Picture 3">
            <a:extLst>
              <a:ext uri="{FF2B5EF4-FFF2-40B4-BE49-F238E27FC236}">
                <a16:creationId xmlns:a16="http://schemas.microsoft.com/office/drawing/2014/main" id="{77D07707-CE69-4B74-8F2B-9BE42F59A2A1}"/>
              </a:ext>
            </a:extLst>
          </p:cNvPr>
          <p:cNvPicPr/>
          <p:nvPr/>
        </p:nvPicPr>
        <p:blipFill rotWithShape="1">
          <a:blip r:embed="rId2"/>
          <a:srcRect l="30930" t="21788" r="16987" b="26518"/>
          <a:stretch/>
        </p:blipFill>
        <p:spPr bwMode="auto">
          <a:xfrm>
            <a:off x="2807120" y="1296930"/>
            <a:ext cx="6193811" cy="4587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0949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23EF-643F-473E-BD68-2C9BC6C78CC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7C6670C-E4DA-43C6-97D7-24944A8A44F5}"/>
              </a:ext>
            </a:extLst>
          </p:cNvPr>
          <p:cNvSpPr>
            <a:spLocks noGrp="1"/>
          </p:cNvSpPr>
          <p:nvPr>
            <p:ph idx="1"/>
          </p:nvPr>
        </p:nvSpPr>
        <p:spPr>
          <a:xfrm>
            <a:off x="6094412" y="1567941"/>
            <a:ext cx="6020084" cy="4564984"/>
          </a:xfrm>
        </p:spPr>
        <p:txBody>
          <a:bodyPr/>
          <a:lstStyle/>
          <a:p>
            <a:r>
              <a:rPr lang="en-US" dirty="0"/>
              <a:t>Lab Materials</a:t>
            </a:r>
          </a:p>
          <a:p>
            <a:pPr lvl="1"/>
            <a:r>
              <a:rPr lang="en-US" dirty="0"/>
              <a:t>Lab description</a:t>
            </a:r>
          </a:p>
          <a:p>
            <a:pPr lvl="1"/>
            <a:r>
              <a:rPr lang="en-US" dirty="0"/>
              <a:t>Lab presentation</a:t>
            </a:r>
          </a:p>
          <a:p>
            <a:pPr lvl="1"/>
            <a:r>
              <a:rPr lang="en-US" dirty="0"/>
              <a:t>Lab starting code for students</a:t>
            </a:r>
          </a:p>
          <a:p>
            <a:pPr lvl="1"/>
            <a:r>
              <a:rPr lang="en-US" dirty="0"/>
              <a:t>Lab solutions for instructors</a:t>
            </a:r>
          </a:p>
        </p:txBody>
      </p:sp>
      <p:sp>
        <p:nvSpPr>
          <p:cNvPr id="4" name="Content Placeholder 2">
            <a:extLst>
              <a:ext uri="{FF2B5EF4-FFF2-40B4-BE49-F238E27FC236}">
                <a16:creationId xmlns:a16="http://schemas.microsoft.com/office/drawing/2014/main" id="{E5E7D911-63FC-4F5A-ACE0-BA6B0230B003}"/>
              </a:ext>
            </a:extLst>
          </p:cNvPr>
          <p:cNvSpPr txBox="1">
            <a:spLocks/>
          </p:cNvSpPr>
          <p:nvPr/>
        </p:nvSpPr>
        <p:spPr>
          <a:xfrm>
            <a:off x="969983" y="1587501"/>
            <a:ext cx="10129064" cy="4564984"/>
          </a:xfrm>
          <a:prstGeom prst="rect">
            <a:avLst/>
          </a:prstGeom>
        </p:spPr>
        <p:txBody>
          <a:bodyPr vert="horz" lIns="0" tIns="0" rIns="0" bIns="0" rtlCol="0" anchor="t">
            <a:no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r>
              <a:rPr lang="en-US"/>
              <a:t>Eight lab modules:</a:t>
            </a:r>
          </a:p>
          <a:p>
            <a:pPr lvl="1"/>
            <a:r>
              <a:rPr lang="en-US"/>
              <a:t>Register-level Programming</a:t>
            </a:r>
          </a:p>
          <a:p>
            <a:pPr marL="937076" lvl="2" indent="-457200">
              <a:buFont typeface="+mj-lt"/>
              <a:buAutoNum type="arabicPeriod"/>
            </a:pPr>
            <a:r>
              <a:rPr lang="en-US"/>
              <a:t>PWM output</a:t>
            </a:r>
          </a:p>
          <a:p>
            <a:pPr marL="937076" lvl="2" indent="-457200">
              <a:buFont typeface="+mj-lt"/>
              <a:buAutoNum type="arabicPeriod"/>
            </a:pPr>
            <a:r>
              <a:rPr lang="en-US"/>
              <a:t>UART </a:t>
            </a:r>
          </a:p>
          <a:p>
            <a:pPr marL="937076" lvl="2" indent="-457200">
              <a:buFont typeface="+mj-lt"/>
              <a:buAutoNum type="arabicPeriod"/>
            </a:pPr>
            <a:r>
              <a:rPr lang="en-US"/>
              <a:t>ADC</a:t>
            </a:r>
          </a:p>
          <a:p>
            <a:pPr marL="937076" lvl="2" indent="-457200">
              <a:buFont typeface="+mj-lt"/>
              <a:buAutoNum type="arabicPeriod"/>
            </a:pPr>
            <a:r>
              <a:rPr lang="en-US"/>
              <a:t>SPI</a:t>
            </a:r>
          </a:p>
          <a:p>
            <a:pPr lvl="1"/>
            <a:r>
              <a:rPr lang="en-US"/>
              <a:t>Concept-level Understanding</a:t>
            </a:r>
          </a:p>
          <a:p>
            <a:pPr marL="937076" lvl="2" indent="-457200">
              <a:buFont typeface="+mj-lt"/>
              <a:buAutoNum type="arabicPeriod" startAt="5"/>
            </a:pPr>
            <a:r>
              <a:rPr lang="en-US"/>
              <a:t>AHRS</a:t>
            </a:r>
          </a:p>
          <a:p>
            <a:pPr marL="937076" lvl="2" indent="-457200">
              <a:buFont typeface="+mj-lt"/>
              <a:buAutoNum type="arabicPeriod" startAt="5"/>
            </a:pPr>
            <a:r>
              <a:rPr lang="en-US"/>
              <a:t>PID</a:t>
            </a:r>
          </a:p>
          <a:p>
            <a:pPr marL="937076" lvl="2" indent="-457200">
              <a:buFont typeface="+mj-lt"/>
              <a:buAutoNum type="arabicPeriod" startAt="5"/>
            </a:pPr>
            <a:r>
              <a:rPr lang="en-US"/>
              <a:t>BLE</a:t>
            </a:r>
          </a:p>
          <a:p>
            <a:pPr lvl="1"/>
            <a:r>
              <a:rPr lang="en-US"/>
              <a:t>Application-level Programming</a:t>
            </a:r>
          </a:p>
          <a:p>
            <a:pPr marL="937076" lvl="2" indent="-457200">
              <a:buFont typeface="+mj-lt"/>
              <a:buAutoNum type="arabicPeriod" startAt="8"/>
            </a:pPr>
            <a:r>
              <a:rPr lang="en-US"/>
              <a:t>Flying</a:t>
            </a:r>
            <a:endParaRPr lang="en-US" dirty="0"/>
          </a:p>
        </p:txBody>
      </p:sp>
    </p:spTree>
    <p:extLst>
      <p:ext uri="{BB962C8B-B14F-4D97-AF65-F5344CB8AC3E}">
        <p14:creationId xmlns:p14="http://schemas.microsoft.com/office/powerpoint/2010/main" val="100039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963-FA98-47A3-837B-A00B74FA5392}"/>
              </a:ext>
            </a:extLst>
          </p:cNvPr>
          <p:cNvSpPr>
            <a:spLocks noGrp="1"/>
          </p:cNvSpPr>
          <p:nvPr>
            <p:ph type="title"/>
          </p:nvPr>
        </p:nvSpPr>
        <p:spPr>
          <a:xfrm>
            <a:off x="824413" y="358342"/>
            <a:ext cx="10133095" cy="558487"/>
          </a:xfrm>
        </p:spPr>
        <p:txBody>
          <a:bodyPr/>
          <a:lstStyle/>
          <a:p>
            <a:r>
              <a:rPr lang="en-US" dirty="0"/>
              <a:t>Textbook (Optional)</a:t>
            </a:r>
          </a:p>
        </p:txBody>
      </p:sp>
      <p:sp>
        <p:nvSpPr>
          <p:cNvPr id="4" name="Text Box 2">
            <a:extLst>
              <a:ext uri="{FF2B5EF4-FFF2-40B4-BE49-F238E27FC236}">
                <a16:creationId xmlns:a16="http://schemas.microsoft.com/office/drawing/2014/main" id="{15D46F49-5D13-435F-867F-D3AD98031637}"/>
              </a:ext>
            </a:extLst>
          </p:cNvPr>
          <p:cNvSpPr txBox="1">
            <a:spLocks noChangeArrowheads="1" noChangeShapeType="1"/>
          </p:cNvSpPr>
          <p:nvPr/>
        </p:nvSpPr>
        <p:spPr bwMode="auto">
          <a:xfrm>
            <a:off x="3697096" y="1175544"/>
            <a:ext cx="3444368" cy="4831469"/>
          </a:xfrm>
          <a:prstGeom prst="rect">
            <a:avLst/>
          </a:prstGeom>
          <a:noFill/>
          <a:ln>
            <a:noFill/>
          </a:ln>
          <a:effectLst/>
          <a:extLst>
            <a:ext uri="{909E8E84-426E-40DD-AFC4-6F175D3DCCD1}">
              <a14:hiddenFill xmlns:a14="http://schemas.microsoft.com/office/drawing/2010/main">
                <a:solidFill>
                  <a:srgbClr val="D94431"/>
                </a:solidFill>
              </a14:hiddenFill>
            </a:ext>
            <a:ext uri="{91240B29-F687-4F45-9708-019B960494DF}">
              <a14:hiddenLine xmlns:a14="http://schemas.microsoft.com/office/drawing/2010/main" w="0"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3EBDA"/>
                  </a:outerShdw>
                </a:effectLst>
              </a14:hiddenEffects>
            </a:ext>
          </a:extLst>
        </p:spPr>
        <p:txBody>
          <a:bodyPr vert="horz" wrap="square" lIns="182880" tIns="91440" rIns="228600" bIns="91440" numCol="1"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See a program running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Data representation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ARM instruction set architecture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Arithmetic and logic</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Load and store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Branch and conditional execution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Structured programming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Subroutines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64-bit data processing</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Mixing C and assembly</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Interrupt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a:ln>
                  <a:noFill/>
                </a:ln>
                <a:solidFill>
                  <a:srgbClr val="212120"/>
                </a:solidFill>
                <a:effectLst/>
                <a:latin typeface="Georgia" panose="02040502050405020303" pitchFamily="18" charset="0"/>
              </a:rPr>
              <a:t>Fixed-point &amp; floating-point arithmetic</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Instruction encoding and decoding</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General-purpose I/O</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General-purpose timers</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Stepper motor control</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Liquid-crystal display (LCD)</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Real-time clock (RTC)</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Direct memory access (DMA)</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Analog-to-digital converter (ADC) </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Digital-to-analog converter (DAC) </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Serial communication protocols</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Multitasking</a:t>
            </a:r>
          </a:p>
          <a:p>
            <a:pPr marL="342900" lvl="0" indent="-342900" defTabSz="914400" eaLnBrk="0" fontAlgn="base" hangingPunct="0">
              <a:spcBef>
                <a:spcPct val="0"/>
              </a:spcBef>
              <a:spcAft>
                <a:spcPct val="0"/>
              </a:spcAft>
              <a:buFont typeface="+mj-lt"/>
              <a:buAutoNum type="arabicPeriod" startAt="13"/>
            </a:pPr>
            <a:r>
              <a:rPr lang="en-US" altLang="en-US" sz="1200" dirty="0">
                <a:solidFill>
                  <a:srgbClr val="212120"/>
                </a:solidFill>
                <a:latin typeface="Georgia" panose="02040502050405020303" pitchFamily="18" charset="0"/>
              </a:rPr>
              <a:t>Digital signal processing </a:t>
            </a:r>
            <a:endParaRPr lang="en-US" altLang="en-US" sz="1200" dirty="0">
              <a:latin typeface="Arial" panose="020B0604020202020204" pitchFamily="34" charset="0"/>
            </a:endParaRPr>
          </a:p>
        </p:txBody>
      </p:sp>
      <p:pic>
        <p:nvPicPr>
          <p:cNvPr id="8" name="Picture 2" descr="front_png-final">
            <a:extLst>
              <a:ext uri="{FF2B5EF4-FFF2-40B4-BE49-F238E27FC236}">
                <a16:creationId xmlns:a16="http://schemas.microsoft.com/office/drawing/2014/main" id="{E091BDA6-9F99-4323-A0D3-36C8601E8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7" y="1239875"/>
            <a:ext cx="3333279" cy="437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3EBDA"/>
                  </a:outerShdw>
                </a:effectLst>
              </a14:hiddenEffects>
            </a:ext>
          </a:extLst>
        </p:spPr>
      </p:pic>
      <p:sp>
        <p:nvSpPr>
          <p:cNvPr id="9" name="Rectangle 8">
            <a:extLst>
              <a:ext uri="{FF2B5EF4-FFF2-40B4-BE49-F238E27FC236}">
                <a16:creationId xmlns:a16="http://schemas.microsoft.com/office/drawing/2014/main" id="{1EC16417-CA35-4319-8362-1F647F367B2F}"/>
              </a:ext>
            </a:extLst>
          </p:cNvPr>
          <p:cNvSpPr/>
          <p:nvPr/>
        </p:nvSpPr>
        <p:spPr>
          <a:xfrm>
            <a:off x="299257" y="5782216"/>
            <a:ext cx="3333048" cy="297004"/>
          </a:xfrm>
          <a:prstGeom prst="rect">
            <a:avLst/>
          </a:prstGeom>
        </p:spPr>
        <p:txBody>
          <a:bodyPr wrap="square">
            <a:spAutoFit/>
          </a:bodyPr>
          <a:lstStyle/>
          <a:p>
            <a:pPr marL="228600" indent="-228600" algn="ctr">
              <a:lnSpc>
                <a:spcPct val="95000"/>
              </a:lnSpc>
              <a:spcAft>
                <a:spcPts val="500"/>
              </a:spcAft>
            </a:pPr>
            <a:r>
              <a:rPr lang="en-US" sz="1400" kern="1400" dirty="0">
                <a:solidFill>
                  <a:srgbClr val="C00000"/>
                </a:solidFill>
                <a:latin typeface="Gill Sans MT (Body)"/>
              </a:rPr>
              <a:t>738 pages, $69.50</a:t>
            </a:r>
          </a:p>
        </p:txBody>
      </p:sp>
      <p:sp>
        <p:nvSpPr>
          <p:cNvPr id="10" name="Content Placeholder 2">
            <a:extLst>
              <a:ext uri="{FF2B5EF4-FFF2-40B4-BE49-F238E27FC236}">
                <a16:creationId xmlns:a16="http://schemas.microsoft.com/office/drawing/2014/main" id="{8A7B1DF4-F405-43E9-AC64-1FAD1ED584F0}"/>
              </a:ext>
            </a:extLst>
          </p:cNvPr>
          <p:cNvSpPr>
            <a:spLocks noGrp="1"/>
          </p:cNvSpPr>
          <p:nvPr>
            <p:ph idx="1"/>
          </p:nvPr>
        </p:nvSpPr>
        <p:spPr>
          <a:xfrm>
            <a:off x="7155120" y="916829"/>
            <a:ext cx="4861034" cy="5282426"/>
          </a:xfrm>
        </p:spPr>
        <p:txBody>
          <a:bodyPr/>
          <a:lstStyle/>
          <a:p>
            <a:r>
              <a:rPr lang="en-US" sz="2000" dirty="0">
                <a:solidFill>
                  <a:srgbClr val="C00000"/>
                </a:solidFill>
              </a:rPr>
              <a:t>Complete instructor's resource: </a:t>
            </a:r>
          </a:p>
          <a:p>
            <a:pPr lvl="1"/>
            <a:r>
              <a:rPr lang="en-US" sz="1800" dirty="0"/>
              <a:t>Lecture slides, quizzes and exams, tutorials, lab handouts and solutions (pre-lab, in-lab, and post-lab), solutions to end-of-chapter exercises</a:t>
            </a:r>
          </a:p>
          <a:p>
            <a:r>
              <a:rPr lang="en-US" sz="2000" dirty="0">
                <a:solidFill>
                  <a:srgbClr val="C00000"/>
                </a:solidFill>
              </a:rPr>
              <a:t>Bare-metal programming </a:t>
            </a:r>
            <a:r>
              <a:rPr lang="en-US" sz="2000" dirty="0"/>
              <a:t>at the register level without using any API libraries</a:t>
            </a:r>
          </a:p>
          <a:p>
            <a:r>
              <a:rPr lang="en-US" sz="2000" dirty="0">
                <a:solidFill>
                  <a:srgbClr val="C00000"/>
                </a:solidFill>
              </a:rPr>
              <a:t>Line-by-line translation </a:t>
            </a:r>
            <a:r>
              <a:rPr lang="en-US" sz="2000" dirty="0"/>
              <a:t>from C to ARM assembly</a:t>
            </a:r>
          </a:p>
          <a:p>
            <a:r>
              <a:rPr lang="en-US" sz="2000" dirty="0"/>
              <a:t>Strike the </a:t>
            </a:r>
            <a:r>
              <a:rPr lang="en-US" sz="2000" dirty="0">
                <a:solidFill>
                  <a:srgbClr val="C00000"/>
                </a:solidFill>
              </a:rPr>
              <a:t>balance</a:t>
            </a:r>
            <a:r>
              <a:rPr lang="en-US" sz="2000" dirty="0"/>
              <a:t> between theoretical foundations and technical practices</a:t>
            </a:r>
          </a:p>
          <a:p>
            <a:r>
              <a:rPr lang="en-US" sz="2000" dirty="0"/>
              <a:t>Using </a:t>
            </a:r>
            <a:r>
              <a:rPr lang="en-US" sz="2000" dirty="0">
                <a:solidFill>
                  <a:srgbClr val="C00000"/>
                </a:solidFill>
              </a:rPr>
              <a:t>flowcharts</a:t>
            </a:r>
            <a:r>
              <a:rPr lang="en-US" sz="2000" dirty="0"/>
              <a:t> as a reading guide for processor datasheets</a:t>
            </a:r>
          </a:p>
          <a:p>
            <a:r>
              <a:rPr lang="en-US" sz="2000" dirty="0"/>
              <a:t>Online </a:t>
            </a:r>
            <a:r>
              <a:rPr lang="en-US" sz="2000" dirty="0">
                <a:solidFill>
                  <a:srgbClr val="C00000"/>
                </a:solidFill>
              </a:rPr>
              <a:t>YouTube</a:t>
            </a:r>
            <a:r>
              <a:rPr lang="en-US" sz="2000" dirty="0"/>
              <a:t> tutorials (11.2K subscribers)</a:t>
            </a:r>
          </a:p>
        </p:txBody>
      </p:sp>
      <p:pic>
        <p:nvPicPr>
          <p:cNvPr id="11" name="Picture 10">
            <a:extLst>
              <a:ext uri="{FF2B5EF4-FFF2-40B4-BE49-F238E27FC236}">
                <a16:creationId xmlns:a16="http://schemas.microsoft.com/office/drawing/2014/main" id="{59415EEE-223E-47AF-9EBC-597FD1831B01}"/>
              </a:ext>
            </a:extLst>
          </p:cNvPr>
          <p:cNvPicPr>
            <a:picLocks noChangeAspect="1"/>
          </p:cNvPicPr>
          <p:nvPr/>
        </p:nvPicPr>
        <p:blipFill>
          <a:blip r:embed="rId3"/>
          <a:stretch>
            <a:fillRect/>
          </a:stretch>
        </p:blipFill>
        <p:spPr>
          <a:xfrm>
            <a:off x="333688" y="6129025"/>
            <a:ext cx="2580952" cy="228571"/>
          </a:xfrm>
          <a:prstGeom prst="rect">
            <a:avLst/>
          </a:prstGeom>
        </p:spPr>
      </p:pic>
      <p:pic>
        <p:nvPicPr>
          <p:cNvPr id="12" name="Picture 11">
            <a:extLst>
              <a:ext uri="{FF2B5EF4-FFF2-40B4-BE49-F238E27FC236}">
                <a16:creationId xmlns:a16="http://schemas.microsoft.com/office/drawing/2014/main" id="{055E0718-3570-4757-89DD-91C0676A6A93}"/>
              </a:ext>
            </a:extLst>
          </p:cNvPr>
          <p:cNvPicPr>
            <a:picLocks noChangeAspect="1"/>
          </p:cNvPicPr>
          <p:nvPr/>
        </p:nvPicPr>
        <p:blipFill>
          <a:blip r:embed="rId4"/>
          <a:stretch>
            <a:fillRect/>
          </a:stretch>
        </p:blipFill>
        <p:spPr>
          <a:xfrm>
            <a:off x="299258" y="6407401"/>
            <a:ext cx="2865974" cy="219877"/>
          </a:xfrm>
          <a:prstGeom prst="rect">
            <a:avLst/>
          </a:prstGeom>
        </p:spPr>
      </p:pic>
    </p:spTree>
    <p:extLst>
      <p:ext uri="{BB962C8B-B14F-4D97-AF65-F5344CB8AC3E}">
        <p14:creationId xmlns:p14="http://schemas.microsoft.com/office/powerpoint/2010/main" val="27314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4021" y="578671"/>
            <a:ext cx="10133095" cy="558487"/>
          </a:xfrm>
        </p:spPr>
        <p:txBody>
          <a:bodyPr/>
          <a:lstStyle/>
          <a:p>
            <a:r>
              <a:rPr lang="en-US" dirty="0"/>
              <a:t>UAS Policy on Campus</a:t>
            </a:r>
          </a:p>
        </p:txBody>
      </p:sp>
      <p:sp>
        <p:nvSpPr>
          <p:cNvPr id="3" name="Content Placeholder 2"/>
          <p:cNvSpPr>
            <a:spLocks noGrp="1"/>
          </p:cNvSpPr>
          <p:nvPr>
            <p:ph idx="1"/>
          </p:nvPr>
        </p:nvSpPr>
        <p:spPr/>
        <p:txBody>
          <a:bodyPr/>
          <a:lstStyle/>
          <a:p>
            <a:pPr marL="0" indent="0">
              <a:buNone/>
            </a:pPr>
            <a:r>
              <a:rPr lang="en-US" sz="2800" dirty="0"/>
              <a:t>Standard Operating Procedure for the Use of Unmanned Aerial Systems (UAS) on campus</a:t>
            </a:r>
          </a:p>
          <a:p>
            <a:pPr lvl="1"/>
            <a:r>
              <a:rPr lang="en-US" sz="2400" dirty="0"/>
              <a:t>Make sure you have to compliance with the procedure if it exists</a:t>
            </a:r>
          </a:p>
          <a:p>
            <a:pPr lvl="1"/>
            <a:r>
              <a:rPr lang="en-US" sz="2400" dirty="0"/>
              <a:t>It was simple for us for the ST drone kit. It was passed without formal applications and reviews.</a:t>
            </a:r>
          </a:p>
          <a:p>
            <a:pPr lvl="1"/>
            <a:r>
              <a:rPr lang="en-US" sz="2400" dirty="0"/>
              <a:t>But always check with your safety and environment management office</a:t>
            </a:r>
          </a:p>
          <a:p>
            <a:endParaRPr lang="en-US" sz="2800" dirty="0"/>
          </a:p>
        </p:txBody>
      </p:sp>
    </p:spTree>
    <p:extLst>
      <p:ext uri="{BB962C8B-B14F-4D97-AF65-F5344CB8AC3E}">
        <p14:creationId xmlns:p14="http://schemas.microsoft.com/office/powerpoint/2010/main" val="411389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6ABA-285B-4264-AF84-A7B7F3274BD3}"/>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EAA09BD3-4E29-4125-8BD1-3661F70B34EE}"/>
              </a:ext>
            </a:extLst>
          </p:cNvPr>
          <p:cNvSpPr>
            <a:spLocks noGrp="1"/>
          </p:cNvSpPr>
          <p:nvPr>
            <p:ph idx="1"/>
          </p:nvPr>
        </p:nvSpPr>
        <p:spPr/>
        <p:txBody>
          <a:bodyPr/>
          <a:lstStyle/>
          <a:p>
            <a:r>
              <a:rPr lang="en-US" dirty="0"/>
              <a:t>Send email to </a:t>
            </a:r>
            <a:r>
              <a:rPr lang="en-US" dirty="0">
                <a:hlinkClick r:id="rId2"/>
              </a:rPr>
              <a:t>Yifeng.Zhu@maine.edu</a:t>
            </a:r>
            <a:r>
              <a:rPr lang="en-US" dirty="0"/>
              <a:t> for</a:t>
            </a:r>
          </a:p>
          <a:p>
            <a:pPr lvl="1"/>
            <a:r>
              <a:rPr lang="en-US" dirty="0"/>
              <a:t>An exam copy of my book</a:t>
            </a:r>
          </a:p>
          <a:p>
            <a:pPr lvl="1"/>
            <a:r>
              <a:rPr lang="en-US" dirty="0"/>
              <a:t>Complete instructor resources: slides, exams, quizzes, solutions, lab handouts &amp; solutions</a:t>
            </a:r>
          </a:p>
          <a:p>
            <a:endParaRPr lang="en-US" dirty="0"/>
          </a:p>
          <a:p>
            <a:r>
              <a:rPr lang="en-US" dirty="0"/>
              <a:t>My book website: </a:t>
            </a:r>
            <a:r>
              <a:rPr lang="en-US" dirty="0">
                <a:hlinkClick r:id="rId3"/>
              </a:rPr>
              <a:t>http://web.eece.maine.edu/~zhu/book/</a:t>
            </a:r>
            <a:endParaRPr lang="en-US" dirty="0"/>
          </a:p>
          <a:p>
            <a:pPr lvl="1"/>
            <a:r>
              <a:rPr lang="en-US" dirty="0"/>
              <a:t>Sample labs, lab kit, FAQ</a:t>
            </a:r>
          </a:p>
          <a:p>
            <a:endParaRPr lang="en-US" dirty="0"/>
          </a:p>
          <a:p>
            <a:r>
              <a:rPr lang="en-US" dirty="0"/>
              <a:t>My YouTube Channel: </a:t>
            </a:r>
            <a:r>
              <a:rPr lang="en-US" dirty="0">
                <a:hlinkClick r:id="rId4"/>
              </a:rPr>
              <a:t>https://www.youtube.com/channel/UCY0sQ9hpSR6yZobt1qOv6DA</a:t>
            </a:r>
            <a:r>
              <a:rPr lang="en-US" dirty="0"/>
              <a:t> </a:t>
            </a:r>
          </a:p>
        </p:txBody>
      </p:sp>
      <p:sp>
        <p:nvSpPr>
          <p:cNvPr id="4" name="Content Placeholder 2">
            <a:extLst>
              <a:ext uri="{FF2B5EF4-FFF2-40B4-BE49-F238E27FC236}">
                <a16:creationId xmlns:a16="http://schemas.microsoft.com/office/drawing/2014/main" id="{3B3CA6DA-5027-4390-A079-5C7E8FE521D5}"/>
              </a:ext>
            </a:extLst>
          </p:cNvPr>
          <p:cNvSpPr txBox="1">
            <a:spLocks/>
          </p:cNvSpPr>
          <p:nvPr/>
        </p:nvSpPr>
        <p:spPr>
          <a:xfrm>
            <a:off x="975438" y="5292968"/>
            <a:ext cx="9982070" cy="1137255"/>
          </a:xfrm>
          <a:prstGeom prst="rect">
            <a:avLst/>
          </a:prstGeom>
        </p:spPr>
        <p:txBody>
          <a:bodyPr vert="horz" lIns="0" tIns="0" rIns="0" bIns="0" rtlCol="0" anchor="t">
            <a:no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2800" dirty="0"/>
              <a:t>Thank STMicroelectronics for organizing and sponsoring this workshop!</a:t>
            </a:r>
          </a:p>
        </p:txBody>
      </p:sp>
    </p:spTree>
    <p:extLst>
      <p:ext uri="{BB962C8B-B14F-4D97-AF65-F5344CB8AC3E}">
        <p14:creationId xmlns:p14="http://schemas.microsoft.com/office/powerpoint/2010/main" val="2459844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3C0C-5071-471E-986E-CA7F7FEE190E}"/>
              </a:ext>
            </a:extLst>
          </p:cNvPr>
          <p:cNvSpPr>
            <a:spLocks noGrp="1"/>
          </p:cNvSpPr>
          <p:nvPr>
            <p:ph type="title"/>
          </p:nvPr>
        </p:nvSpPr>
        <p:spPr>
          <a:xfrm>
            <a:off x="252913" y="197879"/>
            <a:ext cx="10133095" cy="558487"/>
          </a:xfrm>
        </p:spPr>
        <p:txBody>
          <a:bodyPr/>
          <a:lstStyle/>
          <a:p>
            <a:r>
              <a:rPr lang="en-US" dirty="0"/>
              <a:t>YouTube Lectures &amp; Tutorials</a:t>
            </a:r>
          </a:p>
        </p:txBody>
      </p:sp>
      <p:sp>
        <p:nvSpPr>
          <p:cNvPr id="3" name="Content Placeholder 2">
            <a:extLst>
              <a:ext uri="{FF2B5EF4-FFF2-40B4-BE49-F238E27FC236}">
                <a16:creationId xmlns:a16="http://schemas.microsoft.com/office/drawing/2014/main" id="{9DBEC179-37A5-459A-B242-E78A217A8947}"/>
              </a:ext>
            </a:extLst>
          </p:cNvPr>
          <p:cNvSpPr>
            <a:spLocks noGrp="1"/>
          </p:cNvSpPr>
          <p:nvPr>
            <p:ph idx="1"/>
          </p:nvPr>
        </p:nvSpPr>
        <p:spPr>
          <a:xfrm>
            <a:off x="4856344" y="998771"/>
            <a:ext cx="3724946" cy="4564984"/>
          </a:xfrm>
        </p:spPr>
        <p:txBody>
          <a:bodyPr/>
          <a:lstStyle/>
          <a:p>
            <a:r>
              <a:rPr lang="en-US" sz="1800" dirty="0">
                <a:solidFill>
                  <a:srgbClr val="C00000"/>
                </a:solidFill>
              </a:rPr>
              <a:t>Short Lectures</a:t>
            </a:r>
          </a:p>
          <a:p>
            <a:pPr marL="582839" lvl="1" indent="-342900">
              <a:buFont typeface="+mj-lt"/>
              <a:buAutoNum type="arabicPeriod"/>
            </a:pPr>
            <a:r>
              <a:rPr lang="en-US" sz="1400" dirty="0"/>
              <a:t>Why do we use Two's Complement?</a:t>
            </a:r>
          </a:p>
          <a:p>
            <a:pPr marL="582839" lvl="1" indent="-342900">
              <a:buFont typeface="+mj-lt"/>
              <a:buAutoNum type="arabicPeriod"/>
            </a:pPr>
            <a:r>
              <a:rPr lang="en-US" sz="1400" dirty="0"/>
              <a:t>Carry and Borrow Flag</a:t>
            </a:r>
          </a:p>
          <a:p>
            <a:pPr marL="582839" lvl="1" indent="-342900">
              <a:buFont typeface="+mj-lt"/>
              <a:buAutoNum type="arabicPeriod"/>
            </a:pPr>
            <a:r>
              <a:rPr lang="en-US" sz="1400" dirty="0"/>
              <a:t>Overflow Flag</a:t>
            </a:r>
          </a:p>
          <a:p>
            <a:pPr marL="582839" lvl="1" indent="-342900">
              <a:buFont typeface="+mj-lt"/>
              <a:buAutoNum type="arabicPeriod"/>
            </a:pPr>
            <a:r>
              <a:rPr lang="en-US" sz="1400" dirty="0"/>
              <a:t>Pointer</a:t>
            </a:r>
          </a:p>
          <a:p>
            <a:pPr marL="582839" lvl="1" indent="-342900">
              <a:buFont typeface="+mj-lt"/>
              <a:buAutoNum type="arabicPeriod"/>
            </a:pPr>
            <a:r>
              <a:rPr lang="en-US" sz="1400" dirty="0"/>
              <a:t>Memory Mapped I/O</a:t>
            </a:r>
          </a:p>
          <a:p>
            <a:pPr marL="582839" lvl="1" indent="-342900">
              <a:buFont typeface="+mj-lt"/>
              <a:buAutoNum type="arabicPeriod"/>
            </a:pPr>
            <a:r>
              <a:rPr lang="en-US" sz="1400" dirty="0"/>
              <a:t>GPIO Output: Lighting up a LED</a:t>
            </a:r>
          </a:p>
          <a:p>
            <a:pPr marL="582839" lvl="1" indent="-342900">
              <a:buFont typeface="+mj-lt"/>
              <a:buAutoNum type="arabicPeriod"/>
            </a:pPr>
            <a:r>
              <a:rPr lang="en-US" sz="1400" dirty="0"/>
              <a:t>GPIO Input: Interfacing a joystick</a:t>
            </a:r>
          </a:p>
        </p:txBody>
      </p:sp>
      <p:sp>
        <p:nvSpPr>
          <p:cNvPr id="4" name="Content Placeholder 2">
            <a:extLst>
              <a:ext uri="{FF2B5EF4-FFF2-40B4-BE49-F238E27FC236}">
                <a16:creationId xmlns:a16="http://schemas.microsoft.com/office/drawing/2014/main" id="{0C818414-12DD-4496-A4A0-DC93A95BF8B4}"/>
              </a:ext>
            </a:extLst>
          </p:cNvPr>
          <p:cNvSpPr txBox="1">
            <a:spLocks/>
          </p:cNvSpPr>
          <p:nvPr/>
        </p:nvSpPr>
        <p:spPr>
          <a:xfrm>
            <a:off x="379652" y="1026924"/>
            <a:ext cx="4349363" cy="4564984"/>
          </a:xfrm>
          <a:prstGeom prst="rect">
            <a:avLst/>
          </a:prstGeom>
        </p:spPr>
        <p:txBody>
          <a:bodyPr vert="horz" lIns="0" tIns="0" rIns="0" bIns="0" rtlCol="0" anchor="t">
            <a:no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r>
              <a:rPr lang="en-US" sz="1800" dirty="0">
                <a:solidFill>
                  <a:srgbClr val="C00000"/>
                </a:solidFill>
              </a:rPr>
              <a:t>Tutorials</a:t>
            </a:r>
          </a:p>
          <a:p>
            <a:pPr marL="582839" lvl="1" indent="-342900">
              <a:buFont typeface="+mj-lt"/>
              <a:buAutoNum type="arabicPeriod"/>
            </a:pPr>
            <a:r>
              <a:rPr lang="en-US" sz="1400" dirty="0"/>
              <a:t>Create a project in Keil v5 </a:t>
            </a:r>
          </a:p>
          <a:p>
            <a:pPr marL="582839" lvl="1" indent="-342900">
              <a:buFont typeface="+mj-lt"/>
              <a:buAutoNum type="arabicPeriod"/>
            </a:pPr>
            <a:r>
              <a:rPr lang="de-DE" sz="1400" dirty="0"/>
              <a:t>Debugging in Keil v5</a:t>
            </a:r>
          </a:p>
          <a:p>
            <a:pPr marL="582839" lvl="1" indent="-342900">
              <a:buFont typeface="+mj-lt"/>
              <a:buAutoNum type="arabicPeriod"/>
            </a:pPr>
            <a:r>
              <a:rPr lang="en-US" sz="1400" dirty="0"/>
              <a:t>Clock configuration of STM32L4 processors</a:t>
            </a:r>
          </a:p>
          <a:p>
            <a:pPr marL="582839" lvl="1" indent="-342900">
              <a:buFont typeface="+mj-lt"/>
              <a:buAutoNum type="arabicPeriod"/>
            </a:pPr>
            <a:r>
              <a:rPr lang="en-US" sz="1400" dirty="0"/>
              <a:t>Printing messages via UART through ST-Link V2.1</a:t>
            </a:r>
          </a:p>
          <a:p>
            <a:pPr marL="582839" lvl="1" indent="-342900">
              <a:buFont typeface="+mj-lt"/>
              <a:buAutoNum type="arabicPeriod"/>
            </a:pPr>
            <a:r>
              <a:rPr lang="en-US" sz="1400" dirty="0"/>
              <a:t>How to fix common errors?</a:t>
            </a:r>
          </a:p>
        </p:txBody>
      </p:sp>
      <p:sp>
        <p:nvSpPr>
          <p:cNvPr id="6" name="Content Placeholder 2">
            <a:extLst>
              <a:ext uri="{FF2B5EF4-FFF2-40B4-BE49-F238E27FC236}">
                <a16:creationId xmlns:a16="http://schemas.microsoft.com/office/drawing/2014/main" id="{8FD34FF0-0826-4ABF-B9DA-9297781D7B12}"/>
              </a:ext>
            </a:extLst>
          </p:cNvPr>
          <p:cNvSpPr txBox="1">
            <a:spLocks/>
          </p:cNvSpPr>
          <p:nvPr/>
        </p:nvSpPr>
        <p:spPr>
          <a:xfrm>
            <a:off x="8084227" y="1072447"/>
            <a:ext cx="3724946" cy="2234725"/>
          </a:xfrm>
          <a:prstGeom prst="rect">
            <a:avLst/>
          </a:prstGeom>
        </p:spPr>
        <p:txBody>
          <a:bodyPr vert="horz" lIns="0" tIns="0" rIns="0" bIns="0" rtlCol="0" anchor="t">
            <a:noAutofit/>
          </a:bodyPr>
          <a:lstStyle>
            <a:lvl1pPr marL="239937"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400" kern="1200" spc="0">
                <a:solidFill>
                  <a:schemeClr val="tx2"/>
                </a:solidFill>
                <a:latin typeface="Gill Sans MT"/>
                <a:ea typeface="+mn-ea"/>
                <a:cs typeface="+mn-cs"/>
              </a:defRPr>
            </a:lvl1pPr>
            <a:lvl2pPr marL="479876" indent="-239937" algn="l" defTabSz="604554" rtl="0" eaLnBrk="1" latinLnBrk="0" hangingPunct="1">
              <a:lnSpc>
                <a:spcPct val="100000"/>
              </a:lnSpc>
              <a:spcBef>
                <a:spcPts val="400"/>
              </a:spcBef>
              <a:buClr>
                <a:schemeClr val="accent1"/>
              </a:buClr>
              <a:buSzPct val="76000"/>
              <a:buFont typeface="Wingdings" panose="05000000000000000000" pitchFamily="2" charset="2"/>
              <a:buChar char="§"/>
              <a:defRPr sz="2000" kern="1200" spc="0">
                <a:solidFill>
                  <a:schemeClr val="tx2"/>
                </a:solidFill>
                <a:latin typeface="Gill Sans MT"/>
                <a:ea typeface="+mn-ea"/>
                <a:cs typeface="+mn-cs"/>
              </a:defRPr>
            </a:lvl2pPr>
            <a:lvl3pPr marL="719813" marR="0" indent="-239937" algn="l" defTabSz="604529" rtl="0" eaLnBrk="1" fontAlgn="auto" latinLnBrk="0" hangingPunct="1">
              <a:lnSpc>
                <a:spcPct val="100000"/>
              </a:lnSpc>
              <a:spcBef>
                <a:spcPts val="400"/>
              </a:spcBef>
              <a:spcAft>
                <a:spcPts val="0"/>
              </a:spcAft>
              <a:buClr>
                <a:schemeClr val="accent1"/>
              </a:buClr>
              <a:buSzPct val="76000"/>
              <a:buFont typeface="Wingdings" panose="05000000000000000000" pitchFamily="2" charset="2"/>
              <a:buChar char="§"/>
              <a:tabLst/>
              <a:defRPr sz="2000" kern="1200" spc="0">
                <a:solidFill>
                  <a:schemeClr val="tx2"/>
                </a:solidFill>
                <a:latin typeface="Gill Sans MT"/>
                <a:ea typeface="+mn-ea"/>
                <a:cs typeface="+mn-cs"/>
              </a:defRPr>
            </a:lvl3pPr>
            <a:lvl4pPr marL="959792" indent="-239947" algn="l" defTabSz="795578" rtl="0" eaLnBrk="1" latinLnBrk="0" hangingPunct="1">
              <a:lnSpc>
                <a:spcPct val="100000"/>
              </a:lnSpc>
              <a:spcBef>
                <a:spcPts val="400"/>
              </a:spcBef>
              <a:buClr>
                <a:schemeClr val="accent1"/>
              </a:buClr>
              <a:buSzPct val="76000"/>
              <a:buFont typeface="Wingdings" charset="2"/>
              <a:buChar char="§"/>
              <a:defRPr sz="2000" kern="1200" spc="-67">
                <a:solidFill>
                  <a:schemeClr val="tx2"/>
                </a:solidFill>
                <a:latin typeface="+mn-lt"/>
                <a:ea typeface="+mn-ea"/>
                <a:cs typeface="+mn-cs"/>
              </a:defRPr>
            </a:lvl4pPr>
            <a:lvl5pPr marL="237192" indent="-237192" algn="l" defTabSz="-600358" rtl="0" eaLnBrk="1" latinLnBrk="0" hangingPunct="1">
              <a:lnSpc>
                <a:spcPts val="3466"/>
              </a:lnSpc>
              <a:spcBef>
                <a:spcPts val="0"/>
              </a:spcBef>
              <a:buSzPct val="76000"/>
              <a:buFont typeface="+mj-lt"/>
              <a:buAutoNum type="arabicPeriod"/>
              <a:defRPr sz="3200" kern="1200" spc="-67">
                <a:solidFill>
                  <a:schemeClr val="tx1"/>
                </a:solidFill>
                <a:latin typeface="+mn-lt"/>
                <a:ea typeface="+mn-ea"/>
                <a:cs typeface="+mn-cs"/>
              </a:defRPr>
            </a:lvl5pPr>
            <a:lvl6pPr marL="3325017" indent="-302406" algn="l" defTabSz="604554" rtl="0" eaLnBrk="1" latinLnBrk="0" hangingPunct="1">
              <a:spcBef>
                <a:spcPct val="20000"/>
              </a:spcBef>
              <a:buFont typeface="Arial"/>
              <a:buChar char="•"/>
              <a:defRPr sz="2700" kern="1200">
                <a:solidFill>
                  <a:schemeClr val="tx1"/>
                </a:solidFill>
                <a:latin typeface="+mn-lt"/>
                <a:ea typeface="+mn-ea"/>
                <a:cs typeface="+mn-cs"/>
              </a:defRPr>
            </a:lvl6pPr>
            <a:lvl7pPr marL="3929683" indent="-302406" algn="l" defTabSz="604554" rtl="0" eaLnBrk="1" latinLnBrk="0" hangingPunct="1">
              <a:spcBef>
                <a:spcPct val="20000"/>
              </a:spcBef>
              <a:buFont typeface="Arial"/>
              <a:buChar char="•"/>
              <a:defRPr sz="2700" kern="1200">
                <a:solidFill>
                  <a:schemeClr val="tx1"/>
                </a:solidFill>
                <a:latin typeface="+mn-lt"/>
                <a:ea typeface="+mn-ea"/>
                <a:cs typeface="+mn-cs"/>
              </a:defRPr>
            </a:lvl7pPr>
            <a:lvl8pPr marL="4534190" indent="-302406" algn="l" defTabSz="604554" rtl="0" eaLnBrk="1" latinLnBrk="0" hangingPunct="1">
              <a:spcBef>
                <a:spcPct val="20000"/>
              </a:spcBef>
              <a:buFont typeface="Arial"/>
              <a:buChar char="•"/>
              <a:defRPr sz="2700" kern="1200">
                <a:solidFill>
                  <a:schemeClr val="tx1"/>
                </a:solidFill>
                <a:latin typeface="+mn-lt"/>
                <a:ea typeface="+mn-ea"/>
                <a:cs typeface="+mn-cs"/>
              </a:defRPr>
            </a:lvl8pPr>
            <a:lvl9pPr marL="5138709" indent="-302406" algn="l" defTabSz="604554" rtl="0" eaLnBrk="1" latinLnBrk="0" hangingPunct="1">
              <a:spcBef>
                <a:spcPct val="20000"/>
              </a:spcBef>
              <a:buFont typeface="Arial"/>
              <a:buChar char="•"/>
              <a:defRPr sz="2700" kern="1200">
                <a:solidFill>
                  <a:schemeClr val="tx1"/>
                </a:solidFill>
                <a:latin typeface="+mn-lt"/>
                <a:ea typeface="+mn-ea"/>
                <a:cs typeface="+mn-cs"/>
              </a:defRPr>
            </a:lvl9pPr>
          </a:lstStyle>
          <a:p>
            <a:pPr marL="582839" lvl="1" indent="-342900">
              <a:buFont typeface="+mj-lt"/>
              <a:buAutoNum type="arabicPeriod" startAt="8"/>
            </a:pPr>
            <a:r>
              <a:rPr lang="en-US" sz="1400" dirty="0"/>
              <a:t>Timer: PWM output</a:t>
            </a:r>
          </a:p>
          <a:p>
            <a:pPr marL="582839" lvl="1" indent="-342900">
              <a:buFont typeface="+mj-lt"/>
              <a:buAutoNum type="arabicPeriod" startAt="8"/>
            </a:pPr>
            <a:r>
              <a:rPr lang="en-US" sz="1400" dirty="0"/>
              <a:t>Interrupt Enable and Interrupt Priority</a:t>
            </a:r>
          </a:p>
          <a:p>
            <a:pPr marL="582839" lvl="1" indent="-342900">
              <a:buFont typeface="+mj-lt"/>
              <a:buAutoNum type="arabicPeriod" startAt="8"/>
            </a:pPr>
            <a:r>
              <a:rPr lang="en-US" sz="1400" dirty="0"/>
              <a:t>Interrupts</a:t>
            </a:r>
          </a:p>
          <a:p>
            <a:pPr marL="582839" lvl="1" indent="-342900">
              <a:buFont typeface="+mj-lt"/>
              <a:buAutoNum type="arabicPeriod" startAt="8"/>
            </a:pPr>
            <a:r>
              <a:rPr lang="fr-FR" sz="1400" dirty="0" err="1"/>
              <a:t>External</a:t>
            </a:r>
            <a:r>
              <a:rPr lang="fr-FR" sz="1400" dirty="0"/>
              <a:t> </a:t>
            </a:r>
            <a:r>
              <a:rPr lang="fr-FR" sz="1400" dirty="0" err="1"/>
              <a:t>Interrupts</a:t>
            </a:r>
            <a:r>
              <a:rPr lang="fr-FR" sz="1400" dirty="0"/>
              <a:t> (EXTI)</a:t>
            </a:r>
          </a:p>
          <a:p>
            <a:pPr marL="582839" lvl="1" indent="-342900">
              <a:buFont typeface="+mj-lt"/>
              <a:buAutoNum type="arabicPeriod" startAt="8"/>
            </a:pPr>
            <a:r>
              <a:rPr lang="en-US" sz="1400" dirty="0"/>
              <a:t>System Timer (SysTick)</a:t>
            </a:r>
          </a:p>
          <a:p>
            <a:pPr marL="582839" lvl="1" indent="-342900">
              <a:buFont typeface="+mj-lt"/>
              <a:buAutoNum type="arabicPeriod" startAt="8"/>
            </a:pPr>
            <a:r>
              <a:rPr lang="en-US" sz="1400" dirty="0"/>
              <a:t>Booting process</a:t>
            </a:r>
          </a:p>
          <a:p>
            <a:pPr marL="582839" lvl="1" indent="-342900">
              <a:buFont typeface="+mj-lt"/>
              <a:buAutoNum type="arabicPeriod" startAt="8"/>
            </a:pPr>
            <a:r>
              <a:rPr lang="en-US" sz="1400" dirty="0"/>
              <a:t>LCD</a:t>
            </a:r>
          </a:p>
          <a:p>
            <a:pPr marL="582839" lvl="1" indent="-342900">
              <a:buFont typeface="+mj-lt"/>
              <a:buAutoNum type="arabicPeriod" startAt="8"/>
            </a:pPr>
            <a:r>
              <a:rPr lang="en-US" sz="1400" dirty="0"/>
              <a:t>Race Conditions</a:t>
            </a:r>
          </a:p>
          <a:p>
            <a:endParaRPr lang="en-US" sz="1800" dirty="0"/>
          </a:p>
        </p:txBody>
      </p:sp>
      <p:sp>
        <p:nvSpPr>
          <p:cNvPr id="7" name="Rectangle 6"/>
          <p:cNvSpPr/>
          <p:nvPr/>
        </p:nvSpPr>
        <p:spPr>
          <a:xfrm>
            <a:off x="252913" y="756366"/>
            <a:ext cx="7809539" cy="307777"/>
          </a:xfrm>
          <a:prstGeom prst="rect">
            <a:avLst/>
          </a:prstGeom>
        </p:spPr>
        <p:txBody>
          <a:bodyPr wrap="square">
            <a:spAutoFit/>
          </a:bodyPr>
          <a:lstStyle/>
          <a:p>
            <a:r>
              <a:rPr lang="en-US" sz="1400" dirty="0">
                <a:hlinkClick r:id="rId2"/>
              </a:rPr>
              <a:t>https://www.youtube.com/channel/UCY0sQ9hpSR6yZobt1qOv6DA/</a:t>
            </a:r>
            <a:endParaRPr lang="en-US" sz="14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001819" y="3307172"/>
            <a:ext cx="10124662" cy="3216920"/>
          </a:xfrm>
          <a:prstGeom prst="rect">
            <a:avLst/>
          </a:prstGeom>
          <a:noFill/>
          <a:ln>
            <a:noFill/>
          </a:ln>
        </p:spPr>
      </p:pic>
    </p:spTree>
    <p:extLst>
      <p:ext uri="{BB962C8B-B14F-4D97-AF65-F5344CB8AC3E}">
        <p14:creationId xmlns:p14="http://schemas.microsoft.com/office/powerpoint/2010/main" val="71271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B5F7-5CB9-41C3-A3F9-759563DA18BA}"/>
              </a:ext>
            </a:extLst>
          </p:cNvPr>
          <p:cNvSpPr>
            <a:spLocks noGrp="1"/>
          </p:cNvSpPr>
          <p:nvPr>
            <p:ph type="title"/>
          </p:nvPr>
        </p:nvSpPr>
        <p:spPr/>
        <p:txBody>
          <a:bodyPr/>
          <a:lstStyle/>
          <a:p>
            <a:r>
              <a:rPr lang="en-US" dirty="0"/>
              <a:t>Adopted by 80+ universities in US &amp; Canada</a:t>
            </a:r>
          </a:p>
        </p:txBody>
      </p:sp>
      <p:pic>
        <p:nvPicPr>
          <p:cNvPr id="4" name="Picture 3">
            <a:extLst>
              <a:ext uri="{FF2B5EF4-FFF2-40B4-BE49-F238E27FC236}">
                <a16:creationId xmlns:a16="http://schemas.microsoft.com/office/drawing/2014/main" id="{17FBF282-1552-4037-A800-4ABEF4981374}"/>
              </a:ext>
            </a:extLst>
          </p:cNvPr>
          <p:cNvPicPr>
            <a:picLocks noChangeAspect="1"/>
          </p:cNvPicPr>
          <p:nvPr/>
        </p:nvPicPr>
        <p:blipFill>
          <a:blip r:embed="rId2"/>
          <a:stretch>
            <a:fillRect/>
          </a:stretch>
        </p:blipFill>
        <p:spPr>
          <a:xfrm>
            <a:off x="1167354" y="1212229"/>
            <a:ext cx="9447212" cy="5038002"/>
          </a:xfrm>
          <a:prstGeom prst="rect">
            <a:avLst/>
          </a:prstGeom>
        </p:spPr>
      </p:pic>
    </p:spTree>
    <p:extLst>
      <p:ext uri="{BB962C8B-B14F-4D97-AF65-F5344CB8AC3E}">
        <p14:creationId xmlns:p14="http://schemas.microsoft.com/office/powerpoint/2010/main" val="62521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3" y="301587"/>
            <a:ext cx="10133095" cy="558487"/>
          </a:xfrm>
        </p:spPr>
        <p:txBody>
          <a:bodyPr/>
          <a:lstStyle/>
          <a:p>
            <a:r>
              <a:rPr lang="en-US" dirty="0"/>
              <a:t>Aircraft Principal Axes</a:t>
            </a:r>
          </a:p>
        </p:txBody>
      </p:sp>
      <p:pic>
        <p:nvPicPr>
          <p:cNvPr id="8" name="Picture 7"/>
          <p:cNvPicPr>
            <a:picLocks noChangeAspect="1"/>
          </p:cNvPicPr>
          <p:nvPr/>
        </p:nvPicPr>
        <p:blipFill>
          <a:blip r:embed="rId3"/>
          <a:stretch>
            <a:fillRect/>
          </a:stretch>
        </p:blipFill>
        <p:spPr>
          <a:xfrm>
            <a:off x="2515436" y="1219529"/>
            <a:ext cx="6281270" cy="4696092"/>
          </a:xfrm>
          <a:prstGeom prst="rect">
            <a:avLst/>
          </a:prstGeom>
        </p:spPr>
      </p:pic>
      <p:sp>
        <p:nvSpPr>
          <p:cNvPr id="9" name="TextBox 8"/>
          <p:cNvSpPr txBox="1"/>
          <p:nvPr/>
        </p:nvSpPr>
        <p:spPr>
          <a:xfrm>
            <a:off x="5686446" y="1423923"/>
            <a:ext cx="344966" cy="461665"/>
          </a:xfrm>
          <a:prstGeom prst="rect">
            <a:avLst/>
          </a:prstGeom>
          <a:noFill/>
        </p:spPr>
        <p:txBody>
          <a:bodyPr wrap="none" rtlCol="0">
            <a:spAutoFit/>
          </a:bodyPr>
          <a:lstStyle/>
          <a:p>
            <a:r>
              <a:rPr lang="en-US" sz="2400" b="1" dirty="0">
                <a:solidFill>
                  <a:schemeClr val="accent2"/>
                </a:solidFill>
              </a:rPr>
              <a:t>z</a:t>
            </a:r>
          </a:p>
        </p:txBody>
      </p:sp>
      <p:sp>
        <p:nvSpPr>
          <p:cNvPr id="10" name="TextBox 9"/>
          <p:cNvSpPr txBox="1"/>
          <p:nvPr/>
        </p:nvSpPr>
        <p:spPr>
          <a:xfrm>
            <a:off x="8410292" y="2912105"/>
            <a:ext cx="354584" cy="461665"/>
          </a:xfrm>
          <a:prstGeom prst="rect">
            <a:avLst/>
          </a:prstGeom>
          <a:noFill/>
        </p:spPr>
        <p:txBody>
          <a:bodyPr wrap="none" rtlCol="0">
            <a:spAutoFit/>
          </a:bodyPr>
          <a:lstStyle/>
          <a:p>
            <a:r>
              <a:rPr lang="en-US" sz="2400" b="1" dirty="0">
                <a:solidFill>
                  <a:srgbClr val="C00000"/>
                </a:solidFill>
              </a:rPr>
              <a:t>x</a:t>
            </a:r>
          </a:p>
        </p:txBody>
      </p:sp>
      <p:sp>
        <p:nvSpPr>
          <p:cNvPr id="11" name="TextBox 10"/>
          <p:cNvSpPr txBox="1"/>
          <p:nvPr/>
        </p:nvSpPr>
        <p:spPr>
          <a:xfrm>
            <a:off x="7573261" y="5550091"/>
            <a:ext cx="341760" cy="461665"/>
          </a:xfrm>
          <a:prstGeom prst="rect">
            <a:avLst/>
          </a:prstGeom>
          <a:noFill/>
        </p:spPr>
        <p:txBody>
          <a:bodyPr wrap="none" rtlCol="0">
            <a:spAutoFit/>
          </a:bodyPr>
          <a:lstStyle/>
          <a:p>
            <a:r>
              <a:rPr lang="en-US" sz="2400" b="1" dirty="0">
                <a:solidFill>
                  <a:srgbClr val="3636D6"/>
                </a:solidFill>
              </a:rPr>
              <a:t>y</a:t>
            </a:r>
          </a:p>
        </p:txBody>
      </p:sp>
      <p:sp>
        <p:nvSpPr>
          <p:cNvPr id="3" name="TextBox 2">
            <a:extLst>
              <a:ext uri="{FF2B5EF4-FFF2-40B4-BE49-F238E27FC236}">
                <a16:creationId xmlns:a16="http://schemas.microsoft.com/office/drawing/2014/main" id="{999EBD5F-5681-4625-BEF6-AA1B33608040}"/>
              </a:ext>
            </a:extLst>
          </p:cNvPr>
          <p:cNvSpPr txBox="1"/>
          <p:nvPr/>
        </p:nvSpPr>
        <p:spPr>
          <a:xfrm>
            <a:off x="9938871" y="6345769"/>
            <a:ext cx="1263808" cy="307777"/>
          </a:xfrm>
          <a:prstGeom prst="rect">
            <a:avLst/>
          </a:prstGeom>
          <a:noFill/>
        </p:spPr>
        <p:txBody>
          <a:bodyPr wrap="none" rtlCol="0">
            <a:spAutoFit/>
          </a:bodyPr>
          <a:lstStyle/>
          <a:p>
            <a:r>
              <a:rPr lang="en-US" sz="1400" dirty="0"/>
              <a:t>from </a:t>
            </a:r>
            <a:r>
              <a:rPr lang="en-US" sz="1400" dirty="0" err="1"/>
              <a:t>wikipedia</a:t>
            </a:r>
            <a:endParaRPr lang="en-US" sz="1400" dirty="0"/>
          </a:p>
        </p:txBody>
      </p:sp>
    </p:spTree>
    <p:extLst>
      <p:ext uri="{BB962C8B-B14F-4D97-AF65-F5344CB8AC3E}">
        <p14:creationId xmlns:p14="http://schemas.microsoft.com/office/powerpoint/2010/main" val="3477689825"/>
      </p:ext>
    </p:extLst>
  </p:cSld>
  <p:clrMapOvr>
    <a:masterClrMapping/>
  </p:clrMapOvr>
</p:sld>
</file>

<file path=ppt/theme/theme1.xml><?xml version="1.0" encoding="utf-8"?>
<a:theme xmlns:a="http://schemas.openxmlformats.org/drawingml/2006/main" name="ARM_PPT_Template_2016_Public">
  <a:themeElements>
    <a:clrScheme name="Custom 10">
      <a:dk1>
        <a:srgbClr val="414444"/>
      </a:dk1>
      <a:lt1>
        <a:sysClr val="window" lastClr="FFFFFF"/>
      </a:lt1>
      <a:dk2>
        <a:srgbClr val="000000"/>
      </a:dk2>
      <a:lt2>
        <a:srgbClr val="FFFFFF"/>
      </a:lt2>
      <a:accent1>
        <a:srgbClr val="128CAB"/>
      </a:accent1>
      <a:accent2>
        <a:srgbClr val="00A960"/>
      </a:accent2>
      <a:accent3>
        <a:srgbClr val="00C3DC"/>
      </a:accent3>
      <a:accent4>
        <a:srgbClr val="765F97"/>
      </a:accent4>
      <a:accent5>
        <a:srgbClr val="CF364A"/>
      </a:accent5>
      <a:accent6>
        <a:srgbClr val="909393"/>
      </a:accent6>
      <a:hlink>
        <a:srgbClr val="128CAB"/>
      </a:hlink>
      <a:folHlink>
        <a:srgbClr val="009FC1"/>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cmpd="sng">
          <a:solidFill>
            <a:schemeClr val="accent1"/>
          </a:solidFill>
        </a:ln>
        <a:effectLst/>
      </a:spPr>
      <a:bodyPr rtlCol="0" anchor="t"/>
      <a:lstStyle>
        <a:defPPr>
          <a:defRPr sz="140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1750" cmpd="sng">
          <a:solidFill>
            <a:srgbClr val="128CAB"/>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DocId xmlns="f2ad5090-61a8-4b8c-ab70-68f4ff4d1933">ARM-ECM-0543390</_dlc_DocId>
    <_dlc_DocIdUrl xmlns="f2ad5090-61a8-4b8c-ab70-68f4ff4d1933">
      <Url>http://teamsites.arm.com/sites/cthub/_layouts/DocIdRedir.aspx?ID=ARM-ECM-0543390</Url>
      <Description>ARM-ECM-0543390</Description>
    </_dlc_DocIdUrl>
    <Current_x0020_Version xmlns="f2ad5090-61a8-4b8c-ab70-68f4ff4d1933">7.0</Current_x0020_Version>
    <Document_x0020_Author xmlns="f2ad5090-61a8-4b8c-ab70-68f4ff4d1933">
      <UserInfo>
        <DisplayName/>
        <AccountId xsi:nil="true"/>
        <AccountType/>
      </UserInfo>
    </Document_x0020_Author>
    <Document_x0020_Confidentiality xmlns="f2ad5090-61a8-4b8c-ab70-68f4ff4d1933">Non-Confidential</Document_x0020_Confidential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ARM Presentation (Non Confidential)" ma:contentTypeID="0x0101005C6975769EB1684CAB07571CAE07A11B0300401E18E2F9D75C4780F1628E8909280E" ma:contentTypeVersion="14" ma:contentTypeDescription="" ma:contentTypeScope="" ma:versionID="8f98362fe3f0ce0c2866176a415061b7">
  <xsd:schema xmlns:xsd="http://www.w3.org/2001/XMLSchema" xmlns:xs="http://www.w3.org/2001/XMLSchema" xmlns:p="http://schemas.microsoft.com/office/2006/metadata/properties" xmlns:ns2="f2ad5090-61a8-4b8c-ab70-68f4ff4d1933" targetNamespace="http://schemas.microsoft.com/office/2006/metadata/properties" ma:root="true" ma:fieldsID="f98e0a37e3c4612a12a09c82f1502ffe" ns2:_="">
    <xsd:import namespace="f2ad5090-61a8-4b8c-ab70-68f4ff4d1933"/>
    <xsd:element name="properties">
      <xsd:complexType>
        <xsd:sequence>
          <xsd:element name="documentManagement">
            <xsd:complexType>
              <xsd:all>
                <xsd:element ref="ns2:Document_x0020_Author" minOccurs="0"/>
                <xsd:element ref="ns2:Document_x0020_Confidentiality" minOccurs="0"/>
                <xsd:element ref="ns2:Current_x0020_Version"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2"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3" nillable="true" ma:displayName="Document Confidentiality" ma:default="Confidential" ma:format="Dropdown" ma:internalName="Document_x0020_Confidentiality" ma:readOnly="false">
      <xsd:simpleType>
        <xsd:restriction base="dms:Choice">
          <xsd:enumeration value="Secret"/>
          <xsd:enumeration value="Confidential-Restricted"/>
          <xsd:enumeration value="Confidential"/>
          <xsd:enumeration value="Non-Confidential"/>
          <xsd:enumeration value="Personal"/>
        </xsd:restriction>
      </xsd:simpleType>
    </xsd:element>
    <xsd:element name="Current_x0020_Version" ma:index="6" nillable="true" ma:displayName="Current Version" ma:description="The current version number of the file in SharePoint." ma:internalName="Current_x0020_Version" ma:readOnly="false">
      <xsd:simpleType>
        <xsd:restriction base="dms:Text">
          <xsd:maxLength value="255"/>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ma:index="4" ma:displayName="Comments"/>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6E82D6-7FB8-4D99-A7B6-3C5BB1D894B9}">
  <ds:schemaRefs>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f2ad5090-61a8-4b8c-ab70-68f4ff4d1933"/>
    <ds:schemaRef ds:uri="http://www.w3.org/XML/1998/namespace"/>
    <ds:schemaRef ds:uri="http://purl.org/dc/dcmitype/"/>
  </ds:schemaRefs>
</ds:datastoreItem>
</file>

<file path=customXml/itemProps2.xml><?xml version="1.0" encoding="utf-8"?>
<ds:datastoreItem xmlns:ds="http://schemas.openxmlformats.org/officeDocument/2006/customXml" ds:itemID="{9C777C69-0744-4BF3-8514-FB149EBD2248}">
  <ds:schemaRefs>
    <ds:schemaRef ds:uri="http://schemas.microsoft.com/sharepoint/v3/contenttype/forms"/>
  </ds:schemaRefs>
</ds:datastoreItem>
</file>

<file path=customXml/itemProps3.xml><?xml version="1.0" encoding="utf-8"?>
<ds:datastoreItem xmlns:ds="http://schemas.openxmlformats.org/officeDocument/2006/customXml" ds:itemID="{6D3E6A18-9A0A-4E27-8E6B-E388B8915A7F}">
  <ds:schemaRefs>
    <ds:schemaRef ds:uri="http://schemas.microsoft.com/sharepoint/events"/>
  </ds:schemaRefs>
</ds:datastoreItem>
</file>

<file path=customXml/itemProps4.xml><?xml version="1.0" encoding="utf-8"?>
<ds:datastoreItem xmlns:ds="http://schemas.openxmlformats.org/officeDocument/2006/customXml" ds:itemID="{DB2B2563-23F7-4532-BEE6-AF11508BC8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ad5090-61a8-4b8c-ab70-68f4ff4d19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ARM_PPT_Template_2016_Public</Template>
  <TotalTime>3222</TotalTime>
  <Words>3514</Words>
  <Application>Microsoft Macintosh PowerPoint</Application>
  <PresentationFormat>Custom</PresentationFormat>
  <Paragraphs>913</Paragraphs>
  <Slides>61</Slides>
  <Notes>7</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80" baseType="lpstr">
      <vt:lpstr>Gill Sans MT (Body)</vt:lpstr>
      <vt:lpstr>ＭＳ ゴシック</vt:lpstr>
      <vt:lpstr>ＭＳ Ｐゴシック</vt:lpstr>
      <vt:lpstr>Open Sans</vt:lpstr>
      <vt:lpstr>宋体</vt:lpstr>
      <vt:lpstr>华文中宋</vt:lpstr>
      <vt:lpstr>Arial</vt:lpstr>
      <vt:lpstr>Arial Narrow</vt:lpstr>
      <vt:lpstr>Calibri</vt:lpstr>
      <vt:lpstr>Cambria</vt:lpstr>
      <vt:lpstr>Cambria Math</vt:lpstr>
      <vt:lpstr>Consolas</vt:lpstr>
      <vt:lpstr>Courier New</vt:lpstr>
      <vt:lpstr>Georgia</vt:lpstr>
      <vt:lpstr>Gill Sans MT</vt:lpstr>
      <vt:lpstr>Times New Roman</vt:lpstr>
      <vt:lpstr>Wingdings</vt:lpstr>
      <vt:lpstr>ARM_PPT_Template_2016_Public</vt:lpstr>
      <vt:lpstr>Visio</vt:lpstr>
      <vt:lpstr>Teaching Embedded Systems with Drones</vt:lpstr>
      <vt:lpstr>Role of Embedded Systems: Lays foundation</vt:lpstr>
      <vt:lpstr>Teaching Embedded Systems with Drones:  Overview</vt:lpstr>
      <vt:lpstr>ST’s Mini Drone Kit</vt:lpstr>
      <vt:lpstr>Programming &amp; Debugger</vt:lpstr>
      <vt:lpstr>Textbook (Optional)</vt:lpstr>
      <vt:lpstr>YouTube Lectures &amp; Tutorials</vt:lpstr>
      <vt:lpstr>Adopted by 80+ universities in US &amp; Canada</vt:lpstr>
      <vt:lpstr>Aircraft Principal Axes</vt:lpstr>
      <vt:lpstr>Quadcopter basics: flight control dynamics</vt:lpstr>
      <vt:lpstr>Quadcopter basics: flight control dynamics</vt:lpstr>
      <vt:lpstr>Quadcopter basics: flight control dynamics</vt:lpstr>
      <vt:lpstr>Bluetooth ST AppDrone</vt:lpstr>
      <vt:lpstr>Alternate Remote Control</vt:lpstr>
      <vt:lpstr>Controller</vt:lpstr>
      <vt:lpstr>Controller</vt:lpstr>
      <vt:lpstr>Controller</vt:lpstr>
      <vt:lpstr>Teaching at which level?</vt:lpstr>
      <vt:lpstr>HAL Level</vt:lpstr>
      <vt:lpstr>Bare-Metal Level in C</vt:lpstr>
      <vt:lpstr>Bare-Metal Level in Assembly</vt:lpstr>
      <vt:lpstr>Eight lab modules for drones</vt:lpstr>
      <vt:lpstr>Lab 1: PWM Output</vt:lpstr>
      <vt:lpstr>Lab 1: PWM Output</vt:lpstr>
      <vt:lpstr>Controller</vt:lpstr>
      <vt:lpstr>Lab 1: PWM Output Pre-Lab</vt:lpstr>
      <vt:lpstr>Lab 1: PWM Output Lab coding &amp; Demo</vt:lpstr>
      <vt:lpstr>Lab 1: PWM Output Post-lab</vt:lpstr>
      <vt:lpstr>Lab 2: UART</vt:lpstr>
      <vt:lpstr>Lab 2: UART Pre-lab</vt:lpstr>
      <vt:lpstr>Lab 2: UART</vt:lpstr>
      <vt:lpstr>Lab 2: UART</vt:lpstr>
      <vt:lpstr>Lab 2: UART</vt:lpstr>
      <vt:lpstr>Lab 2: UART Post-lab</vt:lpstr>
      <vt:lpstr>Lab 3: ADC</vt:lpstr>
      <vt:lpstr>Lab 3: ADC</vt:lpstr>
      <vt:lpstr>Lab 3: ADC</vt:lpstr>
      <vt:lpstr>Lab 3: ADC</vt:lpstr>
      <vt:lpstr>Lab 4: SPI</vt:lpstr>
      <vt:lpstr>Lab 4 SPI</vt:lpstr>
      <vt:lpstr>Lab 4 SPI</vt:lpstr>
      <vt:lpstr>Lab 5: AHRS</vt:lpstr>
      <vt:lpstr>Lab 5: AHRS</vt:lpstr>
      <vt:lpstr>Lab 5: AHRS</vt:lpstr>
      <vt:lpstr>Lab 5: AHRS</vt:lpstr>
      <vt:lpstr>Lab 5: AHRS</vt:lpstr>
      <vt:lpstr>Lab 6: PID</vt:lpstr>
      <vt:lpstr>Lab 6: PID</vt:lpstr>
      <vt:lpstr>Lab 6: PID</vt:lpstr>
      <vt:lpstr>Lab 6: PID</vt:lpstr>
      <vt:lpstr>Lab 6: PID</vt:lpstr>
      <vt:lpstr>Lab 7: BLE</vt:lpstr>
      <vt:lpstr>Lab 7: BLE</vt:lpstr>
      <vt:lpstr>Lab 7: BLE</vt:lpstr>
      <vt:lpstr>Lab 7: BLE</vt:lpstr>
      <vt:lpstr>Lab 8: Simple drone control</vt:lpstr>
      <vt:lpstr>Lab 8: Simple drone control</vt:lpstr>
      <vt:lpstr>Lab 8: Simple drone control</vt:lpstr>
      <vt:lpstr>Summary</vt:lpstr>
      <vt:lpstr>UAS Policy on Campus</vt:lpstr>
      <vt:lpstr>For more information</vt:lpstr>
    </vt:vector>
  </TitlesOfParts>
  <Manager>Stuart.Waldron@arm.com</Manager>
  <Company>Arm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 University Program - DSP Workshop 2016 ASEE</dc:title>
  <dc:creator>Sadanand Gulwadi</dc:creator>
  <cp:lastModifiedBy>Microsoft Office User</cp:lastModifiedBy>
  <cp:revision>424</cp:revision>
  <cp:lastPrinted>2014-06-09T11:07:53Z</cp:lastPrinted>
  <dcterms:created xsi:type="dcterms:W3CDTF">2016-05-26T15:33:04Z</dcterms:created>
  <dcterms:modified xsi:type="dcterms:W3CDTF">2019-11-08T06:55:50Z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0x0101005C6975769EB1684CAB07571CAE07A11B0300401E18E2F9D75C4780F1628E8909280E</vt:lpwstr>
  </property>
  <property fmtid="{D5CDD505-2E9C-101B-9397-08002B2CF9AE}" pid="3" name="_dlc_DocIdItemGuid">
    <vt:lpwstr>85c918ca-a454-4c9d-9fb2-3f292aad9230</vt:lpwstr>
  </property>
  <property fmtid="{D5CDD505-2E9C-101B-9397-08002B2CF9AE}" pid="4" name="vti_description">
    <vt:lpwstr/>
  </property>
  <property fmtid="{D5CDD505-2E9C-101B-9397-08002B2CF9AE}" pid="5" name="_dlc_policyId">
    <vt:lpwstr>0x0101004E4B3E189D714F49A85ED613D6AE4F95|-1756139441</vt:lpwstr>
  </property>
  <property fmtid="{D5CDD505-2E9C-101B-9397-08002B2CF9AE}" pid="6" name="ItemRetentionFormula">
    <vt:lpwstr/>
  </property>
  <property fmtid="{D5CDD505-2E9C-101B-9397-08002B2CF9AE}" pid="7" name="_dlc_ItemStageId">
    <vt:lpwstr>1</vt:lpwstr>
  </property>
  <property fmtid="{D5CDD505-2E9C-101B-9397-08002B2CF9AE}" pid="8" name="_dlc_LastRun">
    <vt:lpwstr>08/15/2015 23:02:11</vt:lpwstr>
  </property>
  <property fmtid="{D5CDD505-2E9C-101B-9397-08002B2CF9AE}" pid="9" name="WorkflowChangePath">
    <vt:lpwstr>1069b4ef-e6f3-4ad7-8c8e-772136578697,10;</vt:lpwstr>
  </property>
  <property fmtid="{D5CDD505-2E9C-101B-9397-08002B2CF9AE}" pid="10" name="c45c40ffca3445d9bf3205a60bd2f6d6">
    <vt:lpwstr>Confidential|28d1025d-1415-4984-b35e-5b79e7d32b5c</vt:lpwstr>
  </property>
  <property fmtid="{D5CDD505-2E9C-101B-9397-08002B2CF9AE}" pid="11" name="TaxKeyword">
    <vt:lpwstr/>
  </property>
  <property fmtid="{D5CDD505-2E9C-101B-9397-08002B2CF9AE}" pid="12" name="Confidentiality">
    <vt:lpwstr>1;#Confidential|28d1025d-1415-4984-b35e-5b79e7d32b5c</vt:lpwstr>
  </property>
  <property fmtid="{D5CDD505-2E9C-101B-9397-08002B2CF9AE}" pid="13" name="Current Version">
    <vt:lpwstr>6.0</vt:lpwstr>
  </property>
  <property fmtid="{D5CDD505-2E9C-101B-9397-08002B2CF9AE}" pid="14" name="Calendar_x0020_Year">
    <vt:lpwstr>5;#2015|ee47c3e7-6a69-4f36-9adf-1007c8d399a4</vt:lpwstr>
  </property>
  <property fmtid="{D5CDD505-2E9C-101B-9397-08002B2CF9AE}" pid="15" name="Calendar Year">
    <vt:lpwstr>5;#2015|ee47c3e7-6a69-4f36-9adf-1007c8d399a4</vt:lpwstr>
  </property>
  <property fmtid="{D5CDD505-2E9C-101B-9397-08002B2CF9AE}" pid="16" name="Document Author">
    <vt:lpwstr/>
  </property>
  <property fmtid="{D5CDD505-2E9C-101B-9397-08002B2CF9AE}" pid="17" name="Document Confidentiality">
    <vt:lpwstr>Non-Confidential</vt:lpwstr>
  </property>
  <property fmtid="{D5CDD505-2E9C-101B-9397-08002B2CF9AE}" pid="18" name="TaxCatchAll">
    <vt:lpwstr>5;#2015|ee47c3e7-6a69-4f36-9adf-1007c8d399a4;#1;#Confidential|28d1025d-1415-4984-b35e-5b79e7d32b5c</vt:lpwstr>
  </property>
  <property fmtid="{D5CDD505-2E9C-101B-9397-08002B2CF9AE}" pid="19" name="TaxKeywordTaxHTField">
    <vt:lpwstr/>
  </property>
  <property fmtid="{D5CDD505-2E9C-101B-9397-08002B2CF9AE}" pid="20" name="j60c3ced31bb40378c6254d49035d966">
    <vt:lpwstr>2015|ee47c3e7-6a69-4f36-9adf-1007c8d399a4</vt:lpwstr>
  </property>
</Properties>
</file>